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56" r:id="rId3"/>
    <p:sldMasterId id="2147483780" r:id="rId4"/>
    <p:sldMasterId id="2147483804" r:id="rId5"/>
  </p:sldMasterIdLst>
  <p:notesMasterIdLst>
    <p:notesMasterId r:id="rId20"/>
  </p:notesMasterIdLst>
  <p:sldIdLst>
    <p:sldId id="320" r:id="rId6"/>
    <p:sldId id="272" r:id="rId7"/>
    <p:sldId id="291" r:id="rId8"/>
    <p:sldId id="282" r:id="rId9"/>
    <p:sldId id="342" r:id="rId10"/>
    <p:sldId id="325" r:id="rId11"/>
    <p:sldId id="262" r:id="rId12"/>
    <p:sldId id="265" r:id="rId13"/>
    <p:sldId id="344" r:id="rId14"/>
    <p:sldId id="288" r:id="rId15"/>
    <p:sldId id="329" r:id="rId16"/>
    <p:sldId id="328" r:id="rId17"/>
    <p:sldId id="346"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33CC33"/>
    <a:srgbClr val="0099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3" autoAdjust="0"/>
    <p:restoredTop sz="94660"/>
  </p:normalViewPr>
  <p:slideViewPr>
    <p:cSldViewPr>
      <p:cViewPr varScale="1">
        <p:scale>
          <a:sx n="70" d="100"/>
          <a:sy n="70" d="100"/>
        </p:scale>
        <p:origin x="14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3B47D-39A3-49AD-8E25-C0642742FD48}" type="datetimeFigureOut">
              <a:rPr lang="en-US" smtClean="0"/>
              <a:t>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52D7-7179-4E18-BED6-C3D54200EB08}" type="slidenum">
              <a:rPr lang="en-US" smtClean="0"/>
              <a:t>‹#›</a:t>
            </a:fld>
            <a:endParaRPr lang="en-US"/>
          </a:p>
        </p:txBody>
      </p:sp>
    </p:spTree>
    <p:extLst>
      <p:ext uri="{BB962C8B-B14F-4D97-AF65-F5344CB8AC3E}">
        <p14:creationId xmlns:p14="http://schemas.microsoft.com/office/powerpoint/2010/main" val="45024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help educators use In Common, the Vermont Writing Collaborative has developed several protocols that offer directions for preparing and using the student work in the collection  for professional learning.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a:t>
            </a:fld>
            <a:endParaRPr lang="en-US"/>
          </a:p>
        </p:txBody>
      </p:sp>
    </p:spTree>
    <p:extLst>
      <p:ext uri="{BB962C8B-B14F-4D97-AF65-F5344CB8AC3E}">
        <p14:creationId xmlns:p14="http://schemas.microsoft.com/office/powerpoint/2010/main" val="217351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a:t>
            </a:r>
            <a:r>
              <a:rPr lang="en-US" baseline="0" dirty="0" smtClean="0"/>
              <a:t> uses the sequence of student work written around the same topic that Joey discussed earlier. Participants can work with either a K-5 sequence or  a 6-12 sequence. In Common contains similar progressions in Opinion/Argument Writing and Narrative Writing. So this activity can be used to understand any of the 3 Common Core writing types.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10</a:t>
            </a:fld>
            <a:endParaRPr lang="en-US"/>
          </a:p>
        </p:txBody>
      </p:sp>
    </p:spTree>
    <p:extLst>
      <p:ext uri="{BB962C8B-B14F-4D97-AF65-F5344CB8AC3E}">
        <p14:creationId xmlns:p14="http://schemas.microsoft.com/office/powerpoint/2010/main" val="314724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“How Does Your Garden Grow?” participants work in pairs to note similarities and differences in student pieces across grade levels. Because all of the pieces are written to the same focusing question, it is much easier to see growth as students move up</a:t>
            </a:r>
            <a:r>
              <a:rPr lang="en-US" baseline="0" dirty="0" smtClean="0"/>
              <a:t> through grade levels. Similarities also become apparent, allowing educators to firmly understand the “core” qualities of each writing type. Participants completing this activity essentially derive the standards themselves through an analysis of student work across grade levels.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11</a:t>
            </a:fld>
            <a:endParaRPr lang="en-US"/>
          </a:p>
        </p:txBody>
      </p:sp>
    </p:spTree>
    <p:extLst>
      <p:ext uri="{BB962C8B-B14F-4D97-AF65-F5344CB8AC3E}">
        <p14:creationId xmlns:p14="http://schemas.microsoft.com/office/powerpoint/2010/main" val="217040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which to record observations.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12</a:t>
            </a:fld>
            <a:endParaRPr lang="en-US"/>
          </a:p>
        </p:txBody>
      </p:sp>
    </p:spTree>
    <p:extLst>
      <p:ext uri="{BB962C8B-B14F-4D97-AF65-F5344CB8AC3E}">
        <p14:creationId xmlns:p14="http://schemas.microsoft.com/office/powerpoint/2010/main" val="405614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questions at the end</a:t>
            </a:r>
            <a:r>
              <a:rPr lang="en-US" baseline="0" dirty="0" smtClean="0"/>
              <a:t> </a:t>
            </a:r>
            <a:r>
              <a:rPr lang="en-US" dirty="0" smtClean="0"/>
              <a:t>encourage synthesis and provide an opportunity for full group discussion.</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14</a:t>
            </a:fld>
            <a:endParaRPr lang="en-US"/>
          </a:p>
        </p:txBody>
      </p:sp>
    </p:spTree>
    <p:extLst>
      <p:ext uri="{BB962C8B-B14F-4D97-AF65-F5344CB8AC3E}">
        <p14:creationId xmlns:p14="http://schemas.microsoft.com/office/powerpoint/2010/main" val="297303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Vermont writing Collaborative has created 4</a:t>
            </a:r>
            <a:r>
              <a:rPr lang="en-US" baseline="0" dirty="0" smtClean="0"/>
              <a:t> different activities that can be used by teachers, administrators, and other literacy leaders to deepen understanding of what effective Common Core aligned writing might look like. Some of these activities can even be adapted to be used by students!</a:t>
            </a:r>
          </a:p>
          <a:p>
            <a:r>
              <a:rPr lang="en-US" baseline="0" dirty="0" smtClean="0"/>
              <a:t> All of the protocols can be used at any grade level to analyze work in any of the three CCSS writing types. The Common Ground Protocols can be used with the student samples collected in </a:t>
            </a:r>
            <a:r>
              <a:rPr lang="en-US" i="1" baseline="0" dirty="0" smtClean="0"/>
              <a:t>In Common </a:t>
            </a:r>
            <a:r>
              <a:rPr lang="en-US" baseline="0" dirty="0" smtClean="0"/>
              <a:t>or with writing generated by your own students.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2</a:t>
            </a:fld>
            <a:endParaRPr lang="en-US"/>
          </a:p>
        </p:txBody>
      </p:sp>
    </p:spTree>
    <p:extLst>
      <p:ext uri="{BB962C8B-B14F-4D97-AF65-F5344CB8AC3E}">
        <p14:creationId xmlns:p14="http://schemas.microsoft.com/office/powerpoint/2010/main" val="294361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Protocols, available for</a:t>
            </a:r>
            <a:r>
              <a:rPr lang="en-US" baseline="0" dirty="0" smtClean="0"/>
              <a:t> free on achievethecore.org, each contain</a:t>
            </a:r>
          </a:p>
          <a:p>
            <a:pPr marL="171450" indent="-171450">
              <a:buFont typeface="Arial" panose="020B0604020202020204" pitchFamily="34" charset="0"/>
              <a:buChar char="•"/>
            </a:pPr>
            <a:r>
              <a:rPr lang="en-US" baseline="0" dirty="0" smtClean="0"/>
              <a:t> a planning page, with instructions on preparing and leading the activity, </a:t>
            </a:r>
          </a:p>
          <a:p>
            <a:pPr marL="171450" indent="-171450">
              <a:buFont typeface="Arial" panose="020B0604020202020204" pitchFamily="34" charset="0"/>
              <a:buChar char="•"/>
            </a:pPr>
            <a:r>
              <a:rPr lang="en-US" baseline="0" dirty="0" smtClean="0"/>
              <a:t>the protocol itself , which clarifies the purpose of the activity and gives directions to participants </a:t>
            </a:r>
          </a:p>
          <a:p>
            <a:pPr marL="0" indent="0">
              <a:buFontTx/>
              <a:buNone/>
            </a:pPr>
            <a:r>
              <a:rPr lang="en-US" baseline="0" dirty="0" smtClean="0"/>
              <a:t>and </a:t>
            </a:r>
          </a:p>
          <a:p>
            <a:pPr marL="171450" indent="-171450">
              <a:buFont typeface="Arial" panose="020B0604020202020204" pitchFamily="34" charset="0"/>
              <a:buChar char="•"/>
            </a:pPr>
            <a:r>
              <a:rPr lang="en-US" baseline="0" dirty="0" smtClean="0"/>
              <a:t>some type of recording sheet for capturing learning and observations.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3</a:t>
            </a:fld>
            <a:endParaRPr lang="en-US"/>
          </a:p>
        </p:txBody>
      </p:sp>
    </p:spTree>
    <p:extLst>
      <p:ext uri="{BB962C8B-B14F-4D97-AF65-F5344CB8AC3E}">
        <p14:creationId xmlns:p14="http://schemas.microsoft.com/office/powerpoint/2010/main" val="198038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protocols available,  and </a:t>
            </a:r>
            <a:r>
              <a:rPr lang="en-US" dirty="0" smtClean="0"/>
              <a:t>each can be used flexibly.</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4</a:t>
            </a:fld>
            <a:endParaRPr lang="en-US"/>
          </a:p>
        </p:txBody>
      </p:sp>
    </p:spTree>
    <p:extLst>
      <p:ext uri="{BB962C8B-B14F-4D97-AF65-F5344CB8AC3E}">
        <p14:creationId xmlns:p14="http://schemas.microsoft.com/office/powerpoint/2010/main" val="10653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slide if you will be exploring a different writing type.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5</a:t>
            </a:fld>
            <a:endParaRPr lang="en-US"/>
          </a:p>
        </p:txBody>
      </p:sp>
    </p:spTree>
    <p:extLst>
      <p:ext uri="{BB962C8B-B14F-4D97-AF65-F5344CB8AC3E}">
        <p14:creationId xmlns:p14="http://schemas.microsoft.com/office/powerpoint/2010/main" val="272063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called “How Does Your Garden Grow?” .</a:t>
            </a:r>
            <a:r>
              <a:rPr lang="en-US" baseline="0" dirty="0" smtClean="0"/>
              <a:t>  Much can be learned from examining student work using this protocol, but its primary purpose is to look at the developmental progression in a particular type of writing : Opinion/Argument, Informative/Explanatory or Narrative.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6</a:t>
            </a:fld>
            <a:endParaRPr lang="en-US"/>
          </a:p>
        </p:txBody>
      </p:sp>
    </p:spTree>
    <p:extLst>
      <p:ext uri="{BB962C8B-B14F-4D97-AF65-F5344CB8AC3E}">
        <p14:creationId xmlns:p14="http://schemas.microsoft.com/office/powerpoint/2010/main" val="150430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quick peek at the “protocol” or direction page for this activity. You can see that it includes an overview and some goals or purposes of the activity</a:t>
            </a:r>
            <a:r>
              <a:rPr lang="en-US" baseline="0" dirty="0" smtClean="0"/>
              <a:t> as well as specific directions.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7</a:t>
            </a:fld>
            <a:endParaRPr lang="en-US"/>
          </a:p>
        </p:txBody>
      </p:sp>
    </p:spTree>
    <p:extLst>
      <p:ext uri="{BB962C8B-B14F-4D97-AF65-F5344CB8AC3E}">
        <p14:creationId xmlns:p14="http://schemas.microsoft.com/office/powerpoint/2010/main" val="227084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Pairs are given a sheet like this…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8</a:t>
            </a:fld>
            <a:endParaRPr lang="en-US"/>
          </a:p>
        </p:txBody>
      </p:sp>
    </p:spTree>
    <p:extLst>
      <p:ext uri="{BB962C8B-B14F-4D97-AF65-F5344CB8AC3E}">
        <p14:creationId xmlns:p14="http://schemas.microsoft.com/office/powerpoint/2010/main" val="392581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this slide if you</a:t>
            </a:r>
            <a:r>
              <a:rPr lang="en-US" baseline="0" dirty="0" smtClean="0"/>
              <a:t> are working with a different writing type.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9</a:t>
            </a:fld>
            <a:endParaRPr lang="en-US"/>
          </a:p>
        </p:txBody>
      </p:sp>
    </p:spTree>
    <p:extLst>
      <p:ext uri="{BB962C8B-B14F-4D97-AF65-F5344CB8AC3E}">
        <p14:creationId xmlns:p14="http://schemas.microsoft.com/office/powerpoint/2010/main" val="226415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AE98F1-2C34-45B6-ACDB-0D21EA7E498A}" type="datetimeFigureOut">
              <a:rPr lang="en-US" smtClean="0"/>
              <a:t>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D9DE-E26E-42CD-BB9C-7796FAB867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22D9DE-E26E-42CD-BB9C-7796FAB867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4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8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52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75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90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52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4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67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12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40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12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313415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0787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8284218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68243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5409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05633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18933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AE98F1-2C34-45B6-ACDB-0D21EA7E498A}" type="datetimeFigureOut">
              <a:rPr lang="en-US" smtClean="0"/>
              <a:t>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7779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643469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710886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22597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8725571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07756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0668844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66204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40882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52959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DAE98F1-2C34-45B6-ACDB-0D21EA7E498A}" type="datetimeFigureOut">
              <a:rPr lang="en-US" smtClean="0"/>
              <a:t>2/5/2016</a:t>
            </a:fld>
            <a:endParaRPr lang="en-US"/>
          </a:p>
        </p:txBody>
      </p:sp>
      <p:sp>
        <p:nvSpPr>
          <p:cNvPr id="10" name="Slide Number Placeholder 9"/>
          <p:cNvSpPr>
            <a:spLocks noGrp="1"/>
          </p:cNvSpPr>
          <p:nvPr>
            <p:ph type="sldNum" sz="quarter" idx="16"/>
          </p:nvPr>
        </p:nvSpPr>
        <p:spPr/>
        <p:txBody>
          <a:bodyPr rtlCol="0"/>
          <a:lstStyle/>
          <a:p>
            <a:fld id="{8722D9DE-E26E-42CD-BB9C-7796FAB8676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966779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75266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031810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680009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455468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556193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56660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42687157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63384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5664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DAE98F1-2C34-45B6-ACDB-0D21EA7E498A}" type="datetimeFigureOut">
              <a:rPr lang="en-US" smtClean="0"/>
              <a:t>2/5/2016</a:t>
            </a:fld>
            <a:endParaRPr lang="en-US"/>
          </a:p>
        </p:txBody>
      </p:sp>
      <p:sp>
        <p:nvSpPr>
          <p:cNvPr id="12" name="Slide Number Placeholder 11"/>
          <p:cNvSpPr>
            <a:spLocks noGrp="1"/>
          </p:cNvSpPr>
          <p:nvPr>
            <p:ph type="sldNum" sz="quarter" idx="16"/>
          </p:nvPr>
        </p:nvSpPr>
        <p:spPr/>
        <p:txBody>
          <a:bodyPr rtlCol="0"/>
          <a:lstStyle/>
          <a:p>
            <a:fld id="{8722D9DE-E26E-42CD-BB9C-7796FAB8676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035501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4197136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76797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593290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18411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39964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DAE98F1-2C34-45B6-ACDB-0D21EA7E498A}" type="datetimeFigureOut">
              <a:rPr lang="en-US" smtClean="0"/>
              <a:t>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DAE98F1-2C34-45B6-ACDB-0D21EA7E498A}" type="datetimeFigureOut">
              <a:rPr lang="en-US" smtClean="0"/>
              <a:t>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22D9DE-E26E-42CD-BB9C-7796FAB867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3721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3772471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19870308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7689197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12648" y="65088"/>
            <a:ext cx="7772400" cy="1470025"/>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6600" dirty="0" smtClean="0"/>
              <a:t>Common Ground</a:t>
            </a:r>
            <a:endParaRPr lang="en-US" sz="6600" dirty="0"/>
          </a:p>
        </p:txBody>
      </p:sp>
      <p:sp>
        <p:nvSpPr>
          <p:cNvPr id="6" name="Subtitle 2"/>
          <p:cNvSpPr txBox="1">
            <a:spLocks/>
          </p:cNvSpPr>
          <p:nvPr/>
        </p:nvSpPr>
        <p:spPr>
          <a:xfrm>
            <a:off x="1066800" y="3646486"/>
            <a:ext cx="7318248" cy="321151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dirty="0" smtClean="0"/>
              <a:t>Protocols for Working with the K-12 Writing Samples in </a:t>
            </a:r>
            <a:r>
              <a:rPr lang="en-US" sz="3600" i="1" dirty="0" smtClean="0"/>
              <a:t>In Common</a:t>
            </a:r>
          </a:p>
          <a:p>
            <a:pPr marL="0" indent="0">
              <a:buNone/>
            </a:pPr>
            <a:endParaRPr lang="en-US" i="1" dirty="0" smtClean="0"/>
          </a:p>
          <a:p>
            <a:pPr marL="0" indent="0">
              <a:buNone/>
            </a:pPr>
            <a:r>
              <a:rPr lang="en-US" i="1" dirty="0" smtClean="0"/>
              <a:t>Student writing samples that can be used with these protocols can be found at www.achievethecore.org</a:t>
            </a:r>
            <a:endParaRPr lang="en-US" i="1" dirty="0"/>
          </a:p>
        </p:txBody>
      </p:sp>
    </p:spTree>
    <p:extLst>
      <p:ext uri="{BB962C8B-B14F-4D97-AF65-F5344CB8AC3E}">
        <p14:creationId xmlns:p14="http://schemas.microsoft.com/office/powerpoint/2010/main" val="330437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3300"/>
                </a:solidFill>
              </a:rPr>
              <a:t>Analyze  a sequence of work written to the same focusing question.</a:t>
            </a:r>
            <a:endParaRPr lang="en-US" dirty="0">
              <a:solidFill>
                <a:srgbClr val="003300"/>
              </a:solidFill>
            </a:endParaRPr>
          </a:p>
        </p:txBody>
      </p:sp>
      <p:sp>
        <p:nvSpPr>
          <p:cNvPr id="3" name="Content Placeholder 2"/>
          <p:cNvSpPr>
            <a:spLocks noGrp="1"/>
          </p:cNvSpPr>
          <p:nvPr>
            <p:ph idx="1"/>
          </p:nvPr>
        </p:nvSpPr>
        <p:spPr>
          <a:xfrm>
            <a:off x="554270" y="5099249"/>
            <a:ext cx="3124200" cy="1219200"/>
          </a:xfrm>
        </p:spPr>
        <p:txBody>
          <a:bodyPr>
            <a:normAutofit fontScale="70000" lnSpcReduction="20000"/>
          </a:bodyPr>
          <a:lstStyle/>
          <a:p>
            <a:pPr>
              <a:buNone/>
            </a:pPr>
            <a:r>
              <a:rPr lang="en-US" dirty="0">
                <a:solidFill>
                  <a:schemeClr val="accent1">
                    <a:lumMod val="50000"/>
                  </a:schemeClr>
                </a:solidFill>
              </a:rPr>
              <a:t>What can you do to save water</a:t>
            </a:r>
            <a:r>
              <a:rPr lang="en-US" dirty="0" smtClean="0">
                <a:solidFill>
                  <a:schemeClr val="accent1">
                    <a:lumMod val="50000"/>
                  </a:schemeClr>
                </a:solidFill>
              </a:rPr>
              <a:t>?</a:t>
            </a:r>
          </a:p>
          <a:p>
            <a:pPr algn="ctr">
              <a:buNone/>
            </a:pPr>
            <a:r>
              <a:rPr lang="en-US" dirty="0" smtClean="0">
                <a:solidFill>
                  <a:schemeClr val="accent1">
                    <a:lumMod val="50000"/>
                  </a:schemeClr>
                </a:solidFill>
                <a:latin typeface="Aharoni" pitchFamily="2" charset="-79"/>
                <a:cs typeface="Aharoni" pitchFamily="2" charset="-79"/>
              </a:rPr>
              <a:t>K-</a:t>
            </a:r>
            <a:r>
              <a:rPr lang="en-US" sz="4700" dirty="0" smtClean="0">
                <a:solidFill>
                  <a:schemeClr val="accent1">
                    <a:lumMod val="50000"/>
                  </a:schemeClr>
                </a:solidFill>
                <a:latin typeface="Aharoni" pitchFamily="2" charset="-79"/>
                <a:cs typeface="Aharoni" pitchFamily="2" charset="-79"/>
              </a:rPr>
              <a:t>5</a:t>
            </a:r>
            <a:endParaRPr lang="en-US" sz="4700" dirty="0">
              <a:solidFill>
                <a:schemeClr val="accent1">
                  <a:lumMod val="50000"/>
                </a:schemeClr>
              </a:solidFill>
              <a:latin typeface="Aharoni" pitchFamily="2" charset="-79"/>
              <a:cs typeface="Aharoni" pitchFamily="2" charset="-79"/>
            </a:endParaRPr>
          </a:p>
        </p:txBody>
      </p:sp>
      <p:pic>
        <p:nvPicPr>
          <p:cNvPr id="8194" name="Picture 2"/>
          <p:cNvPicPr>
            <a:picLocks noChangeAspect="1" noChangeArrowheads="1"/>
          </p:cNvPicPr>
          <p:nvPr/>
        </p:nvPicPr>
        <p:blipFill>
          <a:blip r:embed="rId3" cstate="print"/>
          <a:srcRect/>
          <a:stretch>
            <a:fillRect/>
          </a:stretch>
        </p:blipFill>
        <p:spPr bwMode="auto">
          <a:xfrm>
            <a:off x="803939" y="2126776"/>
            <a:ext cx="2362200" cy="2897412"/>
          </a:xfrm>
          <a:prstGeom prst="rect">
            <a:avLst/>
          </a:prstGeom>
          <a:noFill/>
          <a:ln w="9525">
            <a:noFill/>
            <a:miter lim="800000"/>
            <a:headEnd/>
            <a:tailEnd/>
          </a:ln>
        </p:spPr>
      </p:pic>
      <p:sp>
        <p:nvSpPr>
          <p:cNvPr id="6" name="Title 1"/>
          <p:cNvSpPr txBox="1">
            <a:spLocks/>
          </p:cNvSpPr>
          <p:nvPr/>
        </p:nvSpPr>
        <p:spPr>
          <a:xfrm>
            <a:off x="760095" y="3083025"/>
            <a:ext cx="266890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4" name="TextBox 3"/>
          <p:cNvSpPr txBox="1"/>
          <p:nvPr/>
        </p:nvSpPr>
        <p:spPr>
          <a:xfrm>
            <a:off x="4231943" y="1676400"/>
            <a:ext cx="5257800" cy="1846659"/>
          </a:xfrm>
          <a:prstGeom prst="rect">
            <a:avLst/>
          </a:prstGeom>
          <a:noFill/>
        </p:spPr>
        <p:txBody>
          <a:bodyPr wrap="square" rtlCol="0">
            <a:spAutoFit/>
          </a:bodyPr>
          <a:lstStyle/>
          <a:p>
            <a:r>
              <a:rPr lang="en-US" sz="2400" dirty="0" smtClean="0">
                <a:solidFill>
                  <a:schemeClr val="accent1">
                    <a:lumMod val="50000"/>
                  </a:schemeClr>
                </a:solidFill>
              </a:rPr>
              <a:t>What </a:t>
            </a:r>
            <a:r>
              <a:rPr lang="en-US" sz="2400" dirty="0">
                <a:solidFill>
                  <a:schemeClr val="accent1">
                    <a:lumMod val="50000"/>
                  </a:schemeClr>
                </a:solidFill>
              </a:rPr>
              <a:t>effect did the Great Depression have on people who lived through it</a:t>
            </a:r>
            <a:r>
              <a:rPr lang="en-US" sz="2400" dirty="0" smtClean="0">
                <a:solidFill>
                  <a:schemeClr val="accent1">
                    <a:lumMod val="50000"/>
                  </a:schemeClr>
                </a:solidFill>
              </a:rPr>
              <a:t>?</a:t>
            </a:r>
          </a:p>
          <a:p>
            <a:pPr algn="ctr"/>
            <a:r>
              <a:rPr lang="en-US" sz="2400" b="1" dirty="0" smtClean="0">
                <a:solidFill>
                  <a:schemeClr val="accent1">
                    <a:lumMod val="50000"/>
                  </a:schemeClr>
                </a:solidFill>
              </a:rPr>
              <a:t>6-12</a:t>
            </a:r>
            <a:r>
              <a:rPr lang="en-US" sz="2400" dirty="0">
                <a:solidFill>
                  <a:schemeClr val="accent1">
                    <a:lumMod val="50000"/>
                  </a:schemeClr>
                </a:solidFill>
              </a:rPr>
              <a:t/>
            </a:r>
            <a:br>
              <a:rPr lang="en-US" sz="2400" dirty="0">
                <a:solidFill>
                  <a:schemeClr val="accent1">
                    <a:lumMod val="50000"/>
                  </a:schemeClr>
                </a:solidFill>
              </a:rPr>
            </a:br>
            <a:endParaRPr lang="en-US" sz="2400" dirty="0">
              <a:solidFill>
                <a:schemeClr val="accent1">
                  <a:lumMod val="50000"/>
                </a:schemeClr>
              </a:solidFill>
            </a:endParaRPr>
          </a:p>
          <a:p>
            <a:endParaRPr lang="en-US" dirty="0"/>
          </a:p>
        </p:txBody>
      </p:sp>
      <p:sp>
        <p:nvSpPr>
          <p:cNvPr id="7" name="TextBox 6"/>
          <p:cNvSpPr txBox="1"/>
          <p:nvPr/>
        </p:nvSpPr>
        <p:spPr>
          <a:xfrm>
            <a:off x="3864279" y="4015502"/>
            <a:ext cx="969730" cy="646331"/>
          </a:xfrm>
          <a:prstGeom prst="rect">
            <a:avLst/>
          </a:prstGeom>
          <a:noFill/>
        </p:spPr>
        <p:txBody>
          <a:bodyPr wrap="square" rtlCol="0">
            <a:spAutoFit/>
          </a:bodyPr>
          <a:lstStyle/>
          <a:p>
            <a:r>
              <a:rPr lang="en-US" sz="3600" b="1" dirty="0" smtClean="0">
                <a:solidFill>
                  <a:schemeClr val="accent2"/>
                </a:solidFill>
              </a:rPr>
              <a:t>OR</a:t>
            </a:r>
            <a:endParaRPr lang="en-US" sz="3600" b="1" dirty="0">
              <a:solidFill>
                <a:schemeClr val="accent2"/>
              </a:solidFill>
            </a:endParaRPr>
          </a:p>
        </p:txBody>
      </p:sp>
      <p:sp>
        <p:nvSpPr>
          <p:cNvPr id="8" name="TextBox 7"/>
          <p:cNvSpPr txBox="1"/>
          <p:nvPr/>
        </p:nvSpPr>
        <p:spPr>
          <a:xfrm>
            <a:off x="5233429" y="3602376"/>
            <a:ext cx="3319391" cy="2308324"/>
          </a:xfrm>
          <a:prstGeom prst="rect">
            <a:avLst/>
          </a:prstGeom>
          <a:noFill/>
          <a:ln>
            <a:solidFill>
              <a:schemeClr val="bg1">
                <a:lumMod val="50000"/>
              </a:schemeClr>
            </a:solidFill>
          </a:ln>
        </p:spPr>
        <p:txBody>
          <a:bodyPr wrap="square" rtlCol="0">
            <a:spAutoFit/>
          </a:bodyPr>
          <a:lstStyle/>
          <a:p>
            <a:r>
              <a:rPr lang="en-US" b="1" dirty="0"/>
              <a:t>Gains of the Great Depression</a:t>
            </a:r>
            <a:endParaRPr lang="en-US" dirty="0"/>
          </a:p>
          <a:p>
            <a:r>
              <a:rPr lang="en-US" dirty="0"/>
              <a:t>	During the Great Depression, millions of people lost jobs, and families struggled to find financial footholds. It lasted for ten years, leaving very strong memories of dramatically dark times. </a:t>
            </a:r>
            <a:r>
              <a:rPr lang="en-US" dirty="0" smtClean="0"/>
              <a:t>..</a:t>
            </a:r>
            <a:endParaRPr lang="en-US" dirty="0"/>
          </a:p>
        </p:txBody>
      </p:sp>
    </p:spTree>
    <p:extLst>
      <p:ext uri="{BB962C8B-B14F-4D97-AF65-F5344CB8AC3E}">
        <p14:creationId xmlns:p14="http://schemas.microsoft.com/office/powerpoint/2010/main" val="2871172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50000"/>
                  </a:schemeClr>
                </a:solidFill>
              </a:rPr>
              <a:t>Look for growth in student samples…</a:t>
            </a:r>
            <a:endParaRPr lang="en-US" sz="4000" dirty="0">
              <a:solidFill>
                <a:schemeClr val="accent1">
                  <a:lumMod val="50000"/>
                </a:schemeClr>
              </a:solidFill>
            </a:endParaRPr>
          </a:p>
        </p:txBody>
      </p:sp>
      <p:sp>
        <p:nvSpPr>
          <p:cNvPr id="4" name="TextBox 3"/>
          <p:cNvSpPr txBox="1"/>
          <p:nvPr/>
        </p:nvSpPr>
        <p:spPr>
          <a:xfrm>
            <a:off x="457200" y="1600200"/>
            <a:ext cx="4267200" cy="1754326"/>
          </a:xfrm>
          <a:prstGeom prst="rect">
            <a:avLst/>
          </a:prstGeom>
          <a:noFill/>
        </p:spPr>
        <p:txBody>
          <a:bodyPr wrap="square" rtlCol="0">
            <a:spAutoFit/>
          </a:bodyPr>
          <a:lstStyle/>
          <a:p>
            <a:r>
              <a:rPr lang="en-US" b="1" dirty="0"/>
              <a:t>Kindergarten, Fall</a:t>
            </a:r>
            <a:endParaRPr lang="en-US" dirty="0"/>
          </a:p>
          <a:p>
            <a:r>
              <a:rPr lang="en-US" b="1" dirty="0"/>
              <a:t>On Demand Writing- Uniform Prompt</a:t>
            </a:r>
            <a:endParaRPr lang="en-US" dirty="0"/>
          </a:p>
          <a:p>
            <a:r>
              <a:rPr lang="en-US" b="1" dirty="0"/>
              <a:t> </a:t>
            </a:r>
            <a:endParaRPr lang="en-US" dirty="0"/>
          </a:p>
          <a:p>
            <a:r>
              <a:rPr lang="en-US" b="1" dirty="0"/>
              <a:t>Water </a:t>
            </a:r>
            <a:endParaRPr lang="en-US" dirty="0"/>
          </a:p>
          <a:p>
            <a:r>
              <a:rPr lang="en-US" dirty="0"/>
              <a:t>I WOT US AS WODR MUC WODR</a:t>
            </a:r>
          </a:p>
          <a:p>
            <a:endParaRPr lang="en-US" dirty="0"/>
          </a:p>
        </p:txBody>
      </p:sp>
      <p:sp>
        <p:nvSpPr>
          <p:cNvPr id="5" name="TextBox 4"/>
          <p:cNvSpPr txBox="1"/>
          <p:nvPr/>
        </p:nvSpPr>
        <p:spPr>
          <a:xfrm>
            <a:off x="4876800" y="1573306"/>
            <a:ext cx="4876800" cy="2585323"/>
          </a:xfrm>
          <a:prstGeom prst="rect">
            <a:avLst/>
          </a:prstGeom>
          <a:noFill/>
        </p:spPr>
        <p:txBody>
          <a:bodyPr wrap="square" rtlCol="0">
            <a:spAutoFit/>
          </a:bodyPr>
          <a:lstStyle/>
          <a:p>
            <a:r>
              <a:rPr lang="en-US" b="1" dirty="0"/>
              <a:t>Kindergarten,  Spring</a:t>
            </a:r>
            <a:endParaRPr lang="en-US" dirty="0"/>
          </a:p>
          <a:p>
            <a:r>
              <a:rPr lang="en-US" b="1" dirty="0"/>
              <a:t>On-Demand Writing, Uniform Prompt</a:t>
            </a:r>
            <a:endParaRPr lang="en-US" dirty="0"/>
          </a:p>
          <a:p>
            <a:r>
              <a:rPr lang="en-US" b="1" dirty="0"/>
              <a:t> </a:t>
            </a:r>
            <a:endParaRPr lang="en-US" dirty="0"/>
          </a:p>
          <a:p>
            <a:r>
              <a:rPr lang="en-US" b="1" dirty="0"/>
              <a:t>Saving Water </a:t>
            </a:r>
            <a:endParaRPr lang="en-US" dirty="0"/>
          </a:p>
          <a:p>
            <a:r>
              <a:rPr lang="en-US" i="1" dirty="0"/>
              <a:t>What can you do to save water?</a:t>
            </a:r>
            <a:endParaRPr lang="en-US" dirty="0"/>
          </a:p>
          <a:p>
            <a:r>
              <a:rPr lang="en-US" dirty="0"/>
              <a:t>I am taking a </a:t>
            </a:r>
            <a:r>
              <a:rPr lang="en-US" dirty="0" err="1"/>
              <a:t>baf</a:t>
            </a:r>
            <a:r>
              <a:rPr lang="en-US" dirty="0"/>
              <a:t>  Not all </a:t>
            </a:r>
            <a:r>
              <a:rPr lang="en-US" dirty="0" err="1"/>
              <a:t>faLL</a:t>
            </a:r>
            <a:r>
              <a:rPr lang="en-US" dirty="0"/>
              <a:t>.</a:t>
            </a:r>
          </a:p>
          <a:p>
            <a:r>
              <a:rPr lang="en-US" dirty="0"/>
              <a:t>I </a:t>
            </a:r>
            <a:r>
              <a:rPr lang="en-US" dirty="0" err="1"/>
              <a:t>amsHuting</a:t>
            </a:r>
            <a:r>
              <a:rPr lang="en-US" dirty="0"/>
              <a:t> off the </a:t>
            </a:r>
            <a:r>
              <a:rPr lang="en-US" dirty="0" err="1"/>
              <a:t>wotr</a:t>
            </a:r>
            <a:endParaRPr lang="en-US" dirty="0"/>
          </a:p>
          <a:p>
            <a:r>
              <a:rPr lang="en-US" dirty="0"/>
              <a:t>I am filing the </a:t>
            </a:r>
            <a:r>
              <a:rPr lang="en-US" dirty="0" err="1"/>
              <a:t>bucit</a:t>
            </a:r>
            <a:r>
              <a:rPr lang="en-US" dirty="0"/>
              <a:t> up Not too </a:t>
            </a:r>
            <a:r>
              <a:rPr lang="en-US" dirty="0" err="1"/>
              <a:t>Hiy</a:t>
            </a:r>
            <a:endParaRPr lang="en-US" dirty="0"/>
          </a:p>
          <a:p>
            <a:endParaRPr lang="en-US" dirty="0"/>
          </a:p>
        </p:txBody>
      </p:sp>
      <p:sp>
        <p:nvSpPr>
          <p:cNvPr id="6" name="TextBox 5"/>
          <p:cNvSpPr txBox="1"/>
          <p:nvPr/>
        </p:nvSpPr>
        <p:spPr>
          <a:xfrm>
            <a:off x="457200" y="3962400"/>
            <a:ext cx="8229600" cy="2308324"/>
          </a:xfrm>
          <a:prstGeom prst="rect">
            <a:avLst/>
          </a:prstGeom>
          <a:noFill/>
        </p:spPr>
        <p:txBody>
          <a:bodyPr wrap="square" rtlCol="0">
            <a:spAutoFit/>
          </a:bodyPr>
          <a:lstStyle/>
          <a:p>
            <a:r>
              <a:rPr lang="en-US" b="1" dirty="0"/>
              <a:t>Grade 1</a:t>
            </a:r>
            <a:endParaRPr lang="en-US" dirty="0"/>
          </a:p>
          <a:p>
            <a:r>
              <a:rPr lang="en-US" b="1" dirty="0"/>
              <a:t>On Demand Writing- Uniform Prompt</a:t>
            </a:r>
            <a:endParaRPr lang="en-US" dirty="0"/>
          </a:p>
          <a:p>
            <a:r>
              <a:rPr lang="en-US" b="1" dirty="0"/>
              <a:t> </a:t>
            </a:r>
            <a:endParaRPr lang="en-US" dirty="0"/>
          </a:p>
          <a:p>
            <a:r>
              <a:rPr lang="en-US" b="1" dirty="0"/>
              <a:t>Saving Water</a:t>
            </a:r>
            <a:endParaRPr lang="en-US" dirty="0"/>
          </a:p>
          <a:p>
            <a:r>
              <a:rPr lang="en-US" b="1" dirty="0"/>
              <a:t>What can you do to save water?</a:t>
            </a:r>
            <a:endParaRPr lang="en-US" dirty="0"/>
          </a:p>
          <a:p>
            <a:r>
              <a:rPr lang="en-US" dirty="0"/>
              <a:t>we need to save water! To save water do not fill up the tub all the way. if your </a:t>
            </a:r>
            <a:r>
              <a:rPr lang="en-US" dirty="0" err="1"/>
              <a:t>fawsit</a:t>
            </a:r>
            <a:r>
              <a:rPr lang="en-US" dirty="0"/>
              <a:t> is </a:t>
            </a:r>
            <a:r>
              <a:rPr lang="en-US" dirty="0" err="1"/>
              <a:t>leking</a:t>
            </a:r>
            <a:r>
              <a:rPr lang="en-US" dirty="0"/>
              <a:t> turn it of. if we </a:t>
            </a:r>
            <a:r>
              <a:rPr lang="en-US" dirty="0" err="1"/>
              <a:t>didint</a:t>
            </a:r>
            <a:r>
              <a:rPr lang="en-US" dirty="0"/>
              <a:t> save water we </a:t>
            </a:r>
            <a:r>
              <a:rPr lang="en-US" dirty="0" err="1"/>
              <a:t>woldent</a:t>
            </a:r>
            <a:r>
              <a:rPr lang="en-US" dirty="0"/>
              <a:t> have any. </a:t>
            </a:r>
          </a:p>
          <a:p>
            <a:endParaRPr lang="en-US" dirty="0"/>
          </a:p>
        </p:txBody>
      </p:sp>
    </p:spTree>
    <p:extLst>
      <p:ext uri="{BB962C8B-B14F-4D97-AF65-F5344CB8AC3E}">
        <p14:creationId xmlns:p14="http://schemas.microsoft.com/office/powerpoint/2010/main" val="193700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Observations…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52400" y="1600200"/>
            <a:ext cx="8839200" cy="5977878"/>
          </a:xfrm>
          <a:prstGeom prst="rect">
            <a:avLst/>
          </a:prstGeom>
        </p:spPr>
      </p:pic>
    </p:spTree>
    <p:extLst>
      <p:ext uri="{BB962C8B-B14F-4D97-AF65-F5344CB8AC3E}">
        <p14:creationId xmlns:p14="http://schemas.microsoft.com/office/powerpoint/2010/main" val="931966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Your Garden Grow?</a:t>
            </a:r>
            <a:endParaRPr lang="en-US" dirty="0"/>
          </a:p>
        </p:txBody>
      </p:sp>
      <p:sp>
        <p:nvSpPr>
          <p:cNvPr id="3" name="Content Placeholder 2"/>
          <p:cNvSpPr>
            <a:spLocks noGrp="1"/>
          </p:cNvSpPr>
          <p:nvPr>
            <p:ph sz="quarter" idx="1"/>
          </p:nvPr>
        </p:nvSpPr>
        <p:spPr>
          <a:xfrm>
            <a:off x="914400" y="1600200"/>
            <a:ext cx="7772400" cy="4572000"/>
          </a:xfrm>
        </p:spPr>
        <p:txBody>
          <a:bodyPr>
            <a:normAutofit fontScale="70000" lnSpcReduction="20000"/>
          </a:bodyPr>
          <a:lstStyle/>
          <a:p>
            <a:pPr>
              <a:buNone/>
            </a:pPr>
            <a:r>
              <a:rPr lang="en-US" sz="3200" b="1" dirty="0"/>
              <a:t>Protocol:  </a:t>
            </a:r>
            <a:r>
              <a:rPr lang="en-US" sz="2800" i="1" dirty="0"/>
              <a:t>Note: This activity centers on observation, please do not use your copy of the Common Core Standards until the final step in the protocol.</a:t>
            </a:r>
            <a:endParaRPr lang="en-US" sz="2800" dirty="0"/>
          </a:p>
          <a:p>
            <a:pPr marL="514350" lvl="0" indent="-514350">
              <a:buFont typeface="+mj-lt"/>
              <a:buAutoNum type="arabicPeriod"/>
            </a:pPr>
            <a:r>
              <a:rPr lang="en-US" sz="2800" dirty="0"/>
              <a:t>Read the first piece in the packet. What elements of effective writing are evident in this sample? Discuss your observations with a partner.</a:t>
            </a:r>
          </a:p>
          <a:p>
            <a:pPr marL="514350" lvl="0" indent="-514350">
              <a:buFont typeface="+mj-lt"/>
              <a:buAutoNum type="arabicPeriod"/>
            </a:pPr>
            <a:r>
              <a:rPr lang="en-US" sz="2800" dirty="0"/>
              <a:t>Read the next piece.  How is this piece similar to the previous piece? How is it different? Record your observations on the </a:t>
            </a:r>
            <a:r>
              <a:rPr lang="en-US" sz="2800" i="1" dirty="0"/>
              <a:t>How Does Your Garden Grow?</a:t>
            </a:r>
            <a:r>
              <a:rPr lang="en-US" sz="2800" dirty="0"/>
              <a:t> Record Sheet.</a:t>
            </a:r>
          </a:p>
          <a:p>
            <a:pPr marL="514350" lvl="0" indent="-514350">
              <a:buFont typeface="+mj-lt"/>
              <a:buAutoNum type="arabicPeriod"/>
            </a:pPr>
            <a:r>
              <a:rPr lang="en-US" sz="2800" dirty="0"/>
              <a:t>Continue reading, analyzing and discussing each piece. Be sure to capture your thinking on the record sheet as you work.</a:t>
            </a:r>
          </a:p>
          <a:p>
            <a:pPr lvl="0">
              <a:buNone/>
            </a:pPr>
            <a:r>
              <a:rPr lang="en-US" sz="2800" dirty="0"/>
              <a:t>When you have finished, synthesize your observations by responding to the questions at the bottom of the recording sheet.</a:t>
            </a:r>
          </a:p>
        </p:txBody>
      </p:sp>
    </p:spTree>
    <p:extLst>
      <p:ext uri="{BB962C8B-B14F-4D97-AF65-F5344CB8AC3E}">
        <p14:creationId xmlns:p14="http://schemas.microsoft.com/office/powerpoint/2010/main" val="18640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How Does Your Garden Grow?</a:t>
            </a:r>
            <a:r>
              <a:rPr lang="en-US" sz="4800" dirty="0" smtClean="0">
                <a:solidFill>
                  <a:schemeClr val="accent1">
                    <a:lumMod val="75000"/>
                  </a:schemeClr>
                </a:solidFill>
              </a:rPr>
              <a:t/>
            </a:r>
            <a:br>
              <a:rPr lang="en-US" sz="4800" dirty="0" smtClean="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sz="quarter" idx="1"/>
          </p:nvPr>
        </p:nvSpPr>
        <p:spPr>
          <a:xfrm>
            <a:off x="381000" y="2667000"/>
            <a:ext cx="8229600" cy="3657599"/>
          </a:xfrm>
        </p:spPr>
        <p:txBody>
          <a:bodyPr>
            <a:normAutofit fontScale="92500" lnSpcReduction="10000"/>
          </a:bodyPr>
          <a:lstStyle/>
          <a:p>
            <a:pPr>
              <a:buNone/>
            </a:pPr>
            <a:endParaRPr lang="en-US" sz="2800" dirty="0"/>
          </a:p>
          <a:p>
            <a:pPr>
              <a:buNone/>
            </a:pPr>
            <a:r>
              <a:rPr lang="en-US" sz="3600" dirty="0" smtClean="0"/>
              <a:t>What did you learn about the Informative/Explanatory writing standard</a:t>
            </a:r>
          </a:p>
          <a:p>
            <a:pPr>
              <a:buNone/>
            </a:pPr>
            <a:r>
              <a:rPr lang="en-US" sz="3600" dirty="0" smtClean="0"/>
              <a:t>(W.2) that you didn’t know before?</a:t>
            </a:r>
          </a:p>
          <a:p>
            <a:pPr>
              <a:buNone/>
            </a:pPr>
            <a:endParaRPr lang="en-US" sz="3600" dirty="0" smtClean="0"/>
          </a:p>
          <a:p>
            <a:pPr>
              <a:buNone/>
            </a:pPr>
            <a:r>
              <a:rPr lang="en-US" sz="3600" dirty="0" smtClean="0"/>
              <a:t>How might this activity be useful </a:t>
            </a:r>
            <a:r>
              <a:rPr lang="en-US" sz="3600" dirty="0" smtClean="0"/>
              <a:t>in your school?</a:t>
            </a:r>
            <a:endParaRPr lang="en-US" sz="3600" dirty="0"/>
          </a:p>
          <a:p>
            <a:pPr>
              <a:buNone/>
            </a:pPr>
            <a:endParaRPr lang="en-US" dirty="0"/>
          </a:p>
          <a:p>
            <a:pPr>
              <a:buNone/>
            </a:pPr>
            <a:endParaRPr lang="en-US" dirty="0"/>
          </a:p>
        </p:txBody>
      </p:sp>
      <p:sp>
        <p:nvSpPr>
          <p:cNvPr id="6" name="Rectangle 5"/>
          <p:cNvSpPr/>
          <p:nvPr/>
        </p:nvSpPr>
        <p:spPr>
          <a:xfrm>
            <a:off x="612648" y="1905000"/>
            <a:ext cx="2732031"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Reflect…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3" y="132077"/>
            <a:ext cx="8229600" cy="1143000"/>
          </a:xfrm>
        </p:spPr>
        <p:txBody>
          <a:bodyPr/>
          <a:lstStyle/>
          <a:p>
            <a:r>
              <a:rPr lang="en-US" dirty="0" smtClean="0"/>
              <a:t>Common Ground Protocols</a:t>
            </a:r>
            <a:endParaRPr lang="en-US" dirty="0"/>
          </a:p>
        </p:txBody>
      </p:sp>
      <p:sp>
        <p:nvSpPr>
          <p:cNvPr id="3" name="Content Placeholder 2"/>
          <p:cNvSpPr>
            <a:spLocks noGrp="1"/>
          </p:cNvSpPr>
          <p:nvPr>
            <p:ph idx="1"/>
          </p:nvPr>
        </p:nvSpPr>
        <p:spPr>
          <a:xfrm>
            <a:off x="914400" y="1417638"/>
            <a:ext cx="7772400" cy="4906962"/>
          </a:xfrm>
        </p:spPr>
        <p:txBody>
          <a:bodyPr>
            <a:normAutofit fontScale="85000" lnSpcReduction="10000"/>
          </a:bodyPr>
          <a:lstStyle/>
          <a:p>
            <a:r>
              <a:rPr lang="en-US" sz="3600" dirty="0" smtClean="0"/>
              <a:t>A set of activities designed to help educators and students understand the elements of an effective piece of writing as described by the Common Core Writing Standards.</a:t>
            </a:r>
          </a:p>
          <a:p>
            <a:endParaRPr lang="en-US" sz="3600" dirty="0" smtClean="0"/>
          </a:p>
          <a:p>
            <a:r>
              <a:rPr lang="en-US" sz="3600" dirty="0" smtClean="0"/>
              <a:t>Activities can be adapted to any writing type, grade level or cluster of grade levels.</a:t>
            </a:r>
          </a:p>
          <a:p>
            <a:pPr marL="0" indent="0">
              <a:buNone/>
            </a:pPr>
            <a:endParaRPr lang="en-US" sz="3600" dirty="0" smtClean="0"/>
          </a:p>
          <a:p>
            <a:r>
              <a:rPr lang="en-US" sz="3600" dirty="0" smtClean="0"/>
              <a:t>Can be used with </a:t>
            </a:r>
            <a:r>
              <a:rPr lang="en-US" sz="3600" i="1" dirty="0" smtClean="0"/>
              <a:t>In Common </a:t>
            </a:r>
            <a:r>
              <a:rPr lang="en-US" sz="3600" dirty="0" smtClean="0"/>
              <a:t>or other sets of student samples .</a:t>
            </a:r>
          </a:p>
          <a:p>
            <a:pPr marL="0" indent="0">
              <a:buNone/>
            </a:pP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106" y="35859"/>
            <a:ext cx="1524000" cy="1524000"/>
          </a:xfrm>
          <a:prstGeom prst="rect">
            <a:avLst/>
          </a:prstGeom>
        </p:spPr>
      </p:pic>
    </p:spTree>
    <p:extLst>
      <p:ext uri="{BB962C8B-B14F-4D97-AF65-F5344CB8AC3E}">
        <p14:creationId xmlns:p14="http://schemas.microsoft.com/office/powerpoint/2010/main" val="90028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457200" y="1524000"/>
            <a:ext cx="8385048" cy="5181600"/>
          </a:xfrm>
          <a:prstGeom prst="rect">
            <a:avLst/>
          </a:prstGeom>
          <a:blipFill dpi="0" rotWithShape="1">
            <a:blip r:embed="rId3">
              <a:alphaModFix amt="40000"/>
            </a:blip>
            <a:srcRect/>
            <a:stretch>
              <a:fillRect/>
            </a:stretch>
          </a:blip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endParaRPr lang="en-US" sz="4000" b="1" dirty="0" smtClean="0">
              <a:solidFill>
                <a:srgbClr val="C00000"/>
              </a:solidFill>
            </a:endParaRPr>
          </a:p>
          <a:p>
            <a:pPr>
              <a:buFont typeface="Wingdings" panose="05000000000000000000" pitchFamily="2" charset="2"/>
              <a:buChar char="q"/>
            </a:pPr>
            <a:r>
              <a:rPr lang="en-US" sz="4000" dirty="0" smtClean="0">
                <a:solidFill>
                  <a:schemeClr val="accent1">
                    <a:lumMod val="50000"/>
                  </a:schemeClr>
                </a:solidFill>
              </a:rPr>
              <a:t>A Professional Development </a:t>
            </a:r>
          </a:p>
          <a:p>
            <a:pPr marL="0" indent="0">
              <a:buNone/>
            </a:pPr>
            <a:r>
              <a:rPr lang="en-US" sz="4000" dirty="0" smtClean="0">
                <a:solidFill>
                  <a:schemeClr val="accent1">
                    <a:lumMod val="50000"/>
                  </a:schemeClr>
                </a:solidFill>
              </a:rPr>
              <a:t>	Planning Page</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Protocol </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Recording Sheet</a:t>
            </a:r>
          </a:p>
          <a:p>
            <a:endParaRPr lang="en-US" dirty="0"/>
          </a:p>
        </p:txBody>
      </p:sp>
      <p:sp>
        <p:nvSpPr>
          <p:cNvPr id="9" name="Title 1"/>
          <p:cNvSpPr txBox="1">
            <a:spLocks/>
          </p:cNvSpPr>
          <p:nvPr/>
        </p:nvSpPr>
        <p:spPr>
          <a:xfrm>
            <a:off x="914400" y="274638"/>
            <a:ext cx="7772400" cy="11430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solidFill>
                  <a:schemeClr val="tx1"/>
                </a:solidFill>
              </a:rPr>
              <a:t>For each Common Ground Activity, you will find:</a:t>
            </a:r>
            <a:endParaRPr lang="en-US" b="1" dirty="0">
              <a:solidFill>
                <a:schemeClr val="tx1"/>
              </a:solidFill>
            </a:endParaRPr>
          </a:p>
        </p:txBody>
      </p:sp>
    </p:spTree>
    <p:extLst>
      <p:ext uri="{BB962C8B-B14F-4D97-AF65-F5344CB8AC3E}">
        <p14:creationId xmlns:p14="http://schemas.microsoft.com/office/powerpoint/2010/main" val="265373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a:t>Four Protocols are available for guiding professional learning using </a:t>
            </a:r>
            <a:r>
              <a:rPr lang="en-US" i="1" dirty="0"/>
              <a:t>In </a:t>
            </a:r>
            <a:r>
              <a:rPr lang="en-US" i="1" dirty="0" smtClean="0"/>
              <a:t>Common:</a:t>
            </a:r>
            <a:endParaRPr lang="en-US" dirty="0"/>
          </a:p>
        </p:txBody>
      </p:sp>
      <p:sp>
        <p:nvSpPr>
          <p:cNvPr id="3" name="Content Placeholder 2"/>
          <p:cNvSpPr>
            <a:spLocks noGrp="1"/>
          </p:cNvSpPr>
          <p:nvPr>
            <p:ph idx="1"/>
          </p:nvPr>
        </p:nvSpPr>
        <p:spPr/>
        <p:txBody>
          <a:bodyPr>
            <a:normAutofit/>
          </a:bodyPr>
          <a:lstStyle/>
          <a:p>
            <a:r>
              <a:rPr lang="en-US" sz="4000" dirty="0" smtClean="0">
                <a:solidFill>
                  <a:schemeClr val="accent2"/>
                </a:solidFill>
              </a:rPr>
              <a:t>How Does Your Garden Grow?</a:t>
            </a:r>
          </a:p>
          <a:p>
            <a:r>
              <a:rPr lang="en-US" sz="4000" dirty="0" smtClean="0">
                <a:solidFill>
                  <a:schemeClr val="accent2"/>
                </a:solidFill>
              </a:rPr>
              <a:t>Learning by Example</a:t>
            </a:r>
          </a:p>
          <a:p>
            <a:r>
              <a:rPr lang="en-US" sz="4000" dirty="0" smtClean="0">
                <a:solidFill>
                  <a:schemeClr val="accent2"/>
                </a:solidFill>
              </a:rPr>
              <a:t>Colorful Language</a:t>
            </a:r>
          </a:p>
          <a:p>
            <a:r>
              <a:rPr lang="en-US" sz="4000" dirty="0" smtClean="0">
                <a:solidFill>
                  <a:schemeClr val="accent2"/>
                </a:solidFill>
              </a:rPr>
              <a:t>What Can My Students Learn by Writing?</a:t>
            </a:r>
          </a:p>
          <a:p>
            <a:endParaRPr lang="en-US" sz="4000" dirty="0">
              <a:solidFill>
                <a:schemeClr val="accent2"/>
              </a:solidFill>
            </a:endParaRPr>
          </a:p>
        </p:txBody>
      </p:sp>
      <p:sp>
        <p:nvSpPr>
          <p:cNvPr id="6" name="Rectangle 5"/>
          <p:cNvSpPr/>
          <p:nvPr/>
        </p:nvSpPr>
        <p:spPr>
          <a:xfrm>
            <a:off x="228118" y="5662394"/>
            <a:ext cx="8687764" cy="646331"/>
          </a:xfrm>
          <a:prstGeom prst="rect">
            <a:avLst/>
          </a:prstGeom>
          <a:noFill/>
        </p:spPr>
        <p:txBody>
          <a:bodyPr wrap="none" lIns="91440" tIns="45720" rIns="91440" bIns="45720">
            <a:spAutoFit/>
          </a:bodyPr>
          <a:lstStyle/>
          <a:p>
            <a:pPr algn="ctr"/>
            <a:r>
              <a:rPr lang="en-US"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Protocols are available on achievethecore.org</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7214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85800"/>
            <a:ext cx="7772400" cy="5334000"/>
          </a:xfrm>
        </p:spPr>
        <p:txBody>
          <a:bodyPr/>
          <a:lstStyle/>
          <a:p>
            <a:pPr marL="0" indent="0">
              <a:buNone/>
            </a:pPr>
            <a:r>
              <a:rPr lang="en-US" sz="3600" dirty="0"/>
              <a:t>Today we will deepen our understanding of one of the Common Core writing type using a Common Ground Activity: </a:t>
            </a:r>
            <a:endParaRPr lang="en-US" sz="3600" dirty="0" smtClean="0"/>
          </a:p>
          <a:p>
            <a:pPr marL="0" indent="0">
              <a:buNone/>
            </a:pPr>
            <a:r>
              <a:rPr lang="en-US" sz="3600" dirty="0"/>
              <a:t/>
            </a:r>
            <a:br>
              <a:rPr lang="en-US" sz="3600" dirty="0"/>
            </a:br>
            <a:r>
              <a:rPr lang="en-US" sz="3600" b="1" dirty="0" smtClean="0">
                <a:solidFill>
                  <a:schemeClr val="accent1"/>
                </a:solidFill>
              </a:rPr>
              <a:t>Informative/Explanatory</a:t>
            </a:r>
          </a:p>
          <a:p>
            <a:pPr marL="0" indent="0">
              <a:buNone/>
            </a:pPr>
            <a:r>
              <a:rPr lang="en-US" sz="2800" dirty="0" smtClean="0">
                <a:solidFill>
                  <a:schemeClr val="accent2"/>
                </a:solidFill>
              </a:rPr>
              <a:t>How </a:t>
            </a:r>
            <a:r>
              <a:rPr lang="en-US" sz="2800" dirty="0">
                <a:solidFill>
                  <a:schemeClr val="accent2"/>
                </a:solidFill>
              </a:rPr>
              <a:t>Does Your Garden Grow</a:t>
            </a:r>
            <a:r>
              <a:rPr lang="en-US" sz="2800" dirty="0" smtClean="0">
                <a:solidFill>
                  <a:schemeClr val="accent2"/>
                </a:solidFill>
              </a:rPr>
              <a:t>?</a:t>
            </a:r>
          </a:p>
          <a:p>
            <a:pPr marL="0" indent="0">
              <a:buNone/>
            </a:pPr>
            <a:endParaRPr lang="en-US" sz="2800" dirty="0" smtClean="0">
              <a:solidFill>
                <a:schemeClr val="accent2"/>
              </a:solidFill>
            </a:endParaRPr>
          </a:p>
          <a:p>
            <a:pPr marL="0" indent="0">
              <a:buNone/>
            </a:pPr>
            <a:endParaRPr lang="en-US" sz="2800" dirty="0">
              <a:solidFill>
                <a:schemeClr val="accent2"/>
              </a:solidFill>
            </a:endParaRPr>
          </a:p>
        </p:txBody>
      </p:sp>
      <p:sp>
        <p:nvSpPr>
          <p:cNvPr id="4" name="TextBox 3"/>
          <p:cNvSpPr txBox="1"/>
          <p:nvPr/>
        </p:nvSpPr>
        <p:spPr>
          <a:xfrm>
            <a:off x="533400" y="6019800"/>
            <a:ext cx="8153400" cy="461665"/>
          </a:xfrm>
          <a:prstGeom prst="rect">
            <a:avLst/>
          </a:prstGeom>
          <a:noFill/>
        </p:spPr>
        <p:txBody>
          <a:bodyPr wrap="square" rtlCol="0">
            <a:spAutoFit/>
          </a:bodyPr>
          <a:lstStyle/>
          <a:p>
            <a:r>
              <a:rPr lang="en-US" sz="2400" i="1" dirty="0" smtClean="0"/>
              <a:t>NOTE: This protocol </a:t>
            </a:r>
            <a:r>
              <a:rPr lang="en-US" sz="2400" i="1" dirty="0"/>
              <a:t>can be used with any writing type.</a:t>
            </a:r>
          </a:p>
        </p:txBody>
      </p:sp>
    </p:spTree>
    <p:extLst>
      <p:ext uri="{BB962C8B-B14F-4D97-AF65-F5344CB8AC3E}">
        <p14:creationId xmlns:p14="http://schemas.microsoft.com/office/powerpoint/2010/main" val="69146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0"/>
            <a:ext cx="9525000" cy="7010400"/>
          </a:xfrm>
          <a:blipFill dpi="0" rotWithShape="1">
            <a:blip r:embed="rId3">
              <a:alphaModFix amt="28000"/>
            </a:blip>
            <a:srcRect/>
            <a:stretch>
              <a:fillRect/>
            </a:stretch>
          </a:blipFill>
        </p:spPr>
        <p:txBody>
          <a:bodyPr/>
          <a:lstStyle/>
          <a:p>
            <a:endParaRPr lang="en-US" dirty="0"/>
          </a:p>
        </p:txBody>
      </p:sp>
      <p:sp>
        <p:nvSpPr>
          <p:cNvPr id="5" name="TextBox 4"/>
          <p:cNvSpPr txBox="1"/>
          <p:nvPr/>
        </p:nvSpPr>
        <p:spPr>
          <a:xfrm>
            <a:off x="117712" y="152400"/>
            <a:ext cx="6400800" cy="1938992"/>
          </a:xfrm>
          <a:prstGeom prst="rect">
            <a:avLst/>
          </a:prstGeom>
          <a:noFill/>
        </p:spPr>
        <p:txBody>
          <a:bodyPr wrap="square" rtlCol="0">
            <a:spAutoFit/>
          </a:bodyPr>
          <a:lstStyle/>
          <a:p>
            <a:r>
              <a:rPr lang="en-US" sz="6000" dirty="0" smtClean="0">
                <a:solidFill>
                  <a:srgbClr val="003300"/>
                </a:solidFill>
              </a:rPr>
              <a:t>How Does Your Garden Grow?</a:t>
            </a:r>
            <a:endParaRPr lang="en-US" sz="6000" dirty="0">
              <a:solidFill>
                <a:srgbClr val="003300"/>
              </a:solidFill>
            </a:endParaRPr>
          </a:p>
        </p:txBody>
      </p:sp>
      <p:sp>
        <p:nvSpPr>
          <p:cNvPr id="6" name="TextBox 5"/>
          <p:cNvSpPr txBox="1"/>
          <p:nvPr/>
        </p:nvSpPr>
        <p:spPr>
          <a:xfrm>
            <a:off x="4343400" y="3053411"/>
            <a:ext cx="3505200" cy="2954655"/>
          </a:xfrm>
          <a:prstGeom prst="rect">
            <a:avLst/>
          </a:prstGeom>
          <a:noFill/>
        </p:spPr>
        <p:txBody>
          <a:bodyPr wrap="square" rtlCol="0">
            <a:spAutoFit/>
          </a:bodyPr>
          <a:lstStyle/>
          <a:p>
            <a:r>
              <a:rPr lang="en-US" sz="2800" b="1" dirty="0" smtClean="0">
                <a:solidFill>
                  <a:srgbClr val="006600"/>
                </a:solidFill>
              </a:rPr>
              <a:t>PURPOSE:  To trace </a:t>
            </a:r>
            <a:r>
              <a:rPr lang="en-US" sz="2800" b="1" dirty="0">
                <a:solidFill>
                  <a:srgbClr val="006600"/>
                </a:solidFill>
              </a:rPr>
              <a:t>a developmental progression in each type of writing </a:t>
            </a:r>
            <a:r>
              <a:rPr lang="en-US" sz="2800" b="1" dirty="0" smtClean="0">
                <a:solidFill>
                  <a:srgbClr val="006600"/>
                </a:solidFill>
              </a:rPr>
              <a:t>in the </a:t>
            </a:r>
            <a:r>
              <a:rPr lang="en-US" sz="2800" b="1" dirty="0">
                <a:solidFill>
                  <a:srgbClr val="006600"/>
                </a:solidFill>
              </a:rPr>
              <a:t>Common Core State Standards.</a:t>
            </a:r>
          </a:p>
          <a:p>
            <a:endParaRPr lang="en-US" dirty="0"/>
          </a:p>
        </p:txBody>
      </p:sp>
    </p:spTree>
    <p:extLst>
      <p:ext uri="{BB962C8B-B14F-4D97-AF65-F5344CB8AC3E}">
        <p14:creationId xmlns:p14="http://schemas.microsoft.com/office/powerpoint/2010/main" val="2720738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6013"/>
            <a:ext cx="7772400" cy="1143000"/>
          </a:xfrm>
        </p:spPr>
        <p:txBody>
          <a:bodyPr>
            <a:normAutofit fontScale="90000"/>
          </a:bodyPr>
          <a:lstStyle/>
          <a:p>
            <a:r>
              <a:rPr lang="en-US" dirty="0" smtClean="0"/>
              <a:t/>
            </a:r>
            <a:br>
              <a:rPr lang="en-US" dirty="0" smtClean="0"/>
            </a:br>
            <a:r>
              <a:rPr lang="en-US" sz="4000" dirty="0"/>
              <a:t/>
            </a:r>
            <a:br>
              <a:rPr lang="en-US" sz="4000" dirty="0"/>
            </a:br>
            <a:r>
              <a:rPr lang="en-US" sz="4000" dirty="0"/>
              <a:t> </a:t>
            </a:r>
            <a:r>
              <a:rPr lang="en-US" dirty="0"/>
              <a:t/>
            </a:r>
            <a:br>
              <a:rPr lang="en-US" dirty="0"/>
            </a:br>
            <a:endParaRPr lang="en-US" dirty="0"/>
          </a:p>
        </p:txBody>
      </p:sp>
      <p:sp>
        <p:nvSpPr>
          <p:cNvPr id="3" name="Content Placeholder 2"/>
          <p:cNvSpPr>
            <a:spLocks noGrp="1"/>
          </p:cNvSpPr>
          <p:nvPr>
            <p:ph idx="1"/>
          </p:nvPr>
        </p:nvSpPr>
        <p:spPr/>
        <p:txBody>
          <a:bodyPr>
            <a:noAutofit/>
          </a:bodyPr>
          <a:lstStyle/>
          <a:p>
            <a:pPr>
              <a:buNone/>
            </a:pPr>
            <a:r>
              <a:rPr lang="en-US" sz="1600" b="1" dirty="0"/>
              <a:t>Overview: </a:t>
            </a:r>
            <a:endParaRPr lang="en-US" sz="1600" dirty="0"/>
          </a:p>
          <a:p>
            <a:pPr>
              <a:buNone/>
            </a:pPr>
            <a:r>
              <a:rPr lang="en-US" sz="1400" dirty="0"/>
              <a:t>In this exercise, you will compare student pieces within a grade cluster and note the similarities and differences. The pieces in your packet have been written to a set of uniform prompts purposefully designed to produce student pieces in a single writing type, on the same topic, across a range of grade levels. Analyzing these pieces can help you distill the core elements of each writing type and gain a better understanding of expectations at each grade level.  </a:t>
            </a:r>
          </a:p>
          <a:p>
            <a:pPr>
              <a:buNone/>
            </a:pPr>
            <a:r>
              <a:rPr lang="en-US" sz="1600" b="1" dirty="0"/>
              <a:t>Purpose: </a:t>
            </a:r>
            <a:endParaRPr lang="en-US" sz="1600" dirty="0"/>
          </a:p>
          <a:p>
            <a:pPr lvl="0">
              <a:buNone/>
            </a:pPr>
            <a:r>
              <a:rPr lang="en-US" sz="1400" dirty="0"/>
              <a:t>To identify the core elements of one type of CCSS aligned writing (Opinion/Argument, Informative/Explanatory, Narrative).</a:t>
            </a:r>
          </a:p>
          <a:p>
            <a:pPr lvl="0">
              <a:buNone/>
            </a:pPr>
            <a:r>
              <a:rPr lang="en-US" sz="1400" dirty="0"/>
              <a:t>To refine and deepen understanding of grade level expectations in the CCSS .</a:t>
            </a:r>
          </a:p>
          <a:p>
            <a:pPr lvl="0">
              <a:buNone/>
            </a:pPr>
            <a:r>
              <a:rPr lang="en-US" sz="1400" dirty="0"/>
              <a:t>To trace a developmental progression in one type of writing required by the Common Core State Standards.</a:t>
            </a:r>
          </a:p>
          <a:p>
            <a:pPr>
              <a:buNone/>
            </a:pPr>
            <a:r>
              <a:rPr lang="en-US" sz="1600" b="1" dirty="0"/>
              <a:t>Protocol:  </a:t>
            </a:r>
            <a:r>
              <a:rPr lang="en-US" sz="1400" i="1" dirty="0"/>
              <a:t>Note: This activity centers on observation, please do not use your copy of the Common Core Standards until the final step in the protocol.</a:t>
            </a:r>
            <a:endParaRPr lang="en-US" sz="1400" dirty="0"/>
          </a:p>
          <a:p>
            <a:pPr lvl="0">
              <a:buNone/>
            </a:pPr>
            <a:r>
              <a:rPr lang="en-US" sz="1400" dirty="0"/>
              <a:t>Read the first piece in the packet. What elements of effective writing are evident in this sample? Discuss your observations with a partner.</a:t>
            </a:r>
          </a:p>
          <a:p>
            <a:pPr lvl="0">
              <a:buNone/>
            </a:pPr>
            <a:r>
              <a:rPr lang="en-US" sz="1400" dirty="0"/>
              <a:t>Read the next piece.  How is this piece similar to the previous piece? How is it different? Record your observations on the </a:t>
            </a:r>
            <a:r>
              <a:rPr lang="en-US" sz="1400" i="1" dirty="0"/>
              <a:t>How Does Your Garden Grow?</a:t>
            </a:r>
            <a:r>
              <a:rPr lang="en-US" sz="1400" dirty="0"/>
              <a:t> Record Sheet.</a:t>
            </a:r>
          </a:p>
          <a:p>
            <a:pPr lvl="0">
              <a:buNone/>
            </a:pPr>
            <a:r>
              <a:rPr lang="en-US" sz="1400" dirty="0"/>
              <a:t>Continue reading, analyzing and discussing each piece. Be sure to capture your thinking on the record sheet as you work.</a:t>
            </a:r>
          </a:p>
          <a:p>
            <a:pPr lvl="0">
              <a:buNone/>
            </a:pPr>
            <a:r>
              <a:rPr lang="en-US" sz="1400" dirty="0"/>
              <a:t>When you have finished, synthesize your observations by responding to the questions at the bottom of the recording sheet</a:t>
            </a:r>
            <a:r>
              <a:rPr lang="en-US" sz="1400" dirty="0" smtClean="0"/>
              <a:t>.</a:t>
            </a:r>
            <a:endParaRPr lang="en-US" sz="1400" dirty="0"/>
          </a:p>
        </p:txBody>
      </p:sp>
      <p:pic>
        <p:nvPicPr>
          <p:cNvPr id="4" name="Picture 3" descr="C:\Users\DLeddy\Dropbox\New VWC Eloise\Current VWC projects\Appendix C project\Appendix C project organizers\VWC Final logo color sm W.JPG"/>
          <p:cNvPicPr/>
          <p:nvPr/>
        </p:nvPicPr>
        <p:blipFill>
          <a:blip r:embed="rId3" cstate="print"/>
          <a:srcRect/>
          <a:stretch>
            <a:fillRect/>
          </a:stretch>
        </p:blipFill>
        <p:spPr bwMode="auto">
          <a:xfrm>
            <a:off x="228601" y="1"/>
            <a:ext cx="1447800" cy="1219200"/>
          </a:xfrm>
          <a:prstGeom prst="rect">
            <a:avLst/>
          </a:prstGeom>
          <a:noFill/>
          <a:ln w="9525">
            <a:noFill/>
            <a:miter lim="800000"/>
            <a:headEnd/>
            <a:tailEnd/>
          </a:ln>
        </p:spPr>
      </p:pic>
      <p:sp>
        <p:nvSpPr>
          <p:cNvPr id="8" name="TextBox 7"/>
          <p:cNvSpPr txBox="1"/>
          <p:nvPr/>
        </p:nvSpPr>
        <p:spPr>
          <a:xfrm>
            <a:off x="2133600" y="553750"/>
            <a:ext cx="5791200" cy="584775"/>
          </a:xfrm>
          <a:prstGeom prst="rect">
            <a:avLst/>
          </a:prstGeom>
          <a:noFill/>
        </p:spPr>
        <p:txBody>
          <a:bodyPr wrap="square" rtlCol="0">
            <a:spAutoFit/>
          </a:bodyPr>
          <a:lstStyle/>
          <a:p>
            <a:r>
              <a:rPr lang="en-US" sz="3200" dirty="0" smtClean="0"/>
              <a:t>How Does Your Garden Grow?</a:t>
            </a:r>
            <a:endParaRPr lang="en-US" sz="3200" dirty="0"/>
          </a:p>
        </p:txBody>
      </p:sp>
      <p:sp>
        <p:nvSpPr>
          <p:cNvPr id="5" name="TextBox 4"/>
          <p:cNvSpPr txBox="1"/>
          <p:nvPr/>
        </p:nvSpPr>
        <p:spPr>
          <a:xfrm>
            <a:off x="7429499" y="243022"/>
            <a:ext cx="3429000" cy="523220"/>
          </a:xfrm>
          <a:prstGeom prst="rect">
            <a:avLst/>
          </a:prstGeom>
          <a:noFill/>
        </p:spPr>
        <p:txBody>
          <a:bodyPr wrap="square" rtlCol="0">
            <a:spAutoFit/>
          </a:bodyPr>
          <a:lstStyle/>
          <a:p>
            <a:r>
              <a:rPr lang="en-US" sz="2800" dirty="0" smtClean="0">
                <a:solidFill>
                  <a:srgbClr val="FF3300"/>
                </a:solidFill>
              </a:rPr>
              <a:t>Protocol</a:t>
            </a:r>
            <a:endParaRPr lang="en-US" sz="2800" dirty="0">
              <a:solidFill>
                <a:srgbClr val="FF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cstate="print"/>
          <a:srcRect/>
          <a:stretch>
            <a:fillRect/>
          </a:stretch>
        </p:blipFill>
        <p:spPr bwMode="auto">
          <a:xfrm>
            <a:off x="1371600" y="31376"/>
            <a:ext cx="6096000" cy="7083098"/>
          </a:xfrm>
          <a:prstGeom prst="rect">
            <a:avLst/>
          </a:prstGeom>
          <a:noFill/>
          <a:ln w="9525">
            <a:noFill/>
            <a:miter lim="800000"/>
            <a:headEnd/>
            <a:tailEnd/>
          </a:ln>
        </p:spPr>
      </p:pic>
      <p:sp>
        <p:nvSpPr>
          <p:cNvPr id="2" name="Title 1"/>
          <p:cNvSpPr>
            <a:spLocks noGrp="1"/>
          </p:cNvSpPr>
          <p:nvPr>
            <p:ph type="title"/>
          </p:nvPr>
        </p:nvSpPr>
        <p:spPr>
          <a:xfrm>
            <a:off x="6705600" y="304800"/>
            <a:ext cx="1981200" cy="639762"/>
          </a:xfrm>
        </p:spPr>
        <p:txBody>
          <a:bodyPr>
            <a:normAutofit/>
          </a:bodyPr>
          <a:lstStyle/>
          <a:p>
            <a:r>
              <a:rPr lang="en-US" sz="2400" dirty="0" smtClean="0">
                <a:solidFill>
                  <a:srgbClr val="FF3300"/>
                </a:solidFill>
              </a:rPr>
              <a:t>Worksheet</a:t>
            </a:r>
            <a:endParaRPr lang="en-US" sz="2400" dirty="0">
              <a:solidFill>
                <a:srgbClr val="FF33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47800"/>
            <a:ext cx="8991600" cy="4572000"/>
          </a:xfrm>
        </p:spPr>
        <p:txBody>
          <a:bodyPr/>
          <a:lstStyle/>
          <a:p>
            <a:pPr marL="0" indent="0">
              <a:buNone/>
            </a:pPr>
            <a:endParaRPr lang="en-US" sz="4000" b="1" dirty="0" smtClean="0"/>
          </a:p>
          <a:p>
            <a:pPr marL="0" indent="0">
              <a:buNone/>
            </a:pPr>
            <a:r>
              <a:rPr lang="en-US" sz="4000" b="1" dirty="0" smtClean="0"/>
              <a:t>W.2 </a:t>
            </a:r>
            <a:r>
              <a:rPr lang="en-US" sz="4000" dirty="0" smtClean="0"/>
              <a:t>Write </a:t>
            </a:r>
            <a:r>
              <a:rPr lang="en-US" sz="4000" b="1" dirty="0"/>
              <a:t>informative/explanatory texts</a:t>
            </a:r>
            <a:r>
              <a:rPr lang="en-US" sz="4000" dirty="0"/>
              <a:t> to examine and convey complex ideas and information clearly and accurately through the effective selection, organization, and analysis of content</a:t>
            </a:r>
            <a:r>
              <a:rPr lang="en-US" sz="4000" dirty="0" smtClean="0"/>
              <a:t>.</a:t>
            </a:r>
          </a:p>
          <a:p>
            <a:endParaRPr lang="en-US" dirty="0"/>
          </a:p>
        </p:txBody>
      </p:sp>
      <p:sp>
        <p:nvSpPr>
          <p:cNvPr id="4" name="Rectangle 3"/>
          <p:cNvSpPr/>
          <p:nvPr/>
        </p:nvSpPr>
        <p:spPr>
          <a:xfrm>
            <a:off x="978111" y="381000"/>
            <a:ext cx="7644977" cy="1754326"/>
          </a:xfrm>
          <a:prstGeom prst="rect">
            <a:avLst/>
          </a:prstGeom>
          <a:noFill/>
        </p:spPr>
        <p:txBody>
          <a:bodyPr wrap="none" lIns="91440" tIns="45720" rIns="91440" bIns="45720">
            <a:spAutoFit/>
          </a:bodyPr>
          <a:lstStyle/>
          <a:p>
            <a:pPr algn="ctr"/>
            <a:r>
              <a:rPr lang="en-US" sz="5400" b="1" dirty="0" smtClean="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rPr>
              <a:t>Informative/Explanatory</a:t>
            </a:r>
          </a:p>
          <a:p>
            <a:pPr algn="ctr"/>
            <a:r>
              <a:rPr lang="en-US" sz="5400" b="1" dirty="0" smtClean="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rPr>
              <a:t>Writing</a:t>
            </a:r>
            <a:endParaRPr lang="en-US" sz="540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endParaRPr>
          </a:p>
        </p:txBody>
      </p:sp>
    </p:spTree>
    <p:extLst>
      <p:ext uri="{BB962C8B-B14F-4D97-AF65-F5344CB8AC3E}">
        <p14:creationId xmlns:p14="http://schemas.microsoft.com/office/powerpoint/2010/main" val="3418620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1257</Words>
  <Application>Microsoft Office PowerPoint</Application>
  <PresentationFormat>On-screen Show (4:3)</PresentationFormat>
  <Paragraphs>123</Paragraphs>
  <Slides>14</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Aharoni</vt:lpstr>
      <vt:lpstr>Arial</vt:lpstr>
      <vt:lpstr>Calibri</vt:lpstr>
      <vt:lpstr>Franklin Gothic Book</vt:lpstr>
      <vt:lpstr>Perpetua</vt:lpstr>
      <vt:lpstr>Tw Cen MT</vt:lpstr>
      <vt:lpstr>Wingdings</vt:lpstr>
      <vt:lpstr>Wingdings 2</vt:lpstr>
      <vt:lpstr>Median</vt:lpstr>
      <vt:lpstr>3_Office Theme</vt:lpstr>
      <vt:lpstr>Equity</vt:lpstr>
      <vt:lpstr>2_Equity</vt:lpstr>
      <vt:lpstr>4_Equity</vt:lpstr>
      <vt:lpstr>PowerPoint Presentation</vt:lpstr>
      <vt:lpstr>Common Ground Protocols</vt:lpstr>
      <vt:lpstr>PowerPoint Presentation</vt:lpstr>
      <vt:lpstr>Four Protocols are available for guiding professional learning using In Common:</vt:lpstr>
      <vt:lpstr>PowerPoint Presentation</vt:lpstr>
      <vt:lpstr>PowerPoint Presentation</vt:lpstr>
      <vt:lpstr>    </vt:lpstr>
      <vt:lpstr>Worksheet</vt:lpstr>
      <vt:lpstr>PowerPoint Presentation</vt:lpstr>
      <vt:lpstr>Analyze  a sequence of work written to the same focusing question.</vt:lpstr>
      <vt:lpstr>Look for growth in student samples…</vt:lpstr>
      <vt:lpstr>Record Observations…</vt:lpstr>
      <vt:lpstr>How Does Your Garden Grow?</vt:lpstr>
      <vt:lpstr>How Does Your Garden Grow?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DLeddy</dc:creator>
  <cp:lastModifiedBy>Diana Leddy</cp:lastModifiedBy>
  <cp:revision>327</cp:revision>
  <dcterms:created xsi:type="dcterms:W3CDTF">2013-10-20T08:06:08Z</dcterms:created>
  <dcterms:modified xsi:type="dcterms:W3CDTF">2016-02-05T20:17:09Z</dcterms:modified>
</cp:coreProperties>
</file>