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 id="2147483706" r:id="rId3"/>
    <p:sldMasterId id="2147483735" r:id="rId4"/>
    <p:sldMasterId id="2147483764" r:id="rId5"/>
  </p:sldMasterIdLst>
  <p:notesMasterIdLst>
    <p:notesMasterId r:id="rId65"/>
  </p:notesMasterIdLst>
  <p:sldIdLst>
    <p:sldId id="256" r:id="rId6"/>
    <p:sldId id="257" r:id="rId7"/>
    <p:sldId id="258" r:id="rId8"/>
    <p:sldId id="300" r:id="rId9"/>
    <p:sldId id="331" r:id="rId10"/>
    <p:sldId id="260" r:id="rId11"/>
    <p:sldId id="333" r:id="rId12"/>
    <p:sldId id="334" r:id="rId13"/>
    <p:sldId id="263" r:id="rId14"/>
    <p:sldId id="335" r:id="rId15"/>
    <p:sldId id="301" r:id="rId16"/>
    <p:sldId id="302" r:id="rId17"/>
    <p:sldId id="303" r:id="rId18"/>
    <p:sldId id="304" r:id="rId19"/>
    <p:sldId id="305" r:id="rId20"/>
    <p:sldId id="306" r:id="rId21"/>
    <p:sldId id="307" r:id="rId22"/>
    <p:sldId id="308" r:id="rId23"/>
    <p:sldId id="309" r:id="rId24"/>
    <p:sldId id="310" r:id="rId25"/>
    <p:sldId id="356" r:id="rId26"/>
    <p:sldId id="312" r:id="rId27"/>
    <p:sldId id="353" r:id="rId28"/>
    <p:sldId id="272" r:id="rId29"/>
    <p:sldId id="336" r:id="rId30"/>
    <p:sldId id="315" r:id="rId31"/>
    <p:sldId id="316" r:id="rId32"/>
    <p:sldId id="332" r:id="rId33"/>
    <p:sldId id="317" r:id="rId34"/>
    <p:sldId id="276" r:id="rId35"/>
    <p:sldId id="318" r:id="rId36"/>
    <p:sldId id="319" r:id="rId37"/>
    <p:sldId id="320" r:id="rId38"/>
    <p:sldId id="321" r:id="rId39"/>
    <p:sldId id="283" r:id="rId40"/>
    <p:sldId id="344" r:id="rId41"/>
    <p:sldId id="345" r:id="rId42"/>
    <p:sldId id="337" r:id="rId43"/>
    <p:sldId id="323" r:id="rId44"/>
    <p:sldId id="324" r:id="rId45"/>
    <p:sldId id="325" r:id="rId46"/>
    <p:sldId id="326" r:id="rId47"/>
    <p:sldId id="327" r:id="rId48"/>
    <p:sldId id="338" r:id="rId49"/>
    <p:sldId id="339" r:id="rId50"/>
    <p:sldId id="340" r:id="rId51"/>
    <p:sldId id="346" r:id="rId52"/>
    <p:sldId id="347" r:id="rId53"/>
    <p:sldId id="341" r:id="rId54"/>
    <p:sldId id="348" r:id="rId55"/>
    <p:sldId id="354" r:id="rId56"/>
    <p:sldId id="355" r:id="rId57"/>
    <p:sldId id="351" r:id="rId58"/>
    <p:sldId id="352" r:id="rId59"/>
    <p:sldId id="289" r:id="rId60"/>
    <p:sldId id="290" r:id="rId61"/>
    <p:sldId id="328" r:id="rId62"/>
    <p:sldId id="329" r:id="rId63"/>
    <p:sldId id="291" r:id="rId6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reenstein" initials="" lastIdx="4" clrIdx="0"/>
  <p:cmAuthor id="7" name="nbravo" initials="nab" lastIdx="1" clrIdx="7">
    <p:extLst>
      <p:ext uri="{19B8F6BF-5375-455C-9EA6-DF929625EA0E}">
        <p15:presenceInfo xmlns:p15="http://schemas.microsoft.com/office/powerpoint/2012/main" userId="nbravo" providerId="None"/>
      </p:ext>
    </p:extLst>
  </p:cmAuthor>
  <p:cmAuthor id="1" name="Catherine Schmidt" initials="" lastIdx="2" clrIdx="1"/>
  <p:cmAuthor id="2" name="" initials="" lastIdx="2" clrIdx="2"/>
  <p:cmAuthor id="3" name="emk" initials="e" lastIdx="6" clrIdx="3"/>
  <p:cmAuthor id="4" name="Cathy Schmidt" initials="" lastIdx="3" clrIdx="4"/>
  <p:cmAuthor id="5" name="Stacy Wetcher" initials="SW" lastIdx="2" clrIdx="5"/>
  <p:cmAuthor id="6" name="Carey Swanson" initials="CS" lastIdx="17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4A469"/>
    <a:srgbClr val="0E6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31C0A5-E4EE-4435-96F5-90140F19AED5}">
  <a:tblStyle styleId="{EA31C0A5-E4EE-4435-96F5-90140F19AE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F1ED"/>
          </a:solidFill>
        </a:fill>
      </a:tcStyle>
    </a:wholeTbl>
    <a:band1H>
      <a:tcStyle>
        <a:tcBdr/>
        <a:fill>
          <a:solidFill>
            <a:srgbClr val="CEE0D8"/>
          </a:solidFill>
        </a:fill>
      </a:tcStyle>
    </a:band1H>
    <a:band1V>
      <a:tcStyle>
        <a:tcBdr/>
        <a:fill>
          <a:solidFill>
            <a:srgbClr val="CEE0D8"/>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7" autoAdjust="0"/>
    <p:restoredTop sz="69805" autoAdjust="0"/>
  </p:normalViewPr>
  <p:slideViewPr>
    <p:cSldViewPr snapToGrid="0" snapToObjects="1">
      <p:cViewPr varScale="1">
        <p:scale>
          <a:sx n="50" d="100"/>
          <a:sy n="50" d="100"/>
        </p:scale>
        <p:origin x="18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400" dirty="0">
                <a:latin typeface="Lucida Sans" panose="020B0602030504020204" pitchFamily="34" charset="0"/>
              </a:rPr>
              <a:t>Measure of Comprehension</a:t>
            </a:r>
          </a:p>
        </c:rich>
      </c:tx>
      <c:layout>
        <c:manualLayout>
          <c:xMode val="edge"/>
          <c:yMode val="edge"/>
          <c:x val="0.245286018173488"/>
          <c:y val="2.36999794102541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Qualitative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43AD-4A84-A247-B7FB288FA34C}"/>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43AD-4A84-A247-B7FB288FA34C}"/>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43AD-4A84-A247-B7FB288FA34C}"/>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0.86250000000000004</c:v>
                </c:pt>
                <c:pt idx="1">
                  <c:v>0.80833333333333302</c:v>
                </c:pt>
                <c:pt idx="2">
                  <c:v>0.52916666666666701</c:v>
                </c:pt>
                <c:pt idx="3">
                  <c:v>0.42916666666666697</c:v>
                </c:pt>
              </c:numCache>
            </c:numRef>
          </c:val>
          <c:extLst>
            <c:ext xmlns:c16="http://schemas.microsoft.com/office/drawing/2014/chart" uri="{C3380CC4-5D6E-409C-BE32-E72D297353CC}">
              <c16:uniqueId val="{00000006-43AD-4A84-A247-B7FB288FA34C}"/>
            </c:ext>
          </c:extLst>
        </c:ser>
        <c:dLbls>
          <c:showLegendKey val="0"/>
          <c:showVal val="0"/>
          <c:showCatName val="0"/>
          <c:showSerName val="0"/>
          <c:showPercent val="0"/>
          <c:showBubbleSize val="0"/>
        </c:dLbls>
        <c:gapWidth val="219"/>
        <c:overlap val="-27"/>
        <c:axId val="247105056"/>
        <c:axId val="247105448"/>
      </c:barChart>
      <c:catAx>
        <c:axId val="24710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47105448"/>
        <c:crosses val="autoZero"/>
        <c:auto val="1"/>
        <c:lblAlgn val="ctr"/>
        <c:lblOffset val="100"/>
        <c:noMultiLvlLbl val="0"/>
      </c:catAx>
      <c:valAx>
        <c:axId val="247105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24710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dirty="0"/>
          </a:p>
        </p:txBody>
      </p:sp>
    </p:spTree>
    <p:extLst>
      <p:ext uri="{BB962C8B-B14F-4D97-AF65-F5344CB8AC3E}">
        <p14:creationId xmlns:p14="http://schemas.microsoft.com/office/powerpoint/2010/main" val="27836601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vimeo.com/132681353"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louisianabelieves.com/academics/instructional-materials-review"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kern="1200">
                <a:solidFill>
                  <a:schemeClr val="tx1"/>
                </a:solidFill>
                <a:effectLst/>
                <a:latin typeface="+mn-lt"/>
                <a:ea typeface="+mn-ea"/>
                <a:cs typeface="+mn-cs"/>
              </a:rPr>
              <a:t>This module was last updated on September 2016. 	</a:t>
            </a: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1"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1" u="none" strike="noStrike" cap="none" baseline="0" dirty="0">
                <a:solidFill>
                  <a:schemeClr val="dk1"/>
                </a:solidFill>
                <a:latin typeface="Calibri"/>
                <a:ea typeface="Calibri"/>
                <a:cs typeface="Calibri"/>
                <a:sym typeface="Calibri"/>
              </a:rPr>
              <a:t>Estimated time for slides 1 - 10:  </a:t>
            </a:r>
            <a:r>
              <a:rPr lang="en-US" sz="1200" b="1" i="1" u="none" strike="noStrike" cap="none" baseline="0" dirty="0">
                <a:solidFill>
                  <a:schemeClr val="dk1"/>
                </a:solidFill>
                <a:latin typeface="Calibri"/>
                <a:ea typeface="Calibri"/>
                <a:cs typeface="Calibri"/>
                <a:sym typeface="Calibri"/>
              </a:rPr>
              <a:t>10 minutes</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This is an introduction to the  Instructional Materials Evaluation Tool for ELA, known as the IMET.</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r>
              <a:rPr lang="en-US" sz="1200" b="0" i="0" u="none" strike="noStrike" cap="none" baseline="0" dirty="0">
                <a:solidFill>
                  <a:schemeClr val="dk1"/>
                </a:solidFill>
                <a:latin typeface="Calibri"/>
                <a:ea typeface="Calibri"/>
                <a:cs typeface="Calibri"/>
                <a:sym typeface="Calibri"/>
              </a:rPr>
              <a:t>: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Presenters introduce themselves.</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Who’s in the room? Teachers, coaches, others – vary the approach depending on the size and composition of the group.</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Do a quick activity called “That’s Me.” Ask the following questions – participants stand when then the answer is “yes”.</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How many of you are here to learn about reviewing instructional materials?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How many of you are looking for a way to deliver professional development around materials?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Identifying gaps in your current materials?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Evaluating materials you are building in-house?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All of the above?</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Something else? Ask those standing to name their purpose for being there. </a:t>
            </a: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88114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baseline="0" dirty="0"/>
              <a:t>There are three tiers, or levels, with associated metrics to determine alignment to the CCSS standards and shifts. They are prioritized in the following way: Non-Negotiable Alignment Criteria and Alignment Criteria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cap="none" baseline="0"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Arial"/>
                <a:ea typeface="Arial"/>
                <a:cs typeface="Arial"/>
                <a:sym typeface="Arial"/>
              </a:rPr>
              <a:t>Details:</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will be working with the 3-12 version. The two versions reflect the differences in the ELA standards and instructional priorities at the primary grades. We will make note of differences in the K-2 version and the 3-12 version as we move through the Alignment Criteria.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that you have an idea of what the IMET is, we’ll dig into the content. We’ll begin with a review of the 3 ELA Shifts. Even if you are familiar with the shifts, I encourage you to reflect on how your understanding of them has deepened or grown since you first heard about them. This will also provide us with a common understanding and foundation as we move through the IMET. </a:t>
            </a: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10</a:t>
            </a:fld>
            <a:endParaRPr lang="en-US" dirty="0"/>
          </a:p>
        </p:txBody>
      </p:sp>
    </p:spTree>
    <p:extLst>
      <p:ext uri="{BB962C8B-B14F-4D97-AF65-F5344CB8AC3E}">
        <p14:creationId xmlns:p14="http://schemas.microsoft.com/office/powerpoint/2010/main" val="233900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i="1" kern="1200" dirty="0">
                <a:solidFill>
                  <a:schemeClr val="tx1"/>
                </a:solidFill>
                <a:effectLst/>
                <a:latin typeface="+mn-lt"/>
                <a:ea typeface="+mn-ea"/>
                <a:cs typeface="+mn-cs"/>
              </a:rPr>
              <a:t>The following slides provide a review of the 3 ELA shifts. Depending on the needs of the group, this information may need to be adjusted. See the Facilitator Guide for options.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Estimated time for slides 11-20: </a:t>
            </a:r>
            <a:r>
              <a:rPr lang="en-US" sz="1200" b="1" i="1" kern="1200" dirty="0">
                <a:solidFill>
                  <a:schemeClr val="tx1"/>
                </a:solidFill>
                <a:effectLst/>
                <a:latin typeface="+mn-lt"/>
                <a:ea typeface="+mn-ea"/>
                <a:cs typeface="+mn-cs"/>
              </a:rPr>
              <a:t>15 minutes</a:t>
            </a:r>
            <a:endParaRPr lang="en-US" sz="1200" b="1" i="1"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kern="1200" dirty="0">
                <a:solidFill>
                  <a:schemeClr val="tx1"/>
                </a:solidFill>
                <a:effectLst/>
                <a:latin typeface="+mn-lt"/>
                <a:ea typeface="+mn-ea"/>
                <a:cs typeface="+mn-cs"/>
              </a:rPr>
              <a:t>The 3 Shifts in ELA and Literacy can be summed up this way: complex text, evidence, and knowledge.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a:t>
            </a:r>
            <a:r>
              <a:rPr lang="en-US" sz="1200" kern="1200" baseline="0" dirty="0">
                <a:solidFill>
                  <a:schemeClr val="tx1"/>
                </a:solidFill>
                <a:effectLst/>
                <a:latin typeface="+mn-lt"/>
                <a:ea typeface="+mn-ea"/>
                <a:cs typeface="+mn-cs"/>
              </a:rPr>
              <a:t> 2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 Council of Chief State School Officers and National Governors’ Association began drafting a set of standards to prepare students for college and career, they used evidence of what students would need to be able to do by the end of a K-12 education. In order to prepare students adequately for college, career, and life, there were some changes needed. These changes or shifts are reflected in the Standards and can be summarized this way.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one of these shifts could be studied much more deeply and there’s a plethora of great materials available for you or your group to investigate as time or interest permits.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many of you are familiar with the 3 Shifts in ELA and Literacy? </a:t>
            </a:r>
          </a:p>
        </p:txBody>
      </p:sp>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87274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buClr>
                <a:schemeClr val="dk1"/>
              </a:buClr>
              <a:buSzPct val="25000"/>
              <a:buFont typeface="Arial"/>
              <a:buNone/>
            </a:pPr>
            <a:r>
              <a:rPr lang="en-US" sz="1000" b="1" i="0" u="none" strike="noStrike" cap="none" baseline="0" dirty="0">
                <a:solidFill>
                  <a:schemeClr val="dk1"/>
                </a:solidFill>
                <a:latin typeface="Arial"/>
                <a:ea typeface="Arial"/>
                <a:cs typeface="Arial"/>
                <a:sym typeface="Arial"/>
              </a:rPr>
              <a:t>Big Idea: </a:t>
            </a:r>
            <a:r>
              <a:rPr lang="en-US" sz="1000" b="0" i="0" u="none" strike="noStrike" cap="none" baseline="0" dirty="0">
                <a:solidFill>
                  <a:schemeClr val="dk1"/>
                </a:solidFill>
                <a:latin typeface="Arial"/>
                <a:ea typeface="Arial"/>
                <a:cs typeface="Arial"/>
                <a:sym typeface="Arial"/>
              </a:rPr>
              <a:t>Text complexity is the first shift because, for the first time, the Standards require that texts at the center of instruction be of certain quality. This stems from the fact that research showed text complexity to be the biggest factor in predicting college and career readiness. If a student cannot handle complex text, he/she is more likely to need remedial coursework, and is less likely to graduate from college. Exposure to rich, complex text and its academic language is a requirement for all students.</a:t>
            </a:r>
          </a:p>
          <a:p>
            <a:pPr marL="0" marR="0" lvl="0" indent="0" algn="l" rtl="0">
              <a:lnSpc>
                <a:spcPct val="90000"/>
              </a:lnSpc>
              <a:spcBef>
                <a:spcPts val="0"/>
              </a:spcBef>
              <a:buClr>
                <a:schemeClr val="dk1"/>
              </a:buClr>
              <a:buFont typeface="Arial"/>
              <a:buNone/>
            </a:pPr>
            <a:endParaRPr sz="1000" dirty="0">
              <a:solidFill>
                <a:schemeClr val="dk1"/>
              </a:solidFill>
            </a:endParaRPr>
          </a:p>
          <a:p>
            <a:pPr marL="0" marR="0" lvl="0" indent="0" algn="l" rtl="0">
              <a:lnSpc>
                <a:spcPct val="90000"/>
              </a:lnSpc>
              <a:spcBef>
                <a:spcPts val="0"/>
              </a:spcBef>
              <a:buClr>
                <a:schemeClr val="dk1"/>
              </a:buClr>
              <a:buSzPct val="25000"/>
              <a:buFont typeface="Arial"/>
              <a:buNone/>
            </a:pPr>
            <a:r>
              <a:rPr lang="en-US" sz="1000" b="1" dirty="0">
                <a:solidFill>
                  <a:schemeClr val="dk1"/>
                </a:solidFill>
              </a:rPr>
              <a:t>Read Aloud (corresponds to the check</a:t>
            </a:r>
            <a:r>
              <a:rPr lang="en-US" sz="1000" b="1" baseline="0" dirty="0">
                <a:solidFill>
                  <a:schemeClr val="dk1"/>
                </a:solidFill>
              </a:rPr>
              <a:t> mark </a:t>
            </a:r>
            <a:r>
              <a:rPr lang="en-US" sz="1000" b="1" dirty="0">
                <a:solidFill>
                  <a:schemeClr val="dk1"/>
                </a:solidFill>
              </a:rPr>
              <a:t>bullets on the slide):</a:t>
            </a:r>
          </a:p>
          <a:p>
            <a:pPr marL="0" marR="0" lvl="0" indent="0" algn="l" rtl="0">
              <a:lnSpc>
                <a:spcPct val="90000"/>
              </a:lnSpc>
              <a:spcBef>
                <a:spcPts val="0"/>
              </a:spcBef>
              <a:buClr>
                <a:schemeClr val="dk1"/>
              </a:buClr>
              <a:buFont typeface="Arial"/>
              <a:buNone/>
            </a:pPr>
            <a:endParaRPr sz="1100" b="1"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The gap between the complexity of college and high school texts is</a:t>
            </a:r>
            <a:r>
              <a:rPr lang="en-US" sz="1100" baseline="0" dirty="0">
                <a:solidFill>
                  <a:schemeClr val="dk1"/>
                </a:solidFill>
              </a:rPr>
              <a:t> large. An analysis done by Williamson in 2008 found military, college, citizenship, and workplace domains all required reading in the 1105-1395L complexity. His research indicated there was a gap of as large as 230L points between what students were reading in HS and what was required in college, career, citizenship, and the military. </a:t>
            </a:r>
            <a:endParaRPr lang="en-US" sz="1100" dirty="0">
              <a:solidFill>
                <a:schemeClr val="dk1"/>
              </a:solidFill>
            </a:endParaRPr>
          </a:p>
          <a:p>
            <a:pPr marL="285750" lvl="0" indent="-171450" rtl="0">
              <a:spcBef>
                <a:spcPts val="0"/>
              </a:spcBef>
              <a:buClr>
                <a:schemeClr val="dk1"/>
              </a:buClr>
              <a:buFont typeface="Arial" panose="020B0604020202020204" pitchFamily="34" charset="0"/>
              <a:buChar char="•"/>
            </a:pPr>
            <a:endParaRPr sz="1100" dirty="0">
              <a:solidFill>
                <a:schemeClr val="dk1"/>
              </a:solidFill>
            </a:endParaRPr>
          </a:p>
          <a:p>
            <a:pPr marL="215900" marR="0" lvl="0" indent="-171450" algn="l" defTabSz="457200"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r>
              <a:rPr lang="en-US" sz="1100" b="0" i="0" u="none" strike="noStrike" cap="none" baseline="0" dirty="0">
                <a:solidFill>
                  <a:schemeClr val="dk1"/>
                </a:solidFill>
                <a:latin typeface="Quattrocento Sans"/>
                <a:ea typeface="Quattrocento Sans"/>
                <a:cs typeface="Quattrocento Sans"/>
                <a:sym typeface="Quattrocento Sans"/>
              </a:rPr>
              <a:t>Why the focus on text complexity? Research, namely The 2006 ACT Study, </a:t>
            </a:r>
            <a:r>
              <a:rPr lang="en-US" sz="1100" b="0" i="1" u="none" strike="noStrike" cap="none" baseline="0" dirty="0">
                <a:solidFill>
                  <a:schemeClr val="dk1"/>
                </a:solidFill>
                <a:latin typeface="Quattrocento Sans"/>
                <a:ea typeface="Quattrocento Sans"/>
                <a:cs typeface="Quattrocento Sans"/>
                <a:sym typeface="Quattrocento Sans"/>
              </a:rPr>
              <a:t>Reading Between the Lines, </a:t>
            </a:r>
            <a:r>
              <a:rPr lang="en-US" sz="1100" b="0" i="0" u="none" strike="noStrike" cap="none" baseline="0" dirty="0">
                <a:solidFill>
                  <a:schemeClr val="dk1"/>
                </a:solidFill>
                <a:latin typeface="Quattrocento Sans"/>
                <a:ea typeface="Quattrocento Sans"/>
                <a:cs typeface="Quattrocento Sans"/>
                <a:sym typeface="Quattrocento Sans"/>
              </a:rPr>
              <a:t>informed the writing of the CCSS for ELA &amp; Literacy. This research, which will be summarized on the next few slides, showed that w</a:t>
            </a:r>
            <a:r>
              <a:rPr lang="en-US" sz="1100" b="0" dirty="0">
                <a:solidFill>
                  <a:schemeClr val="dk1"/>
                </a:solidFill>
              </a:rPr>
              <a:t>hat students can read, in terms of complexity is  the greatest predictor of success in college (ACT study).</a:t>
            </a:r>
          </a:p>
          <a:p>
            <a:pPr marL="215900" lvl="0" indent="-171450" rtl="0">
              <a:spcBef>
                <a:spcPts val="0"/>
              </a:spcBef>
              <a:buClr>
                <a:schemeClr val="dk1"/>
              </a:buClr>
              <a:buSzPct val="100000"/>
              <a:buFont typeface="Arial" panose="020B0604020202020204" pitchFamily="34" charset="0"/>
              <a:buChar char="•"/>
            </a:pPr>
            <a:endParaRPr lang="en-US" sz="11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National remediation</a:t>
            </a:r>
            <a:r>
              <a:rPr lang="en-US" sz="1100" baseline="0" dirty="0">
                <a:solidFill>
                  <a:schemeClr val="dk1"/>
                </a:solidFill>
              </a:rPr>
              <a:t> rates in ELA and Math hover around 42% at community colleges and 20% at 4 year colleges.  Overall, as many as 69% of incoming freshman need remedial coursework despite having high school diplomas. In California the rates hover at 68% according to the National Center for Public Policy and Higher Education in The Governance Divide report. </a:t>
            </a:r>
            <a:endParaRPr lang="en-US" sz="1100" dirty="0">
              <a:solidFill>
                <a:schemeClr val="dk1"/>
              </a:solidFill>
            </a:endParaRPr>
          </a:p>
          <a:p>
            <a:pPr marL="285750" lvl="0" indent="-171450" rtl="0">
              <a:spcBef>
                <a:spcPts val="0"/>
              </a:spcBef>
              <a:buClr>
                <a:schemeClr val="dk1"/>
              </a:buClr>
              <a:buFont typeface="Arial" panose="020B0604020202020204" pitchFamily="34" charset="0"/>
              <a:buChar char="•"/>
            </a:pPr>
            <a:endParaRPr sz="11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College</a:t>
            </a:r>
            <a:r>
              <a:rPr lang="en-US" sz="1100" baseline="0" dirty="0">
                <a:solidFill>
                  <a:schemeClr val="dk1"/>
                </a:solidFill>
              </a:rPr>
              <a:t> and career-ready s</a:t>
            </a:r>
            <a:r>
              <a:rPr lang="en-US" sz="1100" dirty="0">
                <a:solidFill>
                  <a:schemeClr val="dk1"/>
                </a:solidFill>
              </a:rPr>
              <a:t>tandards include a staircase of increasing text complexity from elementary through high school,</a:t>
            </a:r>
            <a:r>
              <a:rPr lang="en-US" sz="1100" baseline="0" dirty="0">
                <a:solidFill>
                  <a:schemeClr val="dk1"/>
                </a:solidFill>
              </a:rPr>
              <a:t> so the job of preparing students begins early and continues seamlessly through high school..</a:t>
            </a:r>
            <a:endParaRPr lang="en-US" sz="1100" dirty="0">
              <a:solidFill>
                <a:schemeClr val="dk1"/>
              </a:solidFill>
            </a:endParaRPr>
          </a:p>
          <a:p>
            <a:pPr marL="285750" lvl="0" indent="-171450" rtl="0">
              <a:spcBef>
                <a:spcPts val="0"/>
              </a:spcBef>
              <a:buClr>
                <a:schemeClr val="dk1"/>
              </a:buClr>
              <a:buFont typeface="Arial" panose="020B0604020202020204" pitchFamily="34" charset="0"/>
              <a:buChar char="•"/>
            </a:pPr>
            <a:endParaRPr sz="11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Complex text is filled with complex language and vocabulary absent in simpler materials. Students</a:t>
            </a:r>
            <a:r>
              <a:rPr lang="en-US" sz="1100" baseline="0" dirty="0">
                <a:solidFill>
                  <a:schemeClr val="dk1"/>
                </a:solidFill>
              </a:rPr>
              <a:t> must be exposed to rich vocabulary and complex language beginning in the earliest years through read aloud to build a solid foundation for reading comprehension of increasingly complex materials through high school. </a:t>
            </a:r>
            <a:endParaRPr lang="en-US" sz="1100" dirty="0">
              <a:solidFill>
                <a:schemeClr val="dk1"/>
              </a:solidFill>
            </a:endParaRPr>
          </a:p>
          <a:p>
            <a:pPr marL="0" marR="0" lvl="0" indent="0" algn="l" rtl="0">
              <a:lnSpc>
                <a:spcPct val="90000"/>
              </a:lnSpc>
              <a:spcBef>
                <a:spcPts val="0"/>
              </a:spcBef>
              <a:buClr>
                <a:schemeClr val="dk1"/>
              </a:buClr>
              <a:buFont typeface="Arial"/>
              <a:buNone/>
            </a:pPr>
            <a:endParaRPr sz="1000" dirty="0">
              <a:solidFill>
                <a:schemeClr val="dk1"/>
              </a:solidFill>
            </a:endParaRPr>
          </a:p>
          <a:p>
            <a:pPr marL="0" marR="0" lvl="0" indent="0" algn="l" defTabSz="457200" rtl="0" eaLnBrk="1" fontAlgn="auto" latinLnBrk="0" hangingPunct="1">
              <a:lnSpc>
                <a:spcPct val="90000"/>
              </a:lnSpc>
              <a:spcBef>
                <a:spcPts val="0"/>
              </a:spcBef>
              <a:spcAft>
                <a:spcPts val="0"/>
              </a:spcAft>
              <a:buClr>
                <a:schemeClr val="dk1"/>
              </a:buClr>
              <a:buSzTx/>
              <a:buFont typeface="Arial"/>
              <a:buNone/>
              <a:tabLst/>
              <a:defRPr/>
            </a:pPr>
            <a:r>
              <a:rPr lang="en-US" sz="1000" b="1" i="0" u="none" strike="noStrike" cap="none" baseline="0" dirty="0">
                <a:solidFill>
                  <a:schemeClr val="dk1"/>
                </a:solidFill>
                <a:latin typeface="Quattrocento Sans"/>
                <a:ea typeface="Quattrocento Sans"/>
                <a:cs typeface="Quattrocento Sans"/>
                <a:sym typeface="Quattrocento Sans"/>
              </a:rPr>
              <a:t>Details: </a:t>
            </a:r>
            <a:r>
              <a:rPr lang="en-US" sz="1000" b="0" i="1" u="none" strike="noStrike" cap="none" baseline="0" dirty="0">
                <a:solidFill>
                  <a:schemeClr val="dk1"/>
                </a:solidFill>
                <a:latin typeface="Arial"/>
                <a:ea typeface="Arial"/>
                <a:cs typeface="Arial"/>
                <a:sym typeface="Arial"/>
              </a:rPr>
              <a:t>Note to presenter: These details are for your information. The ACT study research will be illustrated on the next few slides. </a:t>
            </a:r>
          </a:p>
          <a:p>
            <a:pPr marL="173736" marR="0" lvl="0" indent="-173736"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The report </a:t>
            </a:r>
            <a:r>
              <a:rPr lang="en-US" sz="1000" b="0" i="1" u="none" strike="noStrike" cap="none" baseline="0" dirty="0">
                <a:solidFill>
                  <a:schemeClr val="dk1"/>
                </a:solidFill>
                <a:latin typeface="Quattrocento Sans"/>
                <a:ea typeface="Quattrocento Sans"/>
                <a:cs typeface="Quattrocento Sans"/>
                <a:sym typeface="Quattrocento Sans"/>
              </a:rPr>
              <a:t>Reading Between the Lines</a:t>
            </a:r>
            <a:r>
              <a:rPr lang="en-US" sz="1000" b="0" i="0" u="none" strike="noStrike" cap="none" baseline="0" dirty="0">
                <a:solidFill>
                  <a:schemeClr val="dk1"/>
                </a:solidFill>
                <a:latin typeface="Quattrocento Sans"/>
                <a:ea typeface="Quattrocento Sans"/>
                <a:cs typeface="Quattrocento Sans"/>
                <a:sym typeface="Quattrocento Sans"/>
              </a:rPr>
              <a:t> examined what </a:t>
            </a:r>
            <a:r>
              <a:rPr lang="en-US" sz="1000" b="1" i="0" u="none" strike="noStrike" cap="none" baseline="0" dirty="0">
                <a:solidFill>
                  <a:schemeClr val="dk1"/>
                </a:solidFill>
                <a:latin typeface="Quattrocento Sans"/>
                <a:ea typeface="Quattrocento Sans"/>
                <a:cs typeface="Quattrocento Sans"/>
                <a:sym typeface="Quattrocento Sans"/>
              </a:rPr>
              <a:t>factors </a:t>
            </a:r>
            <a:r>
              <a:rPr lang="en-US" sz="1000" b="0" i="0" u="none" strike="noStrike" cap="none" baseline="0" dirty="0">
                <a:solidFill>
                  <a:schemeClr val="dk1"/>
                </a:solidFill>
                <a:latin typeface="Quattrocento Sans"/>
                <a:ea typeface="Quattrocento Sans"/>
                <a:cs typeface="Quattrocento Sans"/>
                <a:sym typeface="Quattrocento Sans"/>
              </a:rPr>
              <a:t>differentiated those students who equaled or exceeded the benchmark score (21 out of 36) in the reading section of the ACT college admissions test from those who did not. </a:t>
            </a:r>
          </a:p>
          <a:p>
            <a:pPr marL="171450" marR="0" lvl="0" indent="-171450"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Prior ACT research had shown that students achieving the benchmark score or better in reading—which only about half (51 percent) of the roughly half million test takers in the 2004–2005 academic year had done—had a high probability (75 percent chance) of earning a C or better in an introductory level course in U.S. history or psychology (two common reading-intensive courses taken by first-year college students) and a 50 percent chance of earning a B or better in such a course. </a:t>
            </a:r>
          </a:p>
          <a:p>
            <a:pPr marL="171450" marR="0" lvl="0" indent="-171450"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The report was based on 2005 High School students taking the ACT and trends from the previous 10 years.</a:t>
            </a:r>
          </a:p>
          <a:p>
            <a:pPr marL="171450" marR="0" lvl="0" indent="-171450"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The report can be accessed at: http://www.act.org/research/policymakers/pdf/reading_report.pdf  </a:t>
            </a:r>
          </a:p>
          <a:p>
            <a:pPr marL="0" marR="0" lvl="0" indent="0" algn="l" rtl="0">
              <a:lnSpc>
                <a:spcPct val="90000"/>
              </a:lnSpc>
              <a:spcBef>
                <a:spcPts val="0"/>
              </a:spcBef>
              <a:buClr>
                <a:schemeClr val="dk1"/>
              </a:buClr>
              <a:buFont typeface="Arial"/>
              <a:buNone/>
            </a:pPr>
            <a:endParaRPr sz="1000" b="0" i="0" u="none" strike="noStrike" cap="none" baseline="0" dirty="0">
              <a:solidFill>
                <a:schemeClr val="dk1"/>
              </a:solidFill>
              <a:latin typeface="Arial"/>
              <a:ea typeface="Arial"/>
              <a:cs typeface="Arial"/>
              <a:sym typeface="Arial"/>
            </a:endParaRP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00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a:t>
            </a:r>
            <a:r>
              <a:rPr lang="en-US" sz="1200" kern="1200" dirty="0">
                <a:solidFill>
                  <a:schemeClr val="tx1"/>
                </a:solidFill>
                <a:effectLst/>
                <a:latin typeface="+mn-lt"/>
                <a:ea typeface="+mn-ea"/>
                <a:cs typeface="+mn-cs"/>
              </a:rPr>
              <a:t>The 2006 ACT study, </a:t>
            </a:r>
            <a:r>
              <a:rPr lang="en-US" sz="1200" i="1" kern="1200" dirty="0">
                <a:solidFill>
                  <a:schemeClr val="tx1"/>
                </a:solidFill>
                <a:effectLst/>
                <a:latin typeface="+mn-lt"/>
                <a:ea typeface="+mn-ea"/>
                <a:cs typeface="+mn-cs"/>
              </a:rPr>
              <a:t>Reading Between the Lines</a:t>
            </a:r>
            <a:r>
              <a:rPr lang="en-US" sz="1200" kern="1200" dirty="0">
                <a:solidFill>
                  <a:schemeClr val="tx1"/>
                </a:solidFill>
                <a:effectLst/>
                <a:latin typeface="+mn-lt"/>
                <a:ea typeface="+mn-ea"/>
                <a:cs typeface="+mn-cs"/>
              </a:rPr>
              <a:t>, provided guidance to the team of writers commissioned by the National Governors Association and the Council of Chief State School Officers as they set out to create the next generation of K-12 standards in order to help ensure all students would graduate college and career ready.</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 </a:t>
            </a:r>
            <a:endParaRPr sz="1200" b="1" i="0" u="none" strike="noStrike" cap="none" baseline="0" dirty="0">
              <a:solidFill>
                <a:schemeClr val="dk1"/>
              </a:solidFill>
              <a:latin typeface="Arial"/>
              <a:ea typeface="Arial"/>
              <a:cs typeface="Arial"/>
              <a:sym typeface="Aria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Researchers investigated what factors differentiated college-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career-ready students from those who were not. First, they looked at the ability to make inferences.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Weaker scorers got inferential questions right proportional to the stronger scorers.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is, if a student were able to answer literal questions, he/she was equally able to answer inferential questions. The lines match</a:t>
            </a:r>
            <a:r>
              <a:rPr lang="en-US" sz="1200" kern="1200" baseline="0" dirty="0">
                <a:solidFill>
                  <a:schemeClr val="tx1"/>
                </a:solidFill>
                <a:effectLst/>
                <a:latin typeface="+mn-lt"/>
                <a:ea typeface="+mn-ea"/>
                <a:cs typeface="+mn-cs"/>
              </a:rPr>
              <a:t> equally up</a:t>
            </a:r>
            <a:r>
              <a:rPr lang="en-US" sz="1200" kern="1200" dirty="0">
                <a:solidFill>
                  <a:schemeClr val="tx1"/>
                </a:solidFill>
                <a:effectLst/>
                <a:latin typeface="+mn-lt"/>
                <a:ea typeface="+mn-ea"/>
                <a:cs typeface="+mn-cs"/>
              </a:rPr>
              <a:t> the Average Percentage of Questions Correct axis.  </a:t>
            </a: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1" u="none" strike="noStrike" cap="none" baseline="0" dirty="0">
                <a:solidFill>
                  <a:schemeClr val="dk1"/>
                </a:solidFill>
                <a:latin typeface="Arial"/>
                <a:ea typeface="Arial"/>
                <a:cs typeface="Arial"/>
                <a:sym typeface="Arial"/>
              </a:rPr>
              <a:t>Facilitator Note: (Optional) If there is time, the facilitator may choose to tell participants what the axis values measure (average percentage of questions correct and ACT Reading Test Score) and black and red lines (performance on literal and inferential questions) and give them a minute to discuss. This may also be given on the next 2 slides. </a:t>
            </a: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13</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057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Big Idea: </a:t>
            </a:r>
            <a:r>
              <a:rPr lang="en-US" sz="1200" b="0" i="0" u="none" strike="noStrike" cap="none" baseline="0" dirty="0">
                <a:solidFill>
                  <a:schemeClr val="dk1"/>
                </a:solidFill>
                <a:latin typeface="Arial"/>
                <a:ea typeface="Arial"/>
                <a:cs typeface="Arial"/>
                <a:sym typeface="Arial"/>
              </a:rPr>
              <a:t>Researchers investigated whether reading strategies were the differentiating factor. </a:t>
            </a:r>
          </a:p>
          <a:p>
            <a:pPr marL="0" marR="0" lvl="0" indent="0" algn="l" rtl="0">
              <a:spcBef>
                <a:spcPts val="0"/>
              </a:spcBef>
              <a:buClr>
                <a:schemeClr val="dk1"/>
              </a:buClr>
              <a:buSzPct val="100000"/>
              <a:buFont typeface="Arial"/>
              <a:buNone/>
            </a:pPr>
            <a:endParaRPr sz="1200" b="1"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 </a:t>
            </a:r>
            <a:endParaRPr sz="1200" b="1" i="0" u="none" strike="noStrike" cap="none" baseline="0" dirty="0">
              <a:solidFill>
                <a:schemeClr val="dk1"/>
              </a:solidFill>
              <a:latin typeface="Arial"/>
              <a:ea typeface="Arial"/>
              <a:cs typeface="Arial"/>
              <a:sym typeface="Aria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were not. Students who could use one strategy, could basically use them all equally well.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ability to make inferences and the ability to use reading strategies were not the factors which differentiated those students who (according to this measure) were ready for college-level work from those who were not, what was the factor?</a:t>
            </a:r>
          </a:p>
        </p:txBody>
      </p:sp>
      <p:sp>
        <p:nvSpPr>
          <p:cNvPr id="324" name="Shape 3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14</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26741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1" i="0" u="none" strike="noStrike" cap="none" baseline="0" dirty="0">
                <a:solidFill>
                  <a:schemeClr val="dk1"/>
                </a:solidFill>
                <a:latin typeface="Arial"/>
                <a:ea typeface="Arial"/>
                <a:cs typeface="Arial"/>
                <a:sym typeface="Arial"/>
              </a:rPr>
              <a:t>Big Idea: </a:t>
            </a:r>
            <a:r>
              <a:rPr lang="en-US" sz="1200" b="0" i="0" u="none" strike="noStrike" cap="none" baseline="0" dirty="0">
                <a:solidFill>
                  <a:schemeClr val="dk1"/>
                </a:solidFill>
                <a:latin typeface="Arial"/>
                <a:ea typeface="Arial"/>
                <a:cs typeface="Arial"/>
                <a:sym typeface="Arial"/>
              </a:rPr>
              <a:t>The lines indicating uncomplicated, more challenging, and complex text separated, indicating the differentiating factor was the ability to read complex text. </a:t>
            </a:r>
          </a:p>
          <a:p>
            <a:pPr marL="0" marR="0" lvl="0" indent="0" algn="l" rtl="0">
              <a:spcBef>
                <a:spcPts val="0"/>
              </a:spcBef>
              <a:buNone/>
            </a:pPr>
            <a:endParaRPr sz="1200" b="1"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 </a:t>
            </a:r>
            <a:endParaRPr sz="1200" b="1" i="0" u="none" strike="noStrike" cap="none" baseline="0"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Students with a benchmark score of 21 got only 30% of the complex text questions correct, while they were able to answer 60% correctly in uncomplicated text. 30% is just a bit better than random guessing!</a:t>
            </a:r>
          </a:p>
          <a:p>
            <a:pPr marL="0" marR="0" lvl="0" indent="0" algn="l" rtl="0">
              <a:spcBef>
                <a:spcPts val="0"/>
              </a:spcBef>
              <a:buClr>
                <a:schemeClr val="dk1"/>
              </a:buClr>
              <a:buSzPct val="100000"/>
              <a:buFont typeface="Arial"/>
              <a:buNone/>
            </a:pPr>
            <a:endParaRPr lang="en-US" sz="1200" b="0" i="0" u="none" strike="noStrike" cap="none" baseline="0"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From ACT (2006) </a:t>
            </a:r>
            <a:r>
              <a:rPr lang="en-US" sz="1200" b="0" i="1" u="none" strike="noStrike" cap="none" baseline="0" dirty="0">
                <a:solidFill>
                  <a:schemeClr val="dk1"/>
                </a:solidFill>
                <a:latin typeface="Arial"/>
                <a:ea typeface="Arial"/>
                <a:cs typeface="Arial"/>
                <a:sym typeface="Arial"/>
              </a:rPr>
              <a:t>Reading Between the Lines</a:t>
            </a:r>
            <a:r>
              <a:rPr lang="en-US" sz="1200" b="0" i="0" u="none" strike="noStrike" cap="none" baseline="0" dirty="0">
                <a:solidFill>
                  <a:schemeClr val="dk1"/>
                </a:solidFill>
                <a:latin typeface="Arial"/>
                <a:ea typeface="Arial"/>
                <a:cs typeface="Arial"/>
                <a:sym typeface="Arial"/>
              </a:rPr>
              <a:t>, p. 15. This data was pulled from ALL the students who took the ACT in 2005 and the study has been replicated. So the sample size is huge: a half million students take the ACT most years. </a:t>
            </a:r>
          </a:p>
          <a:p>
            <a:pPr marL="0" marR="0" lvl="0" indent="0" algn="l" rtl="0">
              <a:spcBef>
                <a:spcPts val="0"/>
              </a:spcBef>
              <a:buClr>
                <a:schemeClr val="dk1"/>
              </a:buClr>
              <a:buFont typeface="Arial"/>
              <a:buNone/>
            </a:pPr>
            <a:r>
              <a:rPr lang="en-US" sz="1200" b="0" i="0" u="none" strike="noStrike" cap="none" baseline="0" dirty="0">
                <a:solidFill>
                  <a:schemeClr val="dk1"/>
                </a:solidFill>
                <a:latin typeface="Arial"/>
                <a:ea typeface="Arial"/>
                <a:cs typeface="Arial"/>
                <a:sym typeface="Arial"/>
              </a:rPr>
              <a:t> </a:t>
            </a: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7639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100" b="1" i="0" u="none" strike="noStrike" cap="none" baseline="0" dirty="0">
                <a:solidFill>
                  <a:schemeClr val="dk1"/>
                </a:solidFill>
                <a:latin typeface="Arial"/>
                <a:ea typeface="Arial"/>
                <a:cs typeface="Arial"/>
                <a:sym typeface="Arial"/>
              </a:rPr>
              <a:t>Big Idea: </a:t>
            </a:r>
            <a:r>
              <a:rPr lang="en-US" sz="1200" kern="1200" dirty="0">
                <a:solidFill>
                  <a:schemeClr val="tx1"/>
                </a:solidFill>
                <a:effectLst/>
                <a:latin typeface="+mn-lt"/>
                <a:ea typeface="+mn-ea"/>
                <a:cs typeface="+mn-cs"/>
              </a:rPr>
              <a:t>Requiring evidence gained from reading when speaking and writing is a shift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rtl="0">
              <a:lnSpc>
                <a:spcPct val="80000"/>
              </a:lnSpc>
              <a:spcBef>
                <a:spcPts val="0"/>
              </a:spcBef>
              <a:spcAft>
                <a:spcPts val="0"/>
              </a:spcAft>
              <a:buClr>
                <a:schemeClr val="dk1"/>
              </a:buClr>
              <a:buSzPct val="25000"/>
              <a:buFont typeface="Arial"/>
              <a:buNone/>
            </a:pPr>
            <a:endParaRPr lang="en-US" sz="1200" kern="1200" dirty="0">
              <a:solidFill>
                <a:schemeClr val="tx1"/>
              </a:solidFill>
              <a:effectLst/>
              <a:latin typeface="+mn-lt"/>
              <a:ea typeface="+mn-ea"/>
              <a:cs typeface="+mn-cs"/>
            </a:endParaRPr>
          </a:p>
          <a:p>
            <a:pPr lvl="0" rtl="0">
              <a:lnSpc>
                <a:spcPct val="90000"/>
              </a:lnSpc>
              <a:spcBef>
                <a:spcPts val="0"/>
              </a:spcBef>
              <a:buClr>
                <a:schemeClr val="dk1"/>
              </a:buClr>
              <a:buSzPct val="25000"/>
              <a:buFont typeface="Arial"/>
              <a:buNone/>
            </a:pPr>
            <a:r>
              <a:rPr lang="en-US" sz="1200" b="1" dirty="0">
                <a:solidFill>
                  <a:schemeClr val="dk1"/>
                </a:solidFill>
              </a:rPr>
              <a:t>Read Aloud (corresponds to the check point bullets on the slide):</a:t>
            </a:r>
          </a:p>
          <a:p>
            <a:pPr marL="342900" lvl="0" indent="-228600" rtl="0">
              <a:lnSpc>
                <a:spcPct val="114000"/>
              </a:lnSpc>
              <a:spcBef>
                <a:spcPts val="0"/>
              </a:spcBef>
              <a:buClr>
                <a:schemeClr val="dk1"/>
              </a:buClr>
              <a:buFont typeface="Arial"/>
              <a:buNone/>
            </a:pPr>
            <a:endParaRPr lang="en-US" sz="1200" dirty="0">
              <a:solidFill>
                <a:srgbClr val="3F3F39"/>
              </a:solidFill>
            </a:endParaRPr>
          </a:p>
          <a:p>
            <a:pPr marL="215900" lvl="0" indent="-171450" rtl="0">
              <a:spcBef>
                <a:spcPts val="0"/>
              </a:spcBef>
              <a:buClr>
                <a:schemeClr val="dk1"/>
              </a:buClr>
              <a:buSzPct val="100000"/>
              <a:buFont typeface="Arial" panose="020B0604020202020204" pitchFamily="34" charset="0"/>
              <a:buChar char="•"/>
            </a:pPr>
            <a:r>
              <a:rPr lang="en-US" sz="1200" dirty="0">
                <a:solidFill>
                  <a:schemeClr val="dk1"/>
                </a:solidFill>
              </a:rPr>
              <a:t>Most college and workplace writing requires evidence.</a:t>
            </a:r>
            <a:r>
              <a:rPr lang="en-US" sz="1200" baseline="0" dirty="0">
                <a:solidFill>
                  <a:schemeClr val="dk1"/>
                </a:solidFill>
              </a:rPr>
              <a:t> </a:t>
            </a:r>
            <a:r>
              <a:rPr lang="en-US" sz="1200" dirty="0">
                <a:solidFill>
                  <a:schemeClr val="dk1"/>
                </a:solidFill>
              </a:rPr>
              <a:t>A meta analysis of research report by Steve Graham and Michael Hebert of Vanderbilt University (“Evidence for How Writing Can Improve Reading”) highlights empirical evidence for improving reading comprehension through writing (i.e., having students answer TDQs, summarize, take notes, respond to reading, and generally</a:t>
            </a:r>
            <a:r>
              <a:rPr lang="en-US" sz="1200" baseline="0" dirty="0">
                <a:solidFill>
                  <a:schemeClr val="dk1"/>
                </a:solidFill>
              </a:rPr>
              <a:t> </a:t>
            </a:r>
            <a:r>
              <a:rPr lang="en-US" sz="1200" dirty="0">
                <a:solidFill>
                  <a:schemeClr val="dk1"/>
                </a:solidFill>
              </a:rPr>
              <a:t>increase opportunities to write, learn spelling, and receive direct instruction on writing).</a:t>
            </a:r>
          </a:p>
          <a:p>
            <a:pPr marL="285750" lvl="0" indent="-171450" rtl="0">
              <a:spcBef>
                <a:spcPts val="0"/>
              </a:spcBef>
              <a:buClr>
                <a:schemeClr val="dk1"/>
              </a:buClr>
              <a:buFont typeface="Arial" panose="020B0604020202020204" pitchFamily="34" charset="0"/>
              <a:buChar char="•"/>
            </a:pPr>
            <a:endParaRPr lang="en-US" sz="1200" dirty="0">
              <a:solidFill>
                <a:schemeClr val="dk1"/>
              </a:solidFill>
            </a:endParaRPr>
          </a:p>
          <a:p>
            <a:pPr marL="215900" marR="0" lvl="0" indent="-171450" algn="l" defTabSz="457200"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r>
              <a:rPr lang="en-US" sz="1200" dirty="0">
                <a:solidFill>
                  <a:schemeClr val="dk1"/>
                </a:solidFill>
              </a:rPr>
              <a:t>The</a:t>
            </a:r>
            <a:r>
              <a:rPr lang="en-US" sz="1200" baseline="0" dirty="0">
                <a:solidFill>
                  <a:schemeClr val="dk1"/>
                </a:solidFill>
              </a:rPr>
              <a:t> a</a:t>
            </a:r>
            <a:r>
              <a:rPr lang="en-US" sz="1200" dirty="0">
                <a:solidFill>
                  <a:schemeClr val="dk1"/>
                </a:solidFill>
              </a:rPr>
              <a:t>bility to cite evidence differentiates strong from weak student performance on</a:t>
            </a:r>
            <a:r>
              <a:rPr lang="en-US" sz="1200" baseline="0" dirty="0">
                <a:solidFill>
                  <a:schemeClr val="dk1"/>
                </a:solidFill>
              </a:rPr>
              <a:t> the NAEP assessment. Beck, McKeown and their colleagues’ research (detailed below) also pointed to the critical role text dependent questions and evidence from text played in improving student learning.  The ability to find and marshal evidence from sources is </a:t>
            </a:r>
            <a:r>
              <a:rPr lang="en-US" sz="1200" dirty="0">
                <a:solidFill>
                  <a:schemeClr val="dk1"/>
                </a:solidFill>
              </a:rPr>
              <a:t>therefore</a:t>
            </a:r>
            <a:r>
              <a:rPr lang="en-US" sz="1200" baseline="0" dirty="0">
                <a:solidFill>
                  <a:schemeClr val="dk1"/>
                </a:solidFill>
              </a:rPr>
              <a:t> </a:t>
            </a:r>
            <a:r>
              <a:rPr lang="en-US" sz="1200" dirty="0">
                <a:solidFill>
                  <a:schemeClr val="dk1"/>
                </a:solidFill>
              </a:rPr>
              <a:t>is a major emphasis of the ELA Standards: Reading Standard 1, Writing Standard 9, Speaking and Listening standards 2, 3, and 4, all focus on the gathering, evaluating, and presenting of evidence from text.</a:t>
            </a:r>
            <a:r>
              <a:rPr lang="en-US" sz="1200" baseline="0" dirty="0">
                <a:solidFill>
                  <a:schemeClr val="dk1"/>
                </a:solidFill>
              </a:rPr>
              <a:t> </a:t>
            </a:r>
          </a:p>
          <a:p>
            <a:pPr marL="215900" marR="0" lvl="0" indent="-171450" algn="l" defTabSz="457200"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endParaRPr lang="en-US" sz="12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200" dirty="0">
                <a:solidFill>
                  <a:schemeClr val="dk1"/>
                </a:solidFill>
              </a:rPr>
              <a:t>Being able to locate and deploy evidence are hallmarks of strong readers and writers</a:t>
            </a:r>
            <a:r>
              <a:rPr lang="en-US" sz="1200" baseline="0" dirty="0">
                <a:solidFill>
                  <a:schemeClr val="dk1"/>
                </a:solidFill>
              </a:rPr>
              <a:t> in society. </a:t>
            </a:r>
          </a:p>
          <a:p>
            <a:pPr marL="215900" lvl="0" indent="-171450" rtl="0">
              <a:spcBef>
                <a:spcPts val="0"/>
              </a:spcBef>
              <a:buClr>
                <a:schemeClr val="dk1"/>
              </a:buClr>
              <a:buSzPct val="100000"/>
              <a:buFont typeface="Arial" panose="020B0604020202020204" pitchFamily="34" charset="0"/>
              <a:buChar char="•"/>
            </a:pPr>
            <a:endParaRPr lang="en-US" sz="1200" baseline="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200" baseline="0" dirty="0">
                <a:solidFill>
                  <a:schemeClr val="dk1"/>
                </a:solidFill>
              </a:rPr>
              <a:t>Requiring evidence from sources leads to equity in education. When students must rely on background knowledge or experience, the playing field is not level. Students having the background or experience are privileged. When evidence is drawn from sources used in the classroom, all have access to the information and it can be debated based on merit.</a:t>
            </a:r>
          </a:p>
          <a:p>
            <a:pPr marL="173736" marR="0" lvl="0" indent="-110236" algn="l" rtl="0">
              <a:lnSpc>
                <a:spcPct val="80000"/>
              </a:lnSpc>
              <a:spcBef>
                <a:spcPts val="0"/>
              </a:spcBef>
              <a:spcAft>
                <a:spcPts val="0"/>
              </a:spcAft>
              <a:buClr>
                <a:schemeClr val="dk1"/>
              </a:buClr>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ct val="25000"/>
              <a:buFont typeface="Arial"/>
              <a:buNone/>
            </a:pPr>
            <a:r>
              <a:rPr lang="en-US" sz="1200" b="1" kern="1200" dirty="0">
                <a:solidFill>
                  <a:schemeClr val="tx1"/>
                </a:solidFill>
                <a:effectLst/>
                <a:latin typeface="+mn-lt"/>
                <a:ea typeface="+mn-ea"/>
                <a:cs typeface="+mn-cs"/>
              </a:rPr>
              <a:t>Details: </a:t>
            </a:r>
            <a:r>
              <a:rPr lang="en-US" sz="1200" b="0" i="1" kern="1200" dirty="0">
                <a:solidFill>
                  <a:schemeClr val="tx1"/>
                </a:solidFill>
                <a:effectLst/>
                <a:latin typeface="+mn-lt"/>
                <a:ea typeface="+mn-ea"/>
                <a:cs typeface="+mn-cs"/>
              </a:rPr>
              <a:t>Note to presenter: These details are for you</a:t>
            </a:r>
            <a:r>
              <a:rPr lang="en-US" sz="1200" b="0" i="1" kern="1200" baseline="0" dirty="0">
                <a:solidFill>
                  <a:schemeClr val="tx1"/>
                </a:solidFill>
                <a:effectLst/>
                <a:latin typeface="+mn-lt"/>
                <a:ea typeface="+mn-ea"/>
                <a:cs typeface="+mn-cs"/>
              </a:rPr>
              <a:t> as background</a:t>
            </a:r>
            <a:r>
              <a:rPr lang="en-US" sz="1200" b="0" i="1" kern="1200" dirty="0">
                <a:solidFill>
                  <a:schemeClr val="tx1"/>
                </a:solidFill>
                <a:effectLst/>
                <a:latin typeface="+mn-lt"/>
                <a:ea typeface="+mn-ea"/>
                <a:cs typeface="+mn-cs"/>
              </a:rPr>
              <a:t> information</a:t>
            </a:r>
            <a:r>
              <a:rPr lang="en-US" sz="1200" b="0" i="1" kern="1200" baseline="0" dirty="0">
                <a:solidFill>
                  <a:schemeClr val="tx1"/>
                </a:solidFill>
                <a:effectLst/>
                <a:latin typeface="+mn-lt"/>
                <a:ea typeface="+mn-ea"/>
                <a:cs typeface="+mn-cs"/>
              </a:rPr>
              <a:t> in presenting this slide.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 over the past decades moved away from requiring evidence in speaking and writing – sometimes students did not even have to read a passage to answer a question. Students with knowledge had a leg up over students without experience or knowledge.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shift helps level the playing field and teaches students valuable college and career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are the findings of the McKeown, Beck &amp; Blake (2009) “Rethinking Comprehension Instruction: A Comparison of Instruction for Strategies and Content Approaches” study. The study compared 3 groups of students using a traditional basal program (control group), a comprehension strategies focused approach, and a “content approach” i.e., an approach focused on the text and what it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effectiveness of the two experimental comprehension instructional approaches (content and strategies) and a control approach were compared.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Content instruction </a:t>
            </a:r>
            <a:r>
              <a:rPr lang="en-US" sz="1200" kern="1200" dirty="0">
                <a:solidFill>
                  <a:schemeClr val="tx1"/>
                </a:solidFill>
                <a:effectLst/>
                <a:latin typeface="+mn-lt"/>
                <a:ea typeface="+mn-ea"/>
                <a:cs typeface="+mn-cs"/>
              </a:rPr>
              <a:t>focused student attention on the content of the text through open, meaning-based questions about the text.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Strategies instruction</a:t>
            </a:r>
            <a:r>
              <a:rPr lang="en-US" sz="1200" kern="1200" dirty="0">
                <a:solidFill>
                  <a:schemeClr val="tx1"/>
                </a:solidFill>
                <a:effectLst/>
                <a:latin typeface="+mn-lt"/>
                <a:ea typeface="+mn-ea"/>
                <a:cs typeface="+mn-cs"/>
              </a:rPr>
              <a:t> taught specific procedures to guide their access to text during reading of the text.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Control approach </a:t>
            </a:r>
            <a:r>
              <a:rPr lang="en-US" sz="1200" kern="1200" dirty="0">
                <a:solidFill>
                  <a:schemeClr val="tx1"/>
                </a:solidFill>
                <a:effectLst/>
                <a:latin typeface="+mn-lt"/>
                <a:ea typeface="+mn-ea"/>
                <a:cs typeface="+mn-cs"/>
              </a:rPr>
              <a:t>lessons were developed using questions available in the teacher's edition of the basal reading program used in the participating classrooms.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participants were all </a:t>
            </a:r>
            <a:r>
              <a:rPr lang="en-US" sz="1200" b="0" kern="1200" dirty="0">
                <a:solidFill>
                  <a:schemeClr val="tx1"/>
                </a:solidFill>
                <a:effectLst/>
                <a:latin typeface="+mn-lt"/>
                <a:ea typeface="+mn-ea"/>
                <a:cs typeface="+mn-cs"/>
              </a:rPr>
              <a:t>fifth graders in a low-performing urban district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In all three cases there was conversation, but in classrooms where the questions focused on content, the conversations were longer and better (length and quality of recall and text-focus).</a:t>
            </a:r>
          </a:p>
          <a:p>
            <a:pPr marL="0" marR="0" lvl="0" indent="0" algn="l" rtl="0">
              <a:lnSpc>
                <a:spcPct val="80000"/>
              </a:lnSpc>
              <a:spcBef>
                <a:spcPts val="0"/>
              </a:spcBef>
              <a:spcAft>
                <a:spcPts val="0"/>
              </a:spcAft>
              <a:buClr>
                <a:schemeClr val="dk1"/>
              </a:buClr>
              <a:buSzPct val="25000"/>
              <a:buFont typeface="Arial"/>
              <a:buNone/>
            </a:pPr>
            <a:endParaRPr sz="1100" dirty="0">
              <a:solidFill>
                <a:schemeClr val="dk1"/>
              </a:solidFill>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577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Shift 3 requires the building knowledge through the study of content-rich non-fiction.</a:t>
            </a: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dirty="0">
                <a:solidFill>
                  <a:schemeClr val="dk1"/>
                </a:solidFill>
              </a:rPr>
              <a:t>Read Aloud (corresponds to the check</a:t>
            </a:r>
            <a:r>
              <a:rPr lang="en-US" sz="1200" b="1" baseline="0" dirty="0">
                <a:solidFill>
                  <a:schemeClr val="dk1"/>
                </a:solidFill>
              </a:rPr>
              <a:t> point </a:t>
            </a:r>
            <a:r>
              <a:rPr lang="en-US" sz="1200" b="1" dirty="0">
                <a:solidFill>
                  <a:schemeClr val="dk1"/>
                </a:solidFill>
              </a:rPr>
              <a:t>bullets on the slide):</a:t>
            </a:r>
          </a:p>
          <a:p>
            <a:pPr lvl="0" rtl="0">
              <a:lnSpc>
                <a:spcPct val="90000"/>
              </a:lnSpc>
              <a:spcBef>
                <a:spcPts val="0"/>
              </a:spcBef>
              <a:buClr>
                <a:schemeClr val="dk1"/>
              </a:buClr>
              <a:buFont typeface="Arial"/>
              <a:buNone/>
            </a:pPr>
            <a:endParaRPr lang="en-US" sz="1200" b="1"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According to research, knowledge and vocabulary play big</a:t>
            </a:r>
            <a:r>
              <a:rPr lang="en-US" sz="1200" baseline="0" dirty="0">
                <a:solidFill>
                  <a:schemeClr val="dk1"/>
                </a:solidFill>
              </a:rPr>
              <a:t> </a:t>
            </a:r>
            <a:r>
              <a:rPr lang="en-US" sz="1200" dirty="0">
                <a:solidFill>
                  <a:schemeClr val="dk1"/>
                </a:solidFill>
              </a:rPr>
              <a:t>roles in comprehension.</a:t>
            </a:r>
            <a:r>
              <a:rPr lang="en-US" sz="1200" baseline="0" dirty="0">
                <a:solidFill>
                  <a:schemeClr val="dk1"/>
                </a:solidFill>
              </a:rPr>
              <a:t> </a:t>
            </a:r>
            <a:r>
              <a:rPr lang="en-US" sz="1200" dirty="0">
                <a:solidFill>
                  <a:schemeClr val="dk1"/>
                </a:solidFill>
              </a:rPr>
              <a:t> </a:t>
            </a:r>
          </a:p>
          <a:p>
            <a:pPr marL="171450" lvl="0" indent="-171450" rtl="0">
              <a:spcBef>
                <a:spcPts val="400"/>
              </a:spcBef>
              <a:buClr>
                <a:schemeClr val="dk1"/>
              </a:buClr>
              <a:buFont typeface="Arial" panose="020B0604020202020204" pitchFamily="34" charset="0"/>
              <a:buChar char="•"/>
            </a:pPr>
            <a:endParaRPr lang="en-US" sz="1200"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Students are required to read very little informational text in elementary and middle school</a:t>
            </a:r>
            <a:r>
              <a:rPr lang="en-US" sz="1200" baseline="0" dirty="0">
                <a:solidFill>
                  <a:schemeClr val="dk1"/>
                </a:solidFill>
              </a:rPr>
              <a:t>, yet knowledge is critical to comprehension. </a:t>
            </a:r>
            <a:endParaRPr lang="en-US" sz="1200" dirty="0">
              <a:solidFill>
                <a:schemeClr val="dk1"/>
              </a:solidFill>
            </a:endParaRPr>
          </a:p>
          <a:p>
            <a:pPr marL="298450" lvl="0" indent="-171450" rtl="0">
              <a:spcBef>
                <a:spcPts val="400"/>
              </a:spcBef>
              <a:buClr>
                <a:schemeClr val="dk1"/>
              </a:buClr>
              <a:buFont typeface="Arial" panose="020B0604020202020204" pitchFamily="34" charset="0"/>
              <a:buChar char="•"/>
            </a:pPr>
            <a:endParaRPr lang="en-US" sz="1200"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Non-fiction makes up the vast majority of required reading in college/workplace,</a:t>
            </a:r>
            <a:r>
              <a:rPr lang="en-US" sz="1200" baseline="0" dirty="0">
                <a:solidFill>
                  <a:schemeClr val="dk1"/>
                </a:solidFill>
              </a:rPr>
              <a:t> yet much of what students are asked to read in elementary school has been fiction. </a:t>
            </a:r>
            <a:r>
              <a:rPr lang="en-US" sz="1200" kern="1200" dirty="0">
                <a:solidFill>
                  <a:schemeClr val="tx1"/>
                </a:solidFill>
                <a:effectLst/>
                <a:latin typeface="+mn-lt"/>
                <a:ea typeface="+mn-ea"/>
                <a:cs typeface="+mn-cs"/>
              </a:rPr>
              <a:t>Following the report of the National Reading Panel, the literacy block was extended, while Social Studies and Science became something teachers maybe squeezed into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elementary classrooms. This</a:t>
            </a:r>
            <a:r>
              <a:rPr lang="en-US" sz="1200" kern="1200" baseline="0" dirty="0">
                <a:solidFill>
                  <a:schemeClr val="tx1"/>
                </a:solidFill>
                <a:effectLst/>
                <a:latin typeface="+mn-lt"/>
                <a:ea typeface="+mn-ea"/>
                <a:cs typeface="+mn-cs"/>
              </a:rPr>
              <a:t> shift requires students work with a balance of informational and literary texts to build the knowledge critical for comprehension. </a:t>
            </a:r>
          </a:p>
          <a:p>
            <a:pPr marL="228600" lvl="0" indent="-171450" rtl="0">
              <a:spcBef>
                <a:spcPts val="400"/>
              </a:spcBef>
              <a:buClr>
                <a:schemeClr val="dk1"/>
              </a:buClr>
              <a:buSzPct val="100000"/>
              <a:buFont typeface="Arial" panose="020B0604020202020204" pitchFamily="34" charset="0"/>
              <a:buChar char="•"/>
            </a:pPr>
            <a:endParaRPr lang="en-US" sz="1200" kern="1200" baseline="0" dirty="0">
              <a:solidFill>
                <a:schemeClr val="tx1"/>
              </a:solidFill>
              <a:effectLst/>
              <a:latin typeface="+mn-lt"/>
              <a:ea typeface="+mn-ea"/>
              <a:cs typeface="+mn-cs"/>
            </a:endParaRPr>
          </a:p>
          <a:p>
            <a:pPr marL="228600" lvl="0" indent="-171450" rtl="0">
              <a:spcBef>
                <a:spcPts val="400"/>
              </a:spcBef>
              <a:buClr>
                <a:schemeClr val="dk1"/>
              </a:buClr>
              <a:buSzPct val="100000"/>
              <a:buFont typeface="Arial" panose="020B0604020202020204" pitchFamily="34" charset="0"/>
              <a:buChar char="•"/>
            </a:pPr>
            <a:r>
              <a:rPr lang="en-US" sz="1200" kern="1200" baseline="0" dirty="0">
                <a:solidFill>
                  <a:schemeClr val="tx1"/>
                </a:solidFill>
                <a:effectLst/>
                <a:latin typeface="+mn-lt"/>
                <a:ea typeface="+mn-ea"/>
                <a:cs typeface="+mn-cs"/>
              </a:rPr>
              <a:t>This shift also acknowledges the preparation students need to be ready for the college and workplace focus on nonfiction. </a:t>
            </a:r>
            <a:endParaRPr lang="en-US" sz="1200" dirty="0">
              <a:solidFill>
                <a:schemeClr val="dk1"/>
              </a:solidFill>
            </a:endParaRPr>
          </a:p>
          <a:p>
            <a:pPr marL="298450" lvl="0" indent="-171450" rtl="0">
              <a:spcBef>
                <a:spcPts val="400"/>
              </a:spcBef>
              <a:buClr>
                <a:schemeClr val="dk1"/>
              </a:buClr>
              <a:buFont typeface="Arial" panose="020B0604020202020204" pitchFamily="34" charset="0"/>
              <a:buChar char="•"/>
            </a:pPr>
            <a:endParaRPr lang="en-US" sz="1200"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Informational text is harder for students to comprehend than narrative text, so regular</a:t>
            </a:r>
            <a:r>
              <a:rPr lang="en-US" sz="1200" baseline="0" dirty="0">
                <a:solidFill>
                  <a:schemeClr val="dk1"/>
                </a:solidFill>
              </a:rPr>
              <a:t> instruction and practice </a:t>
            </a:r>
            <a:r>
              <a:rPr lang="en-US" sz="1200" dirty="0">
                <a:solidFill>
                  <a:schemeClr val="dk1"/>
                </a:solidFill>
              </a:rPr>
              <a:t>is necessary. </a:t>
            </a:r>
          </a:p>
          <a:p>
            <a:pPr marL="0" marR="0" lvl="0" indent="0" algn="l" rtl="0">
              <a:spcBef>
                <a:spcPts val="0"/>
              </a:spcBef>
              <a:buClr>
                <a:schemeClr val="dk1"/>
              </a:buClr>
              <a:buSzPct val="25000"/>
              <a:buFont typeface="Arial"/>
              <a:buNone/>
            </a:pPr>
            <a:endParaRPr lang="en-US" sz="1200" dirty="0">
              <a:solidFill>
                <a:schemeClr val="dk1"/>
              </a:solidFill>
            </a:endParaRP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1" dirty="0">
                <a:solidFill>
                  <a:schemeClr val="dk1"/>
                </a:solidFill>
              </a:rPr>
              <a:t>Details: </a:t>
            </a:r>
            <a:r>
              <a:rPr lang="en-US" sz="1200" b="0" i="1" kern="1200" dirty="0">
                <a:solidFill>
                  <a:schemeClr val="tx1"/>
                </a:solidFill>
                <a:effectLst/>
                <a:latin typeface="+mn-lt"/>
                <a:ea typeface="+mn-ea"/>
                <a:cs typeface="+mn-cs"/>
              </a:rPr>
              <a:t>Note to presenter: These details are for you</a:t>
            </a:r>
            <a:r>
              <a:rPr lang="en-US" sz="1200" b="0" i="1" kern="1200" baseline="0" dirty="0">
                <a:solidFill>
                  <a:schemeClr val="tx1"/>
                </a:solidFill>
                <a:effectLst/>
                <a:latin typeface="+mn-lt"/>
                <a:ea typeface="+mn-ea"/>
                <a:cs typeface="+mn-cs"/>
              </a:rPr>
              <a:t> as background</a:t>
            </a:r>
            <a:r>
              <a:rPr lang="en-US" sz="1200" b="0" i="1" kern="1200" dirty="0">
                <a:solidFill>
                  <a:schemeClr val="tx1"/>
                </a:solidFill>
                <a:effectLst/>
                <a:latin typeface="+mn-lt"/>
                <a:ea typeface="+mn-ea"/>
                <a:cs typeface="+mn-cs"/>
              </a:rPr>
              <a:t> information</a:t>
            </a:r>
            <a:r>
              <a:rPr lang="en-US" sz="1200" b="0" i="1" kern="1200" baseline="0" dirty="0">
                <a:solidFill>
                  <a:schemeClr val="tx1"/>
                </a:solidFill>
                <a:effectLst/>
                <a:latin typeface="+mn-lt"/>
                <a:ea typeface="+mn-ea"/>
                <a:cs typeface="+mn-cs"/>
              </a:rPr>
              <a:t> in presenting this slide. </a:t>
            </a:r>
            <a:endParaRPr lang="en-US" sz="1200" b="1" kern="1200" dirty="0">
              <a:solidFill>
                <a:schemeClr val="tx1"/>
              </a:solidFill>
              <a:effectLst/>
              <a:latin typeface="+mn-lt"/>
              <a:ea typeface="+mn-ea"/>
              <a:cs typeface="+mn-cs"/>
            </a:endParaRPr>
          </a:p>
          <a:p>
            <a:pPr marL="0" marR="0" lvl="0" indent="0" algn="l" rtl="0">
              <a:spcBef>
                <a:spcPts val="0"/>
              </a:spcBef>
              <a:buClr>
                <a:schemeClr val="dk1"/>
              </a:buClr>
              <a:buFont typeface="Arial"/>
              <a:buNone/>
            </a:pPr>
            <a:endParaRPr lang="en-US" sz="1200" b="1" dirty="0">
              <a:solidFill>
                <a:schemeClr val="dk1"/>
              </a:solidFil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Academic language improves when students speak and write using evidence from texts.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shift restores content and knowledge, especially in elementary grades, to the literacy block.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will see, as we dig more deeply into the criteria for alignment, the building of knowledge is a consideration in planning curriculum. This is a critical shift as we prepare students for college and career.</a:t>
            </a:r>
          </a:p>
          <a:p>
            <a:pPr marL="0" marR="0" lvl="0" indent="0" algn="l" rtl="0">
              <a:spcBef>
                <a:spcPts val="0"/>
              </a:spcBef>
              <a:buClr>
                <a:schemeClr val="dk1"/>
              </a:buClr>
              <a:buFont typeface="Arial"/>
              <a:buNone/>
            </a:pPr>
            <a:endParaRPr sz="1200" b="1" dirty="0">
              <a:solidFill>
                <a:schemeClr val="dk1"/>
              </a:solidFill>
            </a:endParaRPr>
          </a:p>
          <a:p>
            <a:pPr marL="171450" marR="0" lvl="0" indent="-171450" algn="l" rtl="0">
              <a:spcBef>
                <a:spcPts val="0"/>
              </a:spcBef>
              <a:buClr>
                <a:schemeClr val="dk1"/>
              </a:buClr>
              <a:buFont typeface="Wingdings" panose="05000000000000000000" pitchFamily="2" charset="2"/>
              <a:buChar char="ü"/>
            </a:pPr>
            <a:endParaRPr sz="1200" dirty="0">
              <a:solidFill>
                <a:schemeClr val="dk1"/>
              </a:solidFill>
            </a:endParaRP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95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Big</a:t>
            </a:r>
            <a:r>
              <a:rPr lang="en-US" b="1" baseline="0" dirty="0"/>
              <a:t> Idea: </a:t>
            </a:r>
            <a:r>
              <a:rPr lang="en-US" sz="1200" b="0" i="0" u="none" strike="noStrike" kern="1200" baseline="0" dirty="0">
                <a:solidFill>
                  <a:schemeClr val="tx1"/>
                </a:solidFill>
                <a:latin typeface="+mn-lt"/>
                <a:ea typeface="+mn-ea"/>
                <a:cs typeface="+mn-cs"/>
              </a:rPr>
              <a:t>Recht and Leslie (1988) sought to answer exactly this question, by comparing the relative impact of reading ability to the impact of knowledge of a topic. They had students read a passage about baseball and then tested students’ comprehension of the passage.</a:t>
            </a: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“Effect of Prior Knowledge on Good and Poor Readers‘ Memory of Text”  from Journal of Educational Psychology 1988, Vol. SO, No. 1, 16-20.</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Had 7</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and 8</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grade students read a short text about baseball and tested them for comprehension using:</a:t>
            </a:r>
          </a:p>
          <a:p>
            <a:pPr marL="685800" lvl="1" indent="-228600">
              <a:buFont typeface="Arial"/>
              <a:buChar char="•"/>
            </a:pPr>
            <a:r>
              <a:rPr lang="en-US" sz="1200" b="0" i="0" u="none" strike="noStrike" kern="1200" baseline="0" dirty="0">
                <a:solidFill>
                  <a:schemeClr val="tx1"/>
                </a:solidFill>
                <a:latin typeface="+mn-lt"/>
                <a:ea typeface="+mn-ea"/>
                <a:cs typeface="+mn-cs"/>
              </a:rPr>
              <a:t>Verbal retelling</a:t>
            </a:r>
          </a:p>
          <a:p>
            <a:pPr marL="685800" lvl="1" indent="-228600">
              <a:buFont typeface="Arial"/>
              <a:buChar char="•"/>
            </a:pPr>
            <a:r>
              <a:rPr lang="en-US" sz="1200" b="0" i="0" u="none" strike="noStrike" kern="1200" baseline="0" dirty="0">
                <a:solidFill>
                  <a:schemeClr val="tx1"/>
                </a:solidFill>
                <a:latin typeface="+mn-lt"/>
                <a:ea typeface="+mn-ea"/>
                <a:cs typeface="+mn-cs"/>
              </a:rPr>
              <a:t>Reenactment with figurines</a:t>
            </a:r>
          </a:p>
          <a:p>
            <a:pPr marL="685800" lvl="1" indent="-228600">
              <a:buFont typeface="Arial"/>
              <a:buChar char="•"/>
            </a:pPr>
            <a:r>
              <a:rPr lang="en-US" sz="1200" b="0" i="0" u="none" strike="noStrike" kern="1200" baseline="0" dirty="0">
                <a:solidFill>
                  <a:schemeClr val="tx1"/>
                </a:solidFill>
                <a:latin typeface="+mn-lt"/>
                <a:ea typeface="+mn-ea"/>
                <a:cs typeface="+mn-cs"/>
              </a:rPr>
              <a:t>Verbal summary</a:t>
            </a:r>
          </a:p>
          <a:p>
            <a:pPr marL="685800" lvl="1" indent="-228600">
              <a:buFont typeface="Arial"/>
              <a:buChar char="•"/>
            </a:pPr>
            <a:r>
              <a:rPr lang="en-US" sz="1200" b="0" i="0" u="none" strike="noStrike" kern="1200" baseline="0" dirty="0">
                <a:solidFill>
                  <a:schemeClr val="tx1"/>
                </a:solidFill>
                <a:latin typeface="+mn-lt"/>
                <a:ea typeface="+mn-ea"/>
                <a:cs typeface="+mn-cs"/>
              </a:rPr>
              <a:t>Rating ideas from the story in terms of importance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latin typeface="+mn-lt"/>
              <a:ea typeface="+mn-ea"/>
              <a:cs typeface="+mn-cs"/>
              <a:sym typeface="Quattrocento Sans"/>
            </a:endParaRPr>
          </a:p>
          <a:p>
            <a:pPr marL="228600" indent="-228600">
              <a:buAutoNum type="arabicParen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E40C97-30D4-4C07-8A71-6C9FFD299178}" type="slidenum">
              <a:rPr lang="en-US" smtClean="0"/>
              <a:t>18</a:t>
            </a:fld>
            <a:endParaRPr lang="en-US" dirty="0"/>
          </a:p>
        </p:txBody>
      </p:sp>
    </p:spTree>
    <p:extLst>
      <p:ext uri="{BB962C8B-B14F-4D97-AF65-F5344CB8AC3E}">
        <p14:creationId xmlns:p14="http://schemas.microsoft.com/office/powerpoint/2010/main" val="414192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Big Idea: </a:t>
            </a:r>
            <a:r>
              <a:rPr lang="en-US" baseline="0" dirty="0"/>
              <a:t>To understand the role knowledge played in comprehension, Recht and Leslie undertook a study in 1988. Students were divided into 4 groups as shown and then asked to read a passage about baseball. They then took a test of their comprehension.  </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&lt;Ask participants to predict what % of questions on a reading comprehension test each category of student would get right. Participants should draw a grid on their paper and put an actual % of predicted questions correct in each quadrant.  Tell them that the colors are so they can quickly match the group with the graphs on the next slide.&gt;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high-ability /high-knowledge cell had 10 boys and 6 girls; the high ability/low-knowledge cell had 3 boys and 13 girls; the low-ability/high-knowledge cell had 12 boys and 4 girls; and the low-ability/low knowledge cell had 7 boys and 9 girls.”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reading ability was defined as 70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higher on a standardized test of reading.  Low reading ability was defined as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lower.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knowledge of baseball was defined as 70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higher on a test of baseball knowledge. Low baseball ability was defined as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lower.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1E40C97-30D4-4C07-8A71-6C9FFD299178}" type="slidenum">
              <a:rPr lang="en-US" smtClean="0"/>
              <a:t>19</a:t>
            </a:fld>
            <a:endParaRPr lang="en-US" dirty="0"/>
          </a:p>
        </p:txBody>
      </p:sp>
    </p:spTree>
    <p:extLst>
      <p:ext uri="{BB962C8B-B14F-4D97-AF65-F5344CB8AC3E}">
        <p14:creationId xmlns:p14="http://schemas.microsoft.com/office/powerpoint/2010/main" val="50485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Student Achievement Partners, a nonprofit organization comprised of a group of the authors of the Common Core State Standards, developed and offers a toolkit available to assist with evaluating materials for Common Core State Standards (CCSS) alignment. </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Found on p. 1 in handout</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The Instructional Materials Evaluation Tool, which we’ll be working with today, is just one of the tools available in the Instructional Materials Toolkit, which some of you may already know. These are our essential questions which will guide our learning today.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Have participants read over the questions. </a:t>
            </a:r>
            <a:endParaRPr lang="en-US" sz="1200" b="1"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We have a unique opportunity to press the reset button--to actually align materials, instruction, and assessment on a grand scale if we use the CCSS as a guide.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We will refer to the Instructional Materials Evaluation Tool as “the IMET” for the balance of the presentation today.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289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Big Idea:</a:t>
            </a:r>
            <a:r>
              <a:rPr lang="en-US" sz="1200" b="1" baseline="0" dirty="0"/>
              <a:t> </a:t>
            </a:r>
            <a:r>
              <a:rPr lang="en-US" sz="1200" dirty="0"/>
              <a:t>With sufficient prior knowledge, “low ability” students performed similarly to higher ability students</a:t>
            </a:r>
            <a:r>
              <a:rPr lang="en-US" sz="1200" baseline="0" dirty="0"/>
              <a:t> </a:t>
            </a:r>
            <a:r>
              <a:rPr lang="en-US" sz="1200" dirty="0"/>
              <a:t>(p. 19, </a:t>
            </a:r>
            <a:r>
              <a:rPr lang="en-US" sz="1200" dirty="0" err="1"/>
              <a:t>Recht</a:t>
            </a:r>
            <a:r>
              <a:rPr lang="en-US" sz="1200" dirty="0"/>
              <a:t> and Leslie). The difference in their performance was not statistically significant.</a:t>
            </a:r>
            <a:r>
              <a:rPr lang="en-US" sz="1200" baseline="0" dirty="0"/>
              <a:t> This is why knowledge and content are considered one of the shifts. Content matters!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endParaRPr lang="en-US"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After</a:t>
            </a:r>
            <a:r>
              <a:rPr lang="en-US" sz="1200" b="0" i="0" u="none" strike="noStrike" kern="1200" baseline="0" dirty="0">
                <a:solidFill>
                  <a:schemeClr val="tx1"/>
                </a:solidFill>
                <a:effectLst/>
                <a:latin typeface="+mn-lt"/>
                <a:ea typeface="+mn-ea"/>
                <a:cs typeface="+mn-cs"/>
              </a:rPr>
              <a:t> the participants predict percentages, show them this slide and give them a minute to take it in.  They should notice that the low reading ability students with high knowledge outperformed the high reading ability students with low knowledge. In addition, there is little difference between the two high knowledge groups and the two low knowledge groups.</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From pg. 18, table 1, Recht &amp; Leslie 1988.</a:t>
            </a:r>
            <a:r>
              <a:rPr lang="en-US" sz="1200" b="0" i="0" u="none" strike="noStrike" kern="1200" baseline="0" dirty="0">
                <a:solidFill>
                  <a:schemeClr val="tx1"/>
                </a:solidFill>
                <a:effectLst/>
                <a:latin typeface="+mn-lt"/>
                <a:ea typeface="+mn-ea"/>
                <a:cs typeface="+mn-cs"/>
              </a:rPr>
              <a:t> (Qualitative Measure) </a:t>
            </a:r>
            <a:r>
              <a:rPr lang="en-US" sz="1200" b="0" i="1" u="none" strike="noStrike" kern="1200" baseline="0" dirty="0">
                <a:solidFill>
                  <a:schemeClr val="tx1"/>
                </a:solidFill>
                <a:effectLst/>
                <a:latin typeface="+mn-lt"/>
                <a:ea typeface="+mn-ea"/>
                <a:cs typeface="+mn-cs"/>
              </a:rPr>
              <a:t>Note: conversion from raw numbers to percentages achieved by dividing score by achieved by total possible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Frequently Asked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dirty="0">
                <a:solidFill>
                  <a:schemeClr val="tx1"/>
                </a:solidFill>
                <a:effectLst/>
                <a:latin typeface="+mn-lt"/>
                <a:ea typeface="+mn-ea"/>
                <a:cs typeface="+mn-cs"/>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dirty="0"/>
              <a:t>Is</a:t>
            </a:r>
            <a:r>
              <a:rPr lang="en-US" b="0" i="0" baseline="0" dirty="0"/>
              <a:t> the impact here from knowledge or from interest?  </a:t>
            </a:r>
            <a:r>
              <a:rPr lang="en-US" b="1" i="0" baseline="0" dirty="0"/>
              <a:t>Knowledge</a:t>
            </a:r>
            <a:r>
              <a:rPr lang="en-US" b="0" i="0" baseline="0" dirty="0"/>
              <a:t>.  It’s hard to disentangle these variables, but a separate study using basketball was able to distinguish the two and found that the one that had the major impact was knowledge.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dirty="0"/>
              <a:t>If knowledge is so important, does this undermine the value of close reading?  No.  Close reading teaches students how to </a:t>
            </a:r>
            <a:r>
              <a:rPr lang="en-US" b="1" i="0" baseline="0" dirty="0"/>
              <a:t>gain knowledge</a:t>
            </a:r>
            <a:r>
              <a:rPr lang="en-US" b="0" i="0" baseline="0" dirty="0"/>
              <a:t> from text by attending to it carefully.  But, as we will soon discuss, high volume reading of informational text is also necessary to build the base of knowledge and vocabulary necessary to succeed with close reading.  This is a BOTH, AND type of question, not an either/or.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dirty="0"/>
              <a:t>What topics (or how many) are covered is not that important. What is critical is that students are reading on topics so they build knowledge and vocabulary.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p>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20</a:t>
            </a:fld>
            <a:endParaRPr lang="en-US" dirty="0"/>
          </a:p>
        </p:txBody>
      </p:sp>
    </p:spTree>
    <p:extLst>
      <p:ext uri="{BB962C8B-B14F-4D97-AF65-F5344CB8AC3E}">
        <p14:creationId xmlns:p14="http://schemas.microsoft.com/office/powerpoint/2010/main" val="124548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i="1" kern="1200" dirty="0">
                <a:solidFill>
                  <a:schemeClr val="tx1"/>
                </a:solidFill>
                <a:effectLst/>
                <a:latin typeface="+mn-lt"/>
                <a:ea typeface="+mn-ea"/>
                <a:cs typeface="+mn-cs"/>
              </a:rPr>
              <a:t>Need highlighters on the table</a:t>
            </a:r>
            <a:r>
              <a:rPr lang="en-US" sz="1200" i="1" kern="1200" baseline="0" dirty="0">
                <a:solidFill>
                  <a:schemeClr val="tx1"/>
                </a:solidFill>
                <a:effectLst/>
                <a:latin typeface="+mn-lt"/>
                <a:ea typeface="+mn-ea"/>
                <a:cs typeface="+mn-cs"/>
              </a:rPr>
              <a:t> – one set per participant (yellow, green and pink)</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b="0" i="1" u="none" strike="noStrike" cap="none" baseline="0" dirty="0">
                <a:solidFill>
                  <a:schemeClr val="dk1"/>
                </a:solidFill>
                <a:latin typeface="Calibri"/>
                <a:ea typeface="Calibri"/>
                <a:cs typeface="Calibri"/>
                <a:sym typeface="Calibri"/>
              </a:rPr>
              <a:t>Estimated time for slides 21 - 23:  </a:t>
            </a:r>
            <a:r>
              <a:rPr lang="en-US" sz="1200" b="1" i="1" u="none" strike="noStrike" cap="none" baseline="0" dirty="0">
                <a:solidFill>
                  <a:schemeClr val="dk1"/>
                </a:solidFill>
                <a:latin typeface="Calibri"/>
                <a:ea typeface="Calibri"/>
                <a:cs typeface="Calibri"/>
                <a:sym typeface="Calibri"/>
              </a:rPr>
              <a:t>10-15 minutes</a:t>
            </a:r>
          </a:p>
          <a:p>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p>
          <a:p>
            <a:pPr marL="0" indent="0">
              <a:buFont typeface="Arial" panose="020B0604020202020204" pitchFamily="34" charset="0"/>
              <a:buNone/>
            </a:pPr>
            <a:r>
              <a:rPr lang="en-US" sz="1200" kern="1200" dirty="0">
                <a:solidFill>
                  <a:schemeClr val="tx1"/>
                </a:solidFill>
                <a:effectLst/>
                <a:latin typeface="+mn-lt"/>
                <a:ea typeface="+mn-ea"/>
                <a:cs typeface="+mn-cs"/>
              </a:rPr>
              <a:t>Today we will be working with the IMET for grades 3-12 and we’ll now have a chance to open it up. This activity is designed to build familiarity with the tool and structure, and also</a:t>
            </a:r>
            <a:r>
              <a:rPr lang="en-US" sz="1200" kern="1200" baseline="0" dirty="0">
                <a:solidFill>
                  <a:schemeClr val="tx1"/>
                </a:solidFill>
                <a:effectLst/>
                <a:latin typeface="+mn-lt"/>
                <a:ea typeface="+mn-ea"/>
                <a:cs typeface="+mn-cs"/>
              </a:rPr>
              <a:t> as</a:t>
            </a:r>
            <a:r>
              <a:rPr lang="en-US" sz="1200" kern="1200" dirty="0">
                <a:solidFill>
                  <a:schemeClr val="tx1"/>
                </a:solidFill>
                <a:effectLst/>
                <a:latin typeface="+mn-lt"/>
                <a:ea typeface="+mn-ea"/>
                <a:cs typeface="+mn-cs"/>
              </a:rPr>
              <a:t> an introduction to the content and design.  </a:t>
            </a:r>
          </a:p>
          <a:p>
            <a:pPr marL="171450" marR="0" lvl="0" indent="-171450" algn="l" rtl="0">
              <a:spcBef>
                <a:spcPts val="0"/>
              </a:spcBef>
              <a:buClr>
                <a:schemeClr val="dk1"/>
              </a:buClr>
              <a:buSzPct val="25000"/>
              <a:buFont typeface="Arial" panose="020B0604020202020204" pitchFamily="34" charset="0"/>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panose="020B0604020202020204" pitchFamily="34" charset="0"/>
              <a:buNone/>
            </a:pPr>
            <a:r>
              <a:rPr lang="en-US" sz="1200" b="1" i="0" u="none" strike="noStrike" cap="none" baseline="0" dirty="0">
                <a:solidFill>
                  <a:schemeClr val="dk1"/>
                </a:solidFill>
                <a:latin typeface="Calibri"/>
                <a:ea typeface="Calibri"/>
                <a:cs typeface="Calibri"/>
                <a:sym typeface="Calibri"/>
              </a:rPr>
              <a:t>Details: </a:t>
            </a:r>
            <a:r>
              <a:rPr lang="en-US" sz="1200" b="0" i="0" u="none" strike="noStrike" cap="none" baseline="0" dirty="0">
                <a:solidFill>
                  <a:schemeClr val="dk1"/>
                </a:solidFill>
                <a:latin typeface="Calibri"/>
                <a:ea typeface="Calibri"/>
                <a:cs typeface="Calibri"/>
                <a:sym typeface="Calibri"/>
              </a:rPr>
              <a:t>(Activity Instructions)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I turn you loose to scan the IMET, please notice the </a:t>
            </a:r>
            <a:r>
              <a:rPr lang="en-US" sz="1200" b="0" kern="1200" dirty="0">
                <a:solidFill>
                  <a:schemeClr val="tx1"/>
                </a:solidFill>
                <a:effectLst/>
                <a:latin typeface="+mn-lt"/>
                <a:ea typeface="+mn-ea"/>
                <a:cs typeface="+mn-cs"/>
              </a:rPr>
              <a:t>structure of the document itself. Beginning on page 5, the page with the grey shading across the top, criteria are listed with all of the metrics below. &lt;Show this and instruct participants to read the whole page)&gt;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Take 10 minutes now and examine the pages showing the overview of the criteria with the associated metrics. (Pages 5, 9, 13, 17, 22, 31, and 36 are the criteria overview pages.)   There are 7 of them, so don’t read too closely, but look for evidence of the 3 shifts we just reviewed in the IMET criteria.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As you go through, </a:t>
            </a:r>
            <a:r>
              <a:rPr lang="en-US" sz="1200" kern="1200" dirty="0">
                <a:solidFill>
                  <a:schemeClr val="tx1"/>
                </a:solidFill>
                <a:effectLst/>
                <a:latin typeface="+mn-lt"/>
                <a:ea typeface="+mn-ea"/>
                <a:cs typeface="+mn-cs"/>
              </a:rPr>
              <a:t>highlight evidence of the 3 shifts, both in the criteria and the metrics. We’ll use the following colors to highlight the evidence you find</a:t>
            </a:r>
            <a:r>
              <a:rPr lang="en-US" sz="1200" kern="1200" baseline="0" dirty="0">
                <a:solidFill>
                  <a:schemeClr val="tx1"/>
                </a:solidFill>
                <a:effectLst/>
                <a:latin typeface="+mn-lt"/>
                <a:ea typeface="+mn-ea"/>
                <a:cs typeface="+mn-cs"/>
              </a:rPr>
              <a:t> (shown on the next slide). Yellow for Shift 1, green for Shift 2, and pink for Shift 3. </a:t>
            </a:r>
            <a:endParaRPr lang="en-US" sz="1200" kern="1200" dirty="0">
              <a:solidFill>
                <a:schemeClr val="tx1"/>
              </a:solidFill>
              <a:effectLst/>
              <a:latin typeface="+mn-lt"/>
              <a:ea typeface="+mn-ea"/>
              <a:cs typeface="+mn-cs"/>
            </a:endParaRPr>
          </a:p>
          <a:p>
            <a:pPr marL="0" marR="0" lvl="0" indent="0" algn="l" rtl="0">
              <a:spcBef>
                <a:spcPts val="0"/>
              </a:spcBef>
              <a:buClr>
                <a:schemeClr val="dk1"/>
              </a:buClr>
              <a:buFont typeface="Arial"/>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378" name="Shape 3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Clr>
                <a:prstClr val="black"/>
              </a:buClr>
              <a:buSzPct val="25000"/>
              <a:buFont typeface="Calibri"/>
              <a:buNone/>
            </a:pPr>
            <a:fld id="{00000000-1234-1234-1234-123412341234}" type="slidenum">
              <a:rPr lang="en-US">
                <a:solidFill>
                  <a:prstClr val="black"/>
                </a:solidFill>
                <a:latin typeface="Calibri"/>
                <a:ea typeface="Calibri"/>
                <a:cs typeface="Calibri"/>
                <a:sym typeface="Calibri"/>
                <a:rtl val="0"/>
              </a:rPr>
              <a:pPr>
                <a:buClr>
                  <a:prstClr val="black"/>
                </a:buClr>
                <a:buSzPct val="25000"/>
                <a:buFont typeface="Calibri"/>
                <a:buNone/>
              </a:pPr>
              <a:t>21</a:t>
            </a:fld>
            <a:endParaRPr lang="en-US" dirty="0">
              <a:solidFill>
                <a:prstClr val="black"/>
              </a:solidFill>
              <a:latin typeface="Calibri"/>
              <a:ea typeface="Calibri"/>
              <a:cs typeface="Calibri"/>
              <a:sym typeface="Calibri"/>
              <a:rtl val="0"/>
            </a:endParaRPr>
          </a:p>
        </p:txBody>
      </p:sp>
    </p:spTree>
    <p:extLst>
      <p:ext uri="{BB962C8B-B14F-4D97-AF65-F5344CB8AC3E}">
        <p14:creationId xmlns:p14="http://schemas.microsoft.com/office/powerpoint/2010/main" val="414073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1" u="none" strike="noStrike" cap="none" baseline="0" dirty="0">
                <a:solidFill>
                  <a:schemeClr val="dk1"/>
                </a:solidFill>
                <a:latin typeface="Calibri"/>
                <a:ea typeface="Calibri"/>
                <a:cs typeface="Calibri"/>
                <a:sym typeface="Calibri"/>
              </a:rPr>
              <a:t>Materials: Pink, yellow, green highlighters – one set for each participant.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kern="1200" dirty="0">
                <a:solidFill>
                  <a:schemeClr val="tx1"/>
                </a:solidFill>
                <a:effectLst/>
                <a:latin typeface="+mn-lt"/>
                <a:ea typeface="+mn-ea"/>
                <a:cs typeface="+mn-cs"/>
              </a:rPr>
              <a:t>After the participants have had time to highlight, quickly</a:t>
            </a:r>
            <a:r>
              <a:rPr lang="en-US" sz="1200" kern="1200" baseline="0" dirty="0">
                <a:solidFill>
                  <a:schemeClr val="tx1"/>
                </a:solidFill>
                <a:effectLst/>
                <a:latin typeface="+mn-lt"/>
                <a:ea typeface="+mn-ea"/>
                <a:cs typeface="+mn-cs"/>
              </a:rPr>
              <a:t> debrief </a:t>
            </a:r>
            <a:r>
              <a:rPr lang="en-US" sz="1200" kern="1200" dirty="0">
                <a:solidFill>
                  <a:schemeClr val="tx1"/>
                </a:solidFill>
                <a:effectLst/>
                <a:latin typeface="+mn-lt"/>
                <a:ea typeface="+mn-ea"/>
                <a:cs typeface="+mn-cs"/>
              </a:rPr>
              <a:t>where participants found evidence of the 3 shifts.</a:t>
            </a: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For example, Non-Negotiable 1 calls for text complexity analysis. Non-Negotiable 2 requires text-dependent questions and the citation of evidence. Alignment Criteria 3 requires evidence in writing, etc.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Some of the criteria do include more than one shift. </a:t>
            </a: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22</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6046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As you can see, the shifts and priorities of the CCSS are represented directly in the IMET. This graphic illustrates the connection between the IMET criteria and the integrated nature of literacy in aligned materials. </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3 in </a:t>
            </a:r>
            <a:r>
              <a:rPr lang="en-US" sz="1200" kern="1200" dirty="0" err="1">
                <a:solidFill>
                  <a:schemeClr val="tx1"/>
                </a:solidFill>
                <a:effectLst/>
                <a:latin typeface="+mn-lt"/>
                <a:ea typeface="+mn-ea"/>
                <a:cs typeface="+mn-cs"/>
              </a:rPr>
              <a:t>hanout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Foundational Skills are quite literally the floor, and while they aren’t required in each grade they set up the surface that grounds this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High-quality text, evidence-based discussion and writing, and building knowledge each represent a “stair step”.  All three are critical in this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for All Students is a driving force—ultimately, making the work itself worthwhile.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visual should serve to crystalize the metrics in the IMET document and highlight what matters most.</a:t>
            </a:r>
          </a:p>
        </p:txBody>
      </p:sp>
      <p:sp>
        <p:nvSpPr>
          <p:cNvPr id="4" name="Slide Number Placeholder 3"/>
          <p:cNvSpPr>
            <a:spLocks noGrp="1"/>
          </p:cNvSpPr>
          <p:nvPr>
            <p:ph type="sldNum" sz="quarter" idx="10"/>
          </p:nvPr>
        </p:nvSpPr>
        <p:spPr/>
        <p:txBody>
          <a:bodyPr/>
          <a:lstStyle/>
          <a:p>
            <a:fld id="{87BD8A4C-6D1B-3B4B-98CA-A63C166858A7}" type="slidenum">
              <a:rPr lang="en-US" smtClean="0"/>
              <a:t>23</a:t>
            </a:fld>
            <a:endParaRPr lang="en-US" dirty="0"/>
          </a:p>
        </p:txBody>
      </p:sp>
    </p:spTree>
    <p:extLst>
      <p:ext uri="{BB962C8B-B14F-4D97-AF65-F5344CB8AC3E}">
        <p14:creationId xmlns:p14="http://schemas.microsoft.com/office/powerpoint/2010/main" val="264433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1" u="none" strike="noStrike" cap="none" baseline="0" dirty="0">
                <a:solidFill>
                  <a:schemeClr val="dk1"/>
                </a:solidFill>
                <a:latin typeface="Calibri"/>
                <a:ea typeface="Calibri"/>
                <a:cs typeface="Calibri"/>
                <a:sym typeface="Calibri"/>
              </a:rPr>
              <a:t>Estimated time for slides 24 - 37:  </a:t>
            </a:r>
            <a:r>
              <a:rPr lang="en-US" sz="1200" b="1" i="1" u="none" strike="noStrike" cap="none" baseline="0" dirty="0">
                <a:solidFill>
                  <a:schemeClr val="dk1"/>
                </a:solidFill>
                <a:latin typeface="Calibri"/>
                <a:ea typeface="Calibri"/>
                <a:cs typeface="Calibri"/>
                <a:sym typeface="Calibri"/>
              </a:rPr>
              <a:t>15-22</a:t>
            </a:r>
            <a:r>
              <a:rPr lang="en-US" sz="1200" b="0" i="1" u="none" strike="noStrike" cap="none" baseline="0" dirty="0">
                <a:solidFill>
                  <a:schemeClr val="dk1"/>
                </a:solidFill>
                <a:latin typeface="Calibri"/>
                <a:ea typeface="Calibri"/>
                <a:cs typeface="Calibri"/>
                <a:sym typeface="Calibri"/>
              </a:rPr>
              <a:t> </a:t>
            </a:r>
            <a:r>
              <a:rPr lang="en-US" sz="1200" b="1" i="1" u="none" strike="noStrike" cap="none" baseline="0" dirty="0">
                <a:solidFill>
                  <a:schemeClr val="dk1"/>
                </a:solidFill>
                <a:latin typeface="Calibri"/>
                <a:ea typeface="Calibri"/>
                <a:cs typeface="Calibri"/>
                <a:sym typeface="Calibri"/>
              </a:rPr>
              <a:t>minutes</a:t>
            </a:r>
          </a:p>
          <a:p>
            <a:pPr marL="0" marR="0" lvl="0" indent="0" algn="l" rtl="0">
              <a:spcBef>
                <a:spcPts val="0"/>
              </a:spcBef>
              <a:buClr>
                <a:schemeClr val="dk1"/>
              </a:buClr>
              <a:buSzPct val="25000"/>
              <a:buFont typeface="Arial"/>
              <a:buNone/>
            </a:pPr>
            <a:endParaRPr lang="en-US" sz="12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Big Idea: </a:t>
            </a:r>
            <a:r>
              <a:rPr lang="en-US" sz="1200" b="0" i="0" u="none" strike="noStrike" cap="none" baseline="0" dirty="0">
                <a:solidFill>
                  <a:schemeClr val="dk1"/>
                </a:solidFill>
                <a:latin typeface="Arial"/>
                <a:ea typeface="Arial"/>
                <a:cs typeface="Arial"/>
                <a:sym typeface="Arial"/>
              </a:rPr>
              <a:t>Today we will dive into the IMET tool, beginning with the “gatekeeper” criteria we call the Non-Negotiables.</a:t>
            </a: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Details: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Arial"/>
                <a:ea typeface="Arial"/>
                <a:cs typeface="Arial"/>
                <a:sym typeface="Arial"/>
              </a:rPr>
              <a:t>For teams wanting to go deeper with the IMET, go to achievethecore.org/imet.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Arial"/>
                <a:ea typeface="Arial"/>
                <a:cs typeface="Arial"/>
                <a:sym typeface="Arial"/>
              </a:rPr>
              <a:t>There are professional development Modules to support deeper engagement and understanding of each of the Non-</a:t>
            </a:r>
            <a:r>
              <a:rPr lang="en-US" sz="1200" b="0" i="0" u="none" strike="noStrike" cap="none" baseline="0" dirty="0" err="1">
                <a:solidFill>
                  <a:schemeClr val="dk1"/>
                </a:solidFill>
                <a:latin typeface="Arial"/>
                <a:ea typeface="Arial"/>
                <a:cs typeface="Arial"/>
                <a:sym typeface="Arial"/>
              </a:rPr>
              <a:t>Negotiables</a:t>
            </a:r>
            <a:r>
              <a:rPr lang="en-US" sz="1200" b="0" i="0" u="none" strike="noStrike" cap="none" baseline="0" dirty="0">
                <a:solidFill>
                  <a:schemeClr val="dk1"/>
                </a:solidFill>
                <a:latin typeface="Arial"/>
                <a:ea typeface="Arial"/>
                <a:cs typeface="Arial"/>
                <a:sym typeface="Arial"/>
              </a:rPr>
              <a:t> and Alignment Criteria. </a:t>
            </a: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4716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 first Non-Negotiable focuses on the worthiness of texts included in a submission.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4 in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Materials need to include the complexity levels of anchor</a:t>
            </a:r>
            <a:r>
              <a:rPr lang="en-US" sz="1200" kern="1200" baseline="0" dirty="0">
                <a:solidFill>
                  <a:schemeClr val="tx1"/>
                </a:solidFill>
                <a:effectLst/>
                <a:latin typeface="+mn-lt"/>
                <a:ea typeface="+mn-ea"/>
                <a:cs typeface="+mn-cs"/>
              </a:rPr>
              <a:t> texts, or signifi</a:t>
            </a:r>
            <a:r>
              <a:rPr lang="en-US" sz="1200" kern="1200" dirty="0">
                <a:solidFill>
                  <a:schemeClr val="tx1"/>
                </a:solidFill>
                <a:effectLst/>
                <a:latin typeface="+mn-lt"/>
                <a:ea typeface="+mn-ea"/>
                <a:cs typeface="+mn-cs"/>
              </a:rPr>
              <a:t>cant instructional texts for close reading.</a:t>
            </a:r>
            <a:r>
              <a:rPr lang="en-US" sz="1200" kern="1200" baseline="0" dirty="0">
                <a:solidFill>
                  <a:schemeClr val="tx1"/>
                </a:solidFill>
                <a:effectLst/>
                <a:latin typeface="+mn-lt"/>
                <a:ea typeface="+mn-ea"/>
                <a:cs typeface="+mn-cs"/>
              </a:rPr>
              <a:t> These </a:t>
            </a:r>
            <a:r>
              <a:rPr lang="en-US" sz="1200" kern="1200" dirty="0">
                <a:solidFill>
                  <a:schemeClr val="tx1"/>
                </a:solidFill>
                <a:effectLst/>
                <a:latin typeface="+mn-lt"/>
                <a:ea typeface="+mn-ea"/>
                <a:cs typeface="+mn-cs"/>
              </a:rPr>
              <a:t>should fall within in the grade band requirements</a:t>
            </a:r>
            <a:r>
              <a:rPr lang="en-US" sz="1200" kern="1200" baseline="0" dirty="0">
                <a:solidFill>
                  <a:schemeClr val="tx1"/>
                </a:solidFill>
                <a:effectLst/>
                <a:latin typeface="+mn-lt"/>
                <a:ea typeface="+mn-ea"/>
                <a:cs typeface="+mn-cs"/>
              </a:rPr>
              <a:t> as outlined in Appendix A</a:t>
            </a:r>
            <a:r>
              <a:rPr lang="en-US" sz="1200" kern="1200" dirty="0">
                <a:solidFill>
                  <a:schemeClr val="tx1"/>
                </a:solidFill>
                <a:effectLst/>
                <a:latin typeface="+mn-lt"/>
                <a:ea typeface="+mn-ea"/>
                <a:cs typeface="+mn-cs"/>
              </a:rPr>
              <a:t>. They should be accompanied by a number of texts at varying levels of complexity in order to grow knowledge and vocabulary. Anchor texts, because they are more complex, will typically require more instructional time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may be fewer in number.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offer students opportunities to first hear good, rich text read aloud from the earliest grades (there are no complexity guidelines for K-1 in student reading materials), and increasing in complexity as they move through the grades, that gap between end of high school, college, and “regular life”  materials we spoke of earlier will be eradicated.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does not mean that every text in a submission must be complex. It means that all students should be exposed to increasingly complex texts as outlined by Reading Standard 10. Texts will be used for a variety of purposes – developing foundational skills, fluency, independent reading, etc. This metric calls for the provision of evidence regarding the complexity of all texts included to ensure students are increasingly offered opportunities to learn to navigate increasingly complex text, a hallmark of readiness for life.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Again, when considering complexity in the primary grades, it is the complexity of the read </a:t>
            </a:r>
            <a:r>
              <a:rPr lang="en-US" sz="1200" kern="1200" dirty="0" err="1">
                <a:solidFill>
                  <a:schemeClr val="tx1"/>
                </a:solidFill>
                <a:effectLst/>
                <a:latin typeface="+mn-lt"/>
                <a:ea typeface="+mn-ea"/>
                <a:cs typeface="+mn-cs"/>
              </a:rPr>
              <a:t>alouds</a:t>
            </a:r>
            <a:r>
              <a:rPr lang="en-US" sz="1200" kern="1200" dirty="0">
                <a:solidFill>
                  <a:schemeClr val="tx1"/>
                </a:solidFill>
                <a:effectLst/>
                <a:latin typeface="+mn-lt"/>
                <a:ea typeface="+mn-ea"/>
                <a:cs typeface="+mn-cs"/>
              </a:rPr>
              <a:t> being evaluated until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grade, when complexity is considered in student reading material. </a:t>
            </a: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771026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Our College- &amp; Career-ready standards map backwards from the complexity of texts in first-year college or entry-level career, creating a staircase of complexity from when students first enter school until they graduate in 12</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mn-lt"/>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Standard 10 is the complexity standard, shown here, setting the expectation that all students read grade band complexity texts. This is further described in Appendix A of the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notice two important phrases in the grade 4 example. First, these are end of year expectations and second, that scaffolding at the high end of the 4-5 range is given as needed. Not all texts have to be complex, but practice and instruction do need to prepare students to meet these expectations.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important to note that complexity bands have not changed in grades K-1, when students are learning to read.  However, primary teachers should be intentional in the texts they </a:t>
            </a:r>
            <a:r>
              <a:rPr lang="en-US" sz="1200" u="sng" kern="1200" dirty="0">
                <a:solidFill>
                  <a:schemeClr val="tx1"/>
                </a:solidFill>
                <a:effectLst/>
                <a:latin typeface="+mn-lt"/>
                <a:ea typeface="+mn-ea"/>
                <a:cs typeface="+mn-cs"/>
              </a:rPr>
              <a:t>read aloud</a:t>
            </a:r>
            <a:r>
              <a:rPr lang="en-US" sz="1200" kern="1200" dirty="0">
                <a:solidFill>
                  <a:schemeClr val="tx1"/>
                </a:solidFill>
                <a:effectLst/>
                <a:latin typeface="+mn-lt"/>
                <a:ea typeface="+mn-ea"/>
                <a:cs typeface="+mn-cs"/>
              </a:rPr>
              <a:t>, ensuring they are exposing our youngest learners to rich texts that build a coherent body of knowledge. Texts read aloud in these grades should be 2-3 years above students’ grade level. </a:t>
            </a:r>
          </a:p>
        </p:txBody>
      </p:sp>
      <p:sp>
        <p:nvSpPr>
          <p:cNvPr id="413" name="Shape 4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26</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9210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Appendix A of the Standards helps define the factors that we should be using to make text quality assessment: quantitative measures that rely on algorithms to assess “readability,” qualitative measures that rely on skilled readers to consider meaning, knowledge demands, and other factors, and reader and task measures that rely on teachers to make informed judgments about how difficult their group of readers may find the text given their motivation, reading skills, etc.</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Appendix A in the CCSS identifies the following factors as determining text complexity:</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Quantitative measures </a:t>
            </a:r>
            <a:r>
              <a:rPr lang="en-US" sz="1200" kern="1200" dirty="0">
                <a:solidFill>
                  <a:schemeClr val="tx1"/>
                </a:solidFill>
                <a:effectLst/>
                <a:latin typeface="+mn-lt"/>
                <a:ea typeface="+mn-ea"/>
                <a:cs typeface="+mn-cs"/>
              </a:rPr>
              <a:t>look at factors impacting “readability” as measured by particular computer programs.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Qualitative measures </a:t>
            </a:r>
            <a:r>
              <a:rPr lang="en-US" sz="1200" kern="1200" dirty="0">
                <a:solidFill>
                  <a:schemeClr val="tx1"/>
                </a:solidFill>
                <a:effectLst/>
                <a:latin typeface="+mn-lt"/>
                <a:ea typeface="+mn-ea"/>
                <a:cs typeface="+mn-cs"/>
              </a:rPr>
              <a:t>examine levels of meaning, knowledge demands, language features, text structure, and use of graphics as measured by an attentive reader.</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Reader and Task </a:t>
            </a:r>
            <a:r>
              <a:rPr lang="en-US" sz="1200" kern="1200" dirty="0">
                <a:solidFill>
                  <a:schemeClr val="tx1"/>
                </a:solidFill>
                <a:effectLst/>
                <a:latin typeface="+mn-lt"/>
                <a:ea typeface="+mn-ea"/>
                <a:cs typeface="+mn-cs"/>
              </a:rPr>
              <a:t>considers additional “outside” factors that might impact the difficulty of reading the 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&lt;Ask: “Why is it difficult to get a true measure of text complexity without considering each of these three dimensions?”&gt;</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27</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443640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1100" b="1" i="0" u="none" strike="noStrike" cap="none" baseline="0" dirty="0">
                <a:solidFill>
                  <a:schemeClr val="dk1"/>
                </a:solidFill>
                <a:latin typeface="Calibri"/>
                <a:ea typeface="Calibri"/>
                <a:cs typeface="Calibri"/>
                <a:sym typeface="Calibri"/>
              </a:rPr>
              <a:t>Big Idea: </a:t>
            </a:r>
            <a:r>
              <a:rPr lang="en-US" sz="1100" b="0" i="0" u="none" strike="noStrike" cap="none" baseline="0" dirty="0">
                <a:solidFill>
                  <a:schemeClr val="dk1"/>
                </a:solidFill>
                <a:latin typeface="Calibri"/>
                <a:ea typeface="Calibri"/>
                <a:cs typeface="Calibri"/>
                <a:sym typeface="Calibri"/>
              </a:rPr>
              <a:t>Quantitative text complexity is determined by a computer algorithm and usually includes readability formulas including sentence length, word frequency, and other measures that can be counted through a computer program.</a:t>
            </a:r>
            <a:endParaRPr sz="11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90000"/>
              </a:lnSpc>
              <a:spcBef>
                <a:spcPts val="0"/>
              </a:spcBef>
              <a:spcAft>
                <a:spcPts val="0"/>
              </a:spcAft>
              <a:buClr>
                <a:schemeClr val="dk1"/>
              </a:buClr>
              <a:buSzPct val="25000"/>
              <a:buFont typeface="Calibri"/>
              <a:buNone/>
              <a:tabLst/>
              <a:defRPr/>
            </a:pPr>
            <a:endParaRPr lang="en-US" sz="1100" b="1" i="0" u="none" strike="noStrike" cap="none" baseline="0" dirty="0">
              <a:solidFill>
                <a:schemeClr val="dk1"/>
              </a:solidFill>
              <a:latin typeface="+mn-lt"/>
              <a:ea typeface="Calibri"/>
              <a:cs typeface="Calibri"/>
              <a:sym typeface="Calibri"/>
            </a:endParaRPr>
          </a:p>
          <a:p>
            <a:pPr marL="0" marR="0" lvl="0" indent="0" algn="l" defTabSz="457200" rtl="0" eaLnBrk="1" fontAlgn="auto" latinLnBrk="0" hangingPunct="1">
              <a:lnSpc>
                <a:spcPct val="90000"/>
              </a:lnSpc>
              <a:spcBef>
                <a:spcPts val="0"/>
              </a:spcBef>
              <a:spcAft>
                <a:spcPts val="0"/>
              </a:spcAft>
              <a:buClr>
                <a:schemeClr val="dk1"/>
              </a:buClr>
              <a:buSzPct val="25000"/>
              <a:buFont typeface="Calibri"/>
              <a:buNone/>
              <a:tabLst/>
              <a:defRPr/>
            </a:pPr>
            <a:r>
              <a:rPr lang="en-US" sz="1100" b="1" i="0" u="none" strike="noStrike" cap="none" baseline="0" dirty="0">
                <a:solidFill>
                  <a:schemeClr val="dk1"/>
                </a:solidFill>
                <a:latin typeface="+mn-lt"/>
                <a:ea typeface="Calibri"/>
                <a:cs typeface="Calibri"/>
                <a:sym typeface="Calibri"/>
              </a:rPr>
              <a:t>Details:</a:t>
            </a:r>
          </a:p>
          <a:p>
            <a:pPr marL="171450" marR="0" lvl="0" indent="-171450" algn="l" defTabSz="457200" rtl="0" eaLnBrk="1" fontAlgn="auto" latinLnBrk="0" hangingPunct="1">
              <a:lnSpc>
                <a:spcPct val="90000"/>
              </a:lnSpc>
              <a:spcBef>
                <a:spcPts val="0"/>
              </a:spcBef>
              <a:spcAft>
                <a:spcPts val="0"/>
              </a:spcAft>
              <a:buClr>
                <a:schemeClr val="dk1"/>
              </a:buClr>
              <a:buSzPct val="25000"/>
              <a:buFont typeface="Arial"/>
              <a:buChar char="•"/>
              <a:tabLst/>
              <a:defRPr/>
            </a:pPr>
            <a:r>
              <a:rPr lang="en-US" sz="1100" b="0" i="0" u="none" strike="noStrike" cap="none" baseline="0" dirty="0">
                <a:solidFill>
                  <a:schemeClr val="dk1"/>
                </a:solidFill>
                <a:latin typeface="+mn-lt"/>
                <a:ea typeface="Calibri"/>
                <a:cs typeface="Calibri"/>
                <a:sym typeface="Calibri"/>
              </a:rPr>
              <a:t>Quantitative measures are: </a:t>
            </a:r>
            <a:endParaRPr lang="en-US" sz="1100" b="0" i="0" u="none" strike="noStrike" cap="none" baseline="0" dirty="0">
              <a:solidFill>
                <a:schemeClr val="dk1"/>
              </a:solidFill>
              <a:latin typeface="Calibri"/>
              <a:ea typeface="Calibri"/>
              <a:cs typeface="Calibri"/>
              <a:sym typeface="Calibri"/>
            </a:endParaRP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Excellent at situating informational texts</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Good at offering a starting point for placing narrative fiction, but obviously can’t take the maturity of meaning and theme into account </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Unable to rate drama and poetry</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Not helpful for K-1 texts, when there is often too little text to get a readability score, so measures don’t offer scores in this range. Also, there are no requirements for text complexity in student reading material in grades K and 1. </a:t>
            </a:r>
          </a:p>
        </p:txBody>
      </p:sp>
      <p:sp>
        <p:nvSpPr>
          <p:cNvPr id="431" name="Shape 4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28</a:t>
            </a:fld>
            <a:endParaRPr lang="en-US" sz="12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699665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a:t>
            </a:r>
            <a:r>
              <a:rPr lang="en-US" b="1" baseline="0" dirty="0"/>
              <a:t> Idea: </a:t>
            </a:r>
            <a:r>
              <a:rPr lang="en-US" sz="1200" kern="1200" dirty="0">
                <a:solidFill>
                  <a:schemeClr val="tx1"/>
                </a:solidFill>
                <a:effectLst/>
                <a:latin typeface="+mn-lt"/>
                <a:ea typeface="+mn-ea"/>
                <a:cs typeface="+mn-cs"/>
              </a:rPr>
              <a:t>When analyzing text complexity, the first step is to consider</a:t>
            </a:r>
            <a:r>
              <a:rPr lang="en-US" sz="1200" kern="1200" baseline="0" dirty="0">
                <a:solidFill>
                  <a:schemeClr val="tx1"/>
                </a:solidFill>
                <a:effectLst/>
                <a:latin typeface="+mn-lt"/>
                <a:ea typeface="+mn-ea"/>
                <a:cs typeface="+mn-cs"/>
              </a:rPr>
              <a:t> quantitative text complexity. </a:t>
            </a:r>
            <a:r>
              <a:rPr lang="en-US" sz="1200" kern="1200" dirty="0">
                <a:solidFill>
                  <a:schemeClr val="tx1"/>
                </a:solidFill>
                <a:effectLst/>
                <a:latin typeface="+mn-lt"/>
                <a:ea typeface="+mn-ea"/>
                <a:cs typeface="+mn-cs"/>
              </a:rPr>
              <a:t>“The Common Scale for Text Complexity” is a research-based scale used to identify text bands for</a:t>
            </a:r>
            <a:r>
              <a:rPr lang="en-US" sz="1200" kern="1200" baseline="0" dirty="0">
                <a:solidFill>
                  <a:schemeClr val="tx1"/>
                </a:solidFill>
                <a:effectLst/>
                <a:latin typeface="+mn-lt"/>
                <a:ea typeface="+mn-ea"/>
                <a:cs typeface="+mn-cs"/>
              </a:rPr>
              <a:t> college and career-ready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5 in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probably recognize at least “Lexile” and “Flesch-Kincaid.”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the quantitative complexity can be generated through different formulas, giving different weight to word length, sentence length,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notice the overlap in grade bands.  The 2,3 Lexile band is 420-820 but the 4,5 begins at 740. This reflects the summer dip that many researchers have found.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these are the Lexiles we are pressing for by the end of the year for keystone or anchor texts.</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29</a:t>
            </a:fld>
            <a:endParaRPr lang="en-US" dirty="0"/>
          </a:p>
        </p:txBody>
      </p:sp>
    </p:spTree>
    <p:extLst>
      <p:ext uri="{BB962C8B-B14F-4D97-AF65-F5344CB8AC3E}">
        <p14:creationId xmlns:p14="http://schemas.microsoft.com/office/powerpoint/2010/main" val="368152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These are our goals for this session. </a:t>
            </a: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 </a:t>
            </a:r>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r>
              <a:rPr lang="en-US" sz="1200" b="0" i="0" u="none" strike="noStrike" cap="none" baseline="0" dirty="0">
                <a:solidFill>
                  <a:schemeClr val="dk1"/>
                </a:solidFill>
                <a:latin typeface="Calibri"/>
                <a:ea typeface="Calibri"/>
                <a:cs typeface="Calibri"/>
                <a:sym typeface="Calibri"/>
              </a:rPr>
              <a:t>Found on p. 1 in handout</a:t>
            </a:r>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r>
              <a:rPr lang="en-US" sz="1200" b="0" i="0" u="none" strike="noStrike" cap="none" baseline="0" dirty="0">
                <a:solidFill>
                  <a:schemeClr val="dk1"/>
                </a:solidFill>
                <a:latin typeface="Calibri"/>
                <a:ea typeface="Calibri"/>
                <a:cs typeface="Calibri"/>
                <a:sym typeface="Calibri"/>
              </a:rPr>
              <a:t>Have participants read over the goals or read aloud.</a:t>
            </a:r>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r>
              <a:rPr lang="en-US" sz="1200" b="0" i="0" u="none" strike="noStrike" cap="none" baseline="0" dirty="0">
                <a:solidFill>
                  <a:schemeClr val="dk1"/>
                </a:solidFill>
                <a:latin typeface="Calibri"/>
                <a:ea typeface="Calibri"/>
                <a:cs typeface="Calibri"/>
                <a:sym typeface="Calibri"/>
              </a:rPr>
              <a:t>This PPT is part of a suite of materials available at achievethecore.org/imet. There are modules available to support more detailed IMET learning and use. </a:t>
            </a:r>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25000"/>
              <a:buFont typeface="Arial"/>
              <a:buChar char="•"/>
            </a:pPr>
            <a:endParaRPr lang="en-US" sz="1200" b="1" i="0" u="none" strike="noStrike" cap="none" baseline="0"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34842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panose="020B0604020202020204" pitchFamily="34" charset="0"/>
              <a:buNone/>
            </a:pPr>
            <a:r>
              <a:rPr lang="en-US" sz="1100" b="1" i="0" u="none" strike="noStrike" cap="none" baseline="0" dirty="0">
                <a:solidFill>
                  <a:schemeClr val="dk1"/>
                </a:solidFill>
                <a:latin typeface="Calibri"/>
                <a:ea typeface="Calibri"/>
                <a:cs typeface="Calibri"/>
                <a:sym typeface="Calibri"/>
              </a:rPr>
              <a:t>Big Idea: </a:t>
            </a:r>
            <a:r>
              <a:rPr lang="en-US" sz="1100" b="0" i="0" u="none" strike="noStrike" cap="none" baseline="0" dirty="0">
                <a:solidFill>
                  <a:schemeClr val="dk1"/>
                </a:solidFill>
                <a:latin typeface="Calibri"/>
                <a:ea typeface="Calibri"/>
                <a:cs typeface="Calibri"/>
                <a:sym typeface="Calibri"/>
              </a:rPr>
              <a:t>But, picking a worthwhile, appropriately complex text does not mean picking any text within a Lexile band!   </a:t>
            </a:r>
          </a:p>
          <a:p>
            <a:pPr marL="171450" marR="0" lvl="0" indent="-171450" algn="l" rtl="0">
              <a:lnSpc>
                <a:spcPct val="90000"/>
              </a:lnSpc>
              <a:spcBef>
                <a:spcPts val="0"/>
              </a:spcBef>
              <a:buClr>
                <a:schemeClr val="dk1"/>
              </a:buClr>
              <a:buSzPct val="25000"/>
              <a:buFont typeface="Arial" panose="020B0604020202020204" pitchFamily="34" charset="0"/>
              <a:buChar char="•"/>
            </a:pPr>
            <a:endParaRPr lang="en-US" sz="11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SzPct val="25000"/>
              <a:buFont typeface="Arial" panose="020B0604020202020204" pitchFamily="34" charset="0"/>
              <a:buNone/>
            </a:pPr>
            <a:r>
              <a:rPr lang="en-US" sz="1100" b="0" i="0" u="none" strike="noStrike" cap="none" baseline="0" dirty="0">
                <a:solidFill>
                  <a:schemeClr val="dk1"/>
                </a:solidFill>
                <a:latin typeface="Calibri"/>
                <a:ea typeface="Calibri"/>
                <a:cs typeface="Calibri"/>
                <a:sym typeface="Calibri"/>
              </a:rPr>
              <a:t>Details: </a:t>
            </a:r>
          </a:p>
          <a:p>
            <a:pPr marL="171450" marR="0" lvl="0" indent="-171450" algn="l" rtl="0">
              <a:lnSpc>
                <a:spcPct val="90000"/>
              </a:lnSpc>
              <a:spcBef>
                <a:spcPts val="0"/>
              </a:spcBef>
              <a:buClr>
                <a:schemeClr val="dk1"/>
              </a:buClr>
              <a:buSzPct val="25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This example highlights what quantitative measures can and cannot provide. </a:t>
            </a:r>
          </a:p>
          <a:p>
            <a:pPr marL="171450" marR="0" lvl="0" indent="-171450" algn="l" rtl="0">
              <a:lnSpc>
                <a:spcPct val="90000"/>
              </a:lnSpc>
              <a:spcBef>
                <a:spcPts val="0"/>
              </a:spcBef>
              <a:buClr>
                <a:schemeClr val="dk1"/>
              </a:buClr>
              <a:buSzPct val="25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Of course, when you consider Steinbeck’s use of simple language and dialogue as a stylistic choice, it makes sense that the text is very readable– but I think we can all agree that second and third graders are not yet prepared to take on the Joads! </a:t>
            </a:r>
          </a:p>
          <a:p>
            <a:pPr marL="171450" marR="0" lvl="0" indent="-171450" algn="l" rtl="0">
              <a:lnSpc>
                <a:spcPct val="90000"/>
              </a:lnSpc>
              <a:spcBef>
                <a:spcPts val="0"/>
              </a:spcBef>
              <a:buClr>
                <a:schemeClr val="dk1"/>
              </a:buClr>
              <a:buSzPct val="25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Other measures of text complexity should be taken into consideration when choosing and placing instructional texts. </a:t>
            </a:r>
          </a:p>
          <a:p>
            <a:pPr marL="171450" marR="0" lvl="0" indent="-171450" algn="l" rtl="0">
              <a:lnSpc>
                <a:spcPct val="90000"/>
              </a:lnSpc>
              <a:spcBef>
                <a:spcPts val="0"/>
              </a:spcBef>
              <a:buClr>
                <a:schemeClr val="dk1"/>
              </a:buClr>
              <a:buSzPct val="25000"/>
              <a:buFont typeface="Arial" panose="020B0604020202020204" pitchFamily="34" charset="0"/>
              <a:buChar char="•"/>
            </a:pPr>
            <a:endParaRPr lang="en-US" sz="1100" b="0" i="0" u="none" strike="noStrike" cap="none" baseline="0" dirty="0">
              <a:solidFill>
                <a:schemeClr val="dk1"/>
              </a:solidFill>
              <a:latin typeface="Calibri"/>
              <a:ea typeface="Calibri"/>
              <a:cs typeface="Calibri"/>
              <a:sym typeface="Calibri"/>
            </a:endParaRPr>
          </a:p>
          <a:p>
            <a:pPr marL="171450" marR="0" lvl="0" indent="-171450" algn="l" rtl="0">
              <a:lnSpc>
                <a:spcPct val="90000"/>
              </a:lnSpc>
              <a:spcBef>
                <a:spcPts val="0"/>
              </a:spcBef>
              <a:buClr>
                <a:schemeClr val="dk1"/>
              </a:buClr>
              <a:buFont typeface="Arial"/>
              <a:buChar char="•"/>
            </a:pPr>
            <a:endParaRPr lang="en-US" sz="11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SzPct val="25000"/>
              <a:buFont typeface="Calibri"/>
              <a:buNone/>
            </a:pPr>
            <a:endParaRPr sz="1100" b="0" i="0" u="none" strike="noStrike" cap="none" baseline="0"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30</a:t>
            </a:fld>
            <a:endParaRPr lang="en-US" sz="12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87437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mn-lt"/>
                <a:ea typeface="Calibri"/>
                <a:cs typeface="Calibri"/>
                <a:sym typeface="Calibri"/>
              </a:rPr>
              <a:t>Qualitative text complexity analysis can also help teachers identify what is going to make the text difficult for students. This helps when planning instruction.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r>
              <a:rPr lang="en-US" sz="1200" b="1" i="0" u="none" strike="noStrike" cap="none" baseline="0" dirty="0">
                <a:solidFill>
                  <a:schemeClr val="dk1"/>
                </a:solidFill>
                <a:latin typeface="Calibri"/>
                <a:ea typeface="Calibri"/>
                <a:cs typeface="Calibri"/>
                <a:sym typeface="Calibri"/>
              </a:rPr>
              <a:t>Details:</a:t>
            </a:r>
          </a:p>
          <a:p>
            <a:pPr marL="171450" marR="0" lvl="0" indent="-171450" algn="l" rtl="0">
              <a:spcBef>
                <a:spcPts val="0"/>
              </a:spcBef>
              <a:buClr>
                <a:schemeClr val="dk1"/>
              </a:buClr>
              <a:buSzPct val="25000"/>
              <a:buFont typeface="Arial" panose="020B0604020202020204" pitchFamily="34" charset="0"/>
              <a:buChar char="•"/>
            </a:pPr>
            <a:r>
              <a:rPr lang="en-US" sz="1200" b="0" i="0" u="none" strike="noStrike" cap="none" baseline="0" dirty="0">
                <a:solidFill>
                  <a:schemeClr val="dk1"/>
                </a:solidFill>
                <a:latin typeface="+mn-lt"/>
                <a:ea typeface="Calibri"/>
                <a:cs typeface="Calibri"/>
                <a:sym typeface="Calibri"/>
              </a:rPr>
              <a:t>Qualitative measures add information to the process of determining text complexity that quantitative measures CANNOT  assess.  </a:t>
            </a:r>
          </a:p>
          <a:p>
            <a:pPr marL="171450" marR="0" lvl="0" indent="-171450" algn="l" rtl="0">
              <a:lnSpc>
                <a:spcPct val="100000"/>
              </a:lnSpc>
              <a:spcBef>
                <a:spcPts val="0"/>
              </a:spcBef>
              <a:spcAft>
                <a:spcPts val="0"/>
              </a:spcAft>
              <a:buClr>
                <a:srgbClr val="3F3F3F"/>
              </a:buClr>
              <a:buSzPct val="25000"/>
              <a:buFont typeface="Arial" panose="020B0604020202020204" pitchFamily="34" charset="0"/>
              <a:buChar char="•"/>
            </a:pPr>
            <a:r>
              <a:rPr lang="en-US" sz="1200" b="0" i="0" u="none" strike="noStrike" cap="none" baseline="0" dirty="0">
                <a:solidFill>
                  <a:srgbClr val="3F3F3F"/>
                </a:solidFill>
                <a:latin typeface="+mn-lt"/>
                <a:ea typeface="Calibri"/>
                <a:cs typeface="Calibri"/>
                <a:sym typeface="Calibri"/>
              </a:rPr>
              <a:t>A qualitative analyses of text complexity represents an informed decision about complexity in terms of several factors discernible to a human reader applying trained judgment to the task.</a:t>
            </a:r>
            <a:r>
              <a:rPr lang="en-US" sz="1200" b="1" i="0" u="none" strike="noStrike" cap="none" baseline="0" dirty="0">
                <a:solidFill>
                  <a:srgbClr val="3F3F3F"/>
                </a:solidFill>
                <a:latin typeface="+mn-lt"/>
                <a:ea typeface="Calibri"/>
                <a:cs typeface="Calibri"/>
                <a:sym typeface="Calibri"/>
              </a:rPr>
              <a:t> </a:t>
            </a:r>
          </a:p>
          <a:p>
            <a:pPr marL="171450" marR="0" lvl="0" indent="-171450" algn="l" rtl="0">
              <a:lnSpc>
                <a:spcPct val="100000"/>
              </a:lnSpc>
              <a:spcBef>
                <a:spcPts val="0"/>
              </a:spcBef>
              <a:spcAft>
                <a:spcPts val="0"/>
              </a:spcAft>
              <a:buClr>
                <a:srgbClr val="3F3F3F"/>
              </a:buClr>
              <a:buSzPct val="25000"/>
              <a:buFont typeface="Arial" panose="020B0604020202020204" pitchFamily="34" charset="0"/>
              <a:buChar char="•"/>
            </a:pPr>
            <a:r>
              <a:rPr lang="en-US" sz="1200" b="1" i="0" u="none" strike="noStrike" cap="none" baseline="0" dirty="0">
                <a:solidFill>
                  <a:srgbClr val="3F3F3F"/>
                </a:solidFill>
                <a:latin typeface="+mn-lt"/>
                <a:ea typeface="Calibri"/>
                <a:cs typeface="Calibri"/>
                <a:sym typeface="Calibri"/>
              </a:rPr>
              <a:t>It’s important that this analysis is done systematically</a:t>
            </a:r>
            <a:r>
              <a:rPr lang="en-US" sz="1200" b="0" i="0" u="none" strike="noStrike" cap="none" baseline="0" dirty="0">
                <a:solidFill>
                  <a:srgbClr val="3F3F3F"/>
                </a:solidFill>
                <a:latin typeface="+mn-lt"/>
                <a:ea typeface="Calibri"/>
                <a:cs typeface="Calibri"/>
                <a:sym typeface="Calibri"/>
              </a:rPr>
              <a:t>. Qualitative analysis is what guides placement in the grade level and time of year. </a:t>
            </a:r>
          </a:p>
          <a:p>
            <a:pPr marL="0" marR="0" lvl="0" indent="0" algn="l" rtl="0">
              <a:spcBef>
                <a:spcPts val="0"/>
              </a:spcBef>
              <a:buClr>
                <a:schemeClr val="dk1"/>
              </a:buClr>
              <a:buFont typeface="Arial"/>
              <a:buNone/>
            </a:pPr>
            <a:endParaRPr lang="en-US" sz="1200" b="0" i="0" u="none" strike="noStrike" cap="none" baseline="0" dirty="0">
              <a:solidFill>
                <a:schemeClr val="dk1"/>
              </a:solidFill>
              <a:latin typeface="Calibri"/>
              <a:ea typeface="Calibri"/>
              <a:cs typeface="Calibri"/>
              <a:sym typeface="Calibri"/>
            </a:endParaRP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186927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3F3F3F"/>
              </a:buClr>
              <a:buSzPct val="25000"/>
              <a:buFont typeface="Calibri"/>
              <a:buNone/>
            </a:pPr>
            <a:r>
              <a:rPr lang="en-US" sz="1000" b="1" i="0" u="none" strike="noStrike" cap="none" baseline="0" dirty="0">
                <a:solidFill>
                  <a:srgbClr val="3F3F3F"/>
                </a:solidFill>
                <a:latin typeface="Calibri"/>
                <a:ea typeface="Calibri"/>
                <a:cs typeface="Calibri"/>
                <a:sym typeface="Calibri"/>
              </a:rPr>
              <a:t>Big Idea: </a:t>
            </a:r>
            <a:r>
              <a:rPr lang="en-US" sz="1200" kern="1200" dirty="0">
                <a:solidFill>
                  <a:schemeClr val="tx1"/>
                </a:solidFill>
                <a:effectLst/>
                <a:latin typeface="+mn-lt"/>
                <a:ea typeface="+mn-ea"/>
                <a:cs typeface="+mn-cs"/>
              </a:rPr>
              <a:t>Evaluating text for these qualitative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features—structure, meaning/purpose, language features and knowledge demands—helps educators decide if a piece is appropriate for the grade band. This rubric can be used to systematically</a:t>
            </a:r>
            <a:r>
              <a:rPr lang="en-US" sz="1200" kern="1200" baseline="0" dirty="0">
                <a:solidFill>
                  <a:schemeClr val="tx1"/>
                </a:solidFill>
                <a:effectLst/>
                <a:latin typeface="+mn-lt"/>
                <a:ea typeface="+mn-ea"/>
                <a:cs typeface="+mn-cs"/>
              </a:rPr>
              <a:t> analyze qualitative features of text. </a:t>
            </a:r>
            <a:endParaRPr lang="en-US" sz="1200" kern="1200" dirty="0">
              <a:solidFill>
                <a:schemeClr val="tx1"/>
              </a:solidFill>
              <a:effectLst/>
              <a:latin typeface="+mn-lt"/>
              <a:ea typeface="+mn-ea"/>
              <a:cs typeface="+mn-cs"/>
            </a:endParaRPr>
          </a:p>
          <a:p>
            <a:pPr marL="0" marR="0" lvl="0" indent="0" algn="l" rtl="0">
              <a:lnSpc>
                <a:spcPct val="80000"/>
              </a:lnSpc>
              <a:spcBef>
                <a:spcPts val="0"/>
              </a:spcBef>
              <a:buClr>
                <a:schemeClr val="dk1"/>
              </a:buClr>
              <a:buFont typeface="Arial"/>
              <a:buNone/>
            </a:pPr>
            <a:endParaRPr lang="en-US" sz="100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Font typeface="Arial"/>
              <a:buNone/>
            </a:pPr>
            <a:r>
              <a:rPr lang="en-US" sz="1000" b="1" i="0" u="none" strike="noStrike" cap="none" baseline="0" dirty="0">
                <a:solidFill>
                  <a:schemeClr val="dk1"/>
                </a:solidFill>
                <a:latin typeface="Calibri"/>
                <a:ea typeface="Calibri"/>
                <a:cs typeface="Calibri"/>
                <a:sym typeface="Calibri"/>
              </a:rPr>
              <a:t>Details:</a:t>
            </a:r>
            <a:endParaRPr sz="1000" b="1"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Informational</a:t>
            </a:r>
            <a:r>
              <a:rPr lang="en-US" sz="1200" kern="1200" baseline="0" dirty="0">
                <a:solidFill>
                  <a:schemeClr val="tx1"/>
                </a:solidFill>
                <a:effectLst/>
                <a:latin typeface="+mn-lt"/>
                <a:ea typeface="+mn-ea"/>
                <a:cs typeface="+mn-cs"/>
              </a:rPr>
              <a:t> Text Analysis found on p. 6 and Literature Text Analysis on p. 7.</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qualitative analysis of text complexity represents an informed decision about complexity in terms of several factors discernible to a human reader applying trained judgment to the task.</a:t>
            </a:r>
            <a:r>
              <a:rPr lang="en-US" sz="1200" b="1" kern="1200" dirty="0">
                <a:solidFill>
                  <a:schemeClr val="tx1"/>
                </a:solidFill>
                <a:effectLst/>
                <a:latin typeface="+mn-lt"/>
                <a:ea typeface="+mn-ea"/>
                <a:cs typeface="+mn-cs"/>
              </a:rPr>
              <a:t> It’s important that this analysis is done systematically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Relying solely on quantitative measures is not sufficient. Consideration must be given to how accessible the text is for students in broader terms.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Narrative structure is always easiest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Informational structures include: compare and contrast, chronological, problem/solution, goal/action/outcome, descriptive, instructional, opinion, argument, or a text which combines any number of these.  The last of these is the hardest, and one reason why textbooks are so difficult for so many people as they employ all of these structures.  Nonfiction can have a narrative structure.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thinking of knowledge think also about “density of knowledge” as this has been shown to also add to complexity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not only “Levels of Meaning or Purpose” but how subtle the difference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rubric was developed by the State Collaboratives on Assessment and Student Standards, a working group of the Council of Chief State School Officers. It is based on the research referenced in Appendix A of the Common Core State Standards, Appendix A, page 6. http://www.corestandards.org/assets/Appendix_A.pdf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rubrics are available on achievethecore.org </a:t>
            </a:r>
          </a:p>
          <a:p>
            <a:pPr marL="0" marR="0" lvl="0" indent="0" algn="l" rtl="0">
              <a:lnSpc>
                <a:spcPct val="80000"/>
              </a:lnSpc>
              <a:spcBef>
                <a:spcPts val="0"/>
              </a:spcBef>
              <a:buClr>
                <a:schemeClr val="dk1"/>
              </a:buClr>
              <a:buFont typeface="Arial"/>
              <a:buNone/>
            </a:pPr>
            <a:endParaRPr sz="1000" b="0" i="0" u="none" strike="noStrike" cap="none" baseline="0" dirty="0">
              <a:solidFill>
                <a:schemeClr val="dk1"/>
              </a:solidFill>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p>
          <a:p>
            <a:pPr marL="0" marR="0" lvl="0" indent="0" algn="l" rtl="0">
              <a:lnSpc>
                <a:spcPct val="80000"/>
              </a:lnSpc>
              <a:spcBef>
                <a:spcPts val="0"/>
              </a:spcBef>
              <a:buClr>
                <a:schemeClr val="dk1"/>
              </a:buClr>
              <a:buFont typeface="Arial"/>
              <a:buNone/>
            </a:pPr>
            <a:endParaRPr sz="1000" b="0" i="0" u="none" strike="noStrike" cap="none" baseline="0" dirty="0">
              <a:solidFill>
                <a:schemeClr val="dk1"/>
              </a:solidFill>
              <a:latin typeface="Calibri"/>
              <a:ea typeface="Calibri"/>
              <a:cs typeface="Calibri"/>
              <a:sym typeface="Calibri"/>
            </a:endParaRPr>
          </a:p>
        </p:txBody>
      </p:sp>
      <p:sp>
        <p:nvSpPr>
          <p:cNvPr id="454" name="Shape 4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32</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60791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kern="1200" dirty="0">
                <a:solidFill>
                  <a:schemeClr val="tx1"/>
                </a:solidFill>
                <a:effectLst/>
                <a:latin typeface="+mn-lt"/>
                <a:ea typeface="+mn-ea"/>
                <a:cs typeface="+mn-cs"/>
              </a:rPr>
              <a:t>Reader and task considerations are the final factor in evaluating text complexity. When evaluating materials, or deciding upon texts for inclusion in curriculum, these factors should be taken into consideration. The reader and task considerations guide</a:t>
            </a:r>
            <a:r>
              <a:rPr lang="en-US" sz="1200" kern="1200" baseline="0" dirty="0">
                <a:solidFill>
                  <a:schemeClr val="tx1"/>
                </a:solidFill>
                <a:effectLst/>
                <a:latin typeface="+mn-lt"/>
                <a:ea typeface="+mn-ea"/>
                <a:cs typeface="+mn-cs"/>
              </a:rPr>
              <a:t> the types of scaffolds or supports all the students will need to be successful with the text. </a:t>
            </a:r>
            <a:endParaRPr lang="en-US" sz="1200" kern="1200" dirty="0">
              <a:solidFill>
                <a:schemeClr val="tx1"/>
              </a:solidFill>
              <a:effectLst/>
              <a:latin typeface="+mn-lt"/>
              <a:ea typeface="+mn-ea"/>
              <a:cs typeface="+mn-cs"/>
            </a:endParaRPr>
          </a:p>
          <a:p>
            <a:pPr marL="0" marR="0" lvl="0" indent="0" algn="l" rtl="0">
              <a:lnSpc>
                <a:spcPct val="90000"/>
              </a:lnSpc>
              <a:spcBef>
                <a:spcPts val="0"/>
              </a:spcBef>
              <a:buClr>
                <a:schemeClr val="dk1"/>
              </a:buClr>
              <a:buSzPct val="25000"/>
              <a:buFont typeface="Calibri"/>
              <a:buNone/>
            </a:pPr>
            <a:endParaRPr lang="en-US" sz="1200" b="0" i="0" u="none" strike="noStrike" cap="none" baseline="0" dirty="0">
              <a:solidFill>
                <a:schemeClr val="dk1"/>
              </a:solidFill>
              <a:latin typeface="+mn-lt"/>
              <a:ea typeface="Calibri"/>
              <a:cs typeface="Calibri"/>
              <a:sym typeface="Calibri"/>
            </a:endParaRPr>
          </a:p>
          <a:p>
            <a:pPr marL="0" marR="0" lvl="0" indent="0" algn="l" rtl="0">
              <a:lnSpc>
                <a:spcPct val="90000"/>
              </a:lnSpc>
              <a:spcBef>
                <a:spcPts val="0"/>
              </a:spcBef>
              <a:buClr>
                <a:schemeClr val="dk1"/>
              </a:buClr>
              <a:buSzPct val="25000"/>
              <a:buFont typeface="Calibri"/>
              <a:buNone/>
            </a:pPr>
            <a:r>
              <a:rPr lang="en-US" sz="1200" b="1" i="0" u="none" strike="noStrike" cap="none" baseline="0" dirty="0">
                <a:solidFill>
                  <a:schemeClr val="dk1"/>
                </a:solidFill>
                <a:latin typeface="+mn-lt"/>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need to consider our individual students and the tasks we have in mind before making a final decision about how (if!) to use the text with our students.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this slide, we’ve outlined six factors to consider in this category.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Engage the whole group in a short discussion of how their consideration of reader and task factors would bear on their judgment regarding a final placement recommendation, and/or whether the reading</a:t>
            </a:r>
            <a:r>
              <a:rPr lang="en-US" sz="1200" kern="1200" baseline="0" dirty="0">
                <a:solidFill>
                  <a:schemeClr val="tx1"/>
                </a:solidFill>
                <a:effectLst/>
                <a:latin typeface="+mn-lt"/>
                <a:ea typeface="+mn-ea"/>
                <a:cs typeface="+mn-cs"/>
              </a:rPr>
              <a:t> would be appropriate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Considering their readers and the task you’re envisioning helps teachers think through the implications of using a particular text in the classroom, and may help fit the text into a specific grade.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Teachers need to be strategic about what they want students to learn by reading a text – and if they can’t answer than in a compelling way, the text probably isn’t worth reading.</a:t>
            </a:r>
          </a:p>
          <a:p>
            <a:pPr marL="0" marR="0" lvl="0" indent="0" algn="l" rtl="0">
              <a:lnSpc>
                <a:spcPct val="90000"/>
              </a:lnSpc>
              <a:spcBef>
                <a:spcPts val="0"/>
              </a:spcBef>
              <a:buClr>
                <a:schemeClr val="dk1"/>
              </a:buClr>
              <a:buSzPct val="25000"/>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462" name="Shape 4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33</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047042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kern="1200" dirty="0">
                <a:solidFill>
                  <a:schemeClr val="tx1"/>
                </a:solidFill>
                <a:effectLst/>
                <a:latin typeface="+mn-lt"/>
                <a:ea typeface="+mn-ea"/>
                <a:cs typeface="+mn-cs"/>
              </a:rPr>
              <a:t>Considering IMET Non-Negotiable 1A, what might we look for in aligned materials?</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8 in handout.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begin with a non-example.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example is drawn from a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basal series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teacher is only provided a Lexile measure with the options of whole group, small group, or independent for the close reading lesson. There is no guidance on qualitative text complexity, just a Lexile measure.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Discerning examples from non-examples when reviewing is essential, both to help calibrate and to support ratings with evidence. </a:t>
            </a:r>
          </a:p>
        </p:txBody>
      </p:sp>
      <p:sp>
        <p:nvSpPr>
          <p:cNvPr id="476" name="Shape 4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34</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088400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baseline="0" dirty="0">
                <a:solidFill>
                  <a:schemeClr val="dk1"/>
                </a:solidFill>
                <a:latin typeface="Calibri"/>
                <a:ea typeface="Calibri"/>
                <a:cs typeface="Calibri"/>
                <a:sym typeface="Calibri"/>
              </a:rPr>
              <a:t>Big Idea: </a:t>
            </a:r>
            <a:r>
              <a:rPr lang="en-US" sz="1200" kern="1200" dirty="0">
                <a:solidFill>
                  <a:schemeClr val="tx1"/>
                </a:solidFill>
                <a:effectLst/>
                <a:latin typeface="+mn-lt"/>
                <a:ea typeface="+mn-ea"/>
                <a:cs typeface="+mn-cs"/>
              </a:rPr>
              <a:t>In materials, there should be evidence that this qualitative analysis has been done on all significant texts. This indicates materials are appropriately placed in terms of complexity building from 2 -12, and that the analysis has been used to guide instruction. </a:t>
            </a: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mn-lt"/>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a:t>
            </a:r>
            <a:r>
              <a:rPr lang="en-US" sz="1200" kern="1200" baseline="0" dirty="0">
                <a:solidFill>
                  <a:schemeClr val="tx1"/>
                </a:solidFill>
                <a:effectLst/>
                <a:latin typeface="+mn-lt"/>
                <a:ea typeface="+mn-ea"/>
                <a:cs typeface="+mn-cs"/>
              </a:rPr>
              <a:t> on p. 8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type of systematic analysis takes practice and time. In a comprehensive submission, this information should be provided by the developer.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information is not provided, it should be gathered; otherwise, we won’t be sure we are getting rigorous content in front of our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this example, t</a:t>
            </a:r>
            <a:r>
              <a:rPr lang="en-US" sz="1200" kern="1200" dirty="0">
                <a:solidFill>
                  <a:schemeClr val="tx1"/>
                </a:solidFill>
                <a:effectLst/>
                <a:latin typeface="+mn-lt"/>
                <a:ea typeface="+mn-ea"/>
                <a:cs typeface="+mn-cs"/>
              </a:rPr>
              <a:t>he publisher is providing text complexity information, both quantitative and qualitative, for the teacher. This gives the teacher valuable information about why the text is placed as it is and how to best support students in accessing it. </a:t>
            </a: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20818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Facilitator Notes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b="1" dirty="0"/>
              <a:t>Big Idea: </a:t>
            </a:r>
          </a:p>
          <a:p>
            <a:r>
              <a:rPr lang="en-US" sz="1200" kern="1200" dirty="0">
                <a:solidFill>
                  <a:schemeClr val="tx1"/>
                </a:solidFill>
                <a:effectLst/>
                <a:latin typeface="+mn-lt"/>
                <a:ea typeface="+mn-ea"/>
                <a:cs typeface="+mn-cs"/>
              </a:rPr>
              <a:t>The second metric for NN1 </a:t>
            </a:r>
            <a:r>
              <a:rPr lang="en-US" sz="1200" kern="1200" baseline="0" dirty="0">
                <a:solidFill>
                  <a:schemeClr val="tx1"/>
                </a:solidFill>
                <a:effectLst/>
                <a:latin typeface="+mn-lt"/>
                <a:ea typeface="+mn-ea"/>
                <a:cs typeface="+mn-cs"/>
              </a:rPr>
              <a:t>is 1B,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quality </a:t>
            </a:r>
            <a:r>
              <a:rPr lang="en-US" sz="1200" kern="1200" dirty="0">
                <a:solidFill>
                  <a:schemeClr val="tx1"/>
                </a:solidFill>
                <a:effectLst/>
                <a:latin typeface="+mn-lt"/>
                <a:ea typeface="+mn-ea"/>
                <a:cs typeface="+mn-cs"/>
              </a:rPr>
              <a:t>of the anchor texts--illustrated here with a K-2 example.</a:t>
            </a:r>
          </a:p>
          <a:p>
            <a:endParaRPr lang="en-US" sz="1200" b="1" kern="1200" dirty="0">
              <a:solidFill>
                <a:schemeClr val="tx1"/>
              </a:solidFill>
              <a:effectLst/>
              <a:latin typeface="+mn-lt"/>
              <a:ea typeface="+mn-ea"/>
              <a:cs typeface="+mn-cs"/>
            </a:endParaRPr>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K-2, the anchor text would be one read aloud;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is something that the students could likely not yet access on their own. So, once included texts are examined for how they are sequenced to build knowledge and vocabulary, we turn our attention to text placement.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number of instructional minutes is limited. When considering which texts deserve more time and attention, which are featured for reading and rereading, we want to ensure they are really of quality. This does not mean all texts are read closely. This AC checks for the alignment of instructional purpose with the texts included.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Background: As we’ve previously mentioned, the popular </a:t>
            </a:r>
            <a:r>
              <a:rPr lang="en-US" sz="1200" kern="1200" dirty="0" err="1">
                <a:solidFill>
                  <a:schemeClr val="tx1"/>
                </a:solidFill>
                <a:effectLst/>
                <a:latin typeface="+mn-lt"/>
                <a:ea typeface="+mn-ea"/>
                <a:cs typeface="+mn-cs"/>
              </a:rPr>
              <a:t>basals</a:t>
            </a:r>
            <a:r>
              <a:rPr lang="en-US" sz="1200" kern="1200" dirty="0">
                <a:solidFill>
                  <a:schemeClr val="tx1"/>
                </a:solidFill>
                <a:effectLst/>
                <a:latin typeface="+mn-lt"/>
                <a:ea typeface="+mn-ea"/>
                <a:cs typeface="+mn-cs"/>
              </a:rPr>
              <a:t> are filled with literature for Tier 1 instruction. The shifts force us to closely consider our selections and this Alignment Criterion is the check.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the impact of using each of these two texts. Even if you have not read the texts, what do you think reading aloud and work with of each of these texts entail? Which would be considered worthy of reading and rereading to build knowledge and reading comprehension?</a:t>
            </a:r>
          </a:p>
        </p:txBody>
      </p:sp>
      <p:sp>
        <p:nvSpPr>
          <p:cNvPr id="4" name="Slide Number Placeholder 3"/>
          <p:cNvSpPr>
            <a:spLocks noGrp="1"/>
          </p:cNvSpPr>
          <p:nvPr>
            <p:ph type="sldNum" sz="quarter" idx="10"/>
          </p:nvPr>
        </p:nvSpPr>
        <p:spPr/>
        <p:txBody>
          <a:bodyPr/>
          <a:lstStyle/>
          <a:p>
            <a:fld id="{95FA5B0E-8558-45BD-B1C6-E80503665E4C}" type="slidenum">
              <a:rPr lang="en-US" smtClean="0"/>
              <a:t>36</a:t>
            </a:fld>
            <a:endParaRPr lang="en-US" dirty="0"/>
          </a:p>
        </p:txBody>
      </p:sp>
    </p:spTree>
    <p:extLst>
      <p:ext uri="{BB962C8B-B14F-4D97-AF65-F5344CB8AC3E}">
        <p14:creationId xmlns:p14="http://schemas.microsoft.com/office/powerpoint/2010/main" val="3405715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a:t>
            </a:r>
            <a:r>
              <a:rPr lang="en-US" baseline="0" dirty="0"/>
              <a:t> </a:t>
            </a:r>
          </a:p>
          <a:p>
            <a:r>
              <a:rPr lang="en-US" baseline="0" dirty="0"/>
              <a:t>This is an example of connected texts included in Ready Gen, grade 2. The text on the left, </a:t>
            </a:r>
            <a:r>
              <a:rPr lang="en-US" i="1" baseline="0" dirty="0"/>
              <a:t>The Earth Dragon Awakes</a:t>
            </a:r>
            <a:r>
              <a:rPr lang="en-US" baseline="0" dirty="0"/>
              <a:t>, is labeled as the anchor text, with other supporting texts placed with it in materials. </a:t>
            </a:r>
          </a:p>
          <a:p>
            <a:endParaRPr lang="en-US" b="1" baseline="0" dirty="0"/>
          </a:p>
          <a:p>
            <a:r>
              <a:rPr lang="en-US" b="1" baseline="0" dirty="0"/>
              <a:t>Details:</a:t>
            </a:r>
          </a:p>
          <a:p>
            <a:pPr marL="171450" indent="-171450">
              <a:buFont typeface="Arial"/>
              <a:buChar char="•"/>
            </a:pPr>
            <a:r>
              <a:rPr lang="en-US" b="0" baseline="0" dirty="0"/>
              <a:t>The expectation is that these texts are complex and worthy of spending instructional time with all students.</a:t>
            </a:r>
          </a:p>
          <a:p>
            <a:pPr marL="171450" indent="-171450">
              <a:buFont typeface="Arial"/>
              <a:buChar char="•"/>
            </a:pPr>
            <a:r>
              <a:rPr lang="en-US" b="0" baseline="0" dirty="0"/>
              <a:t>This is an example of the high-quality text selections you’d expect to see as evidence of AC Metric 1B. </a:t>
            </a:r>
          </a:p>
          <a:p>
            <a:pPr marL="171450" indent="-171450">
              <a:buFont typeface="Arial"/>
              <a:buChar char="•"/>
            </a:pPr>
            <a:r>
              <a:rPr lang="en-US" b="0" baseline="0" dirty="0"/>
              <a:t>To fully ascertain the quality of texts, it is recommended that reviewers read a representative sample of passages/texts to discern whether the texts are content-rich and are worthy of multiple reads, etc.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p14="http://schemas.microsoft.com/office/powerpoint/2010/main" val="2994199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u="none" strike="noStrike" cap="none" baseline="0" dirty="0">
                <a:solidFill>
                  <a:schemeClr val="dk1"/>
                </a:solidFill>
                <a:latin typeface="Calibri"/>
                <a:ea typeface="Calibri"/>
                <a:cs typeface="Calibri"/>
                <a:sym typeface="Calibri"/>
              </a:rPr>
              <a:t>Estimated time for slides 38 - 43: </a:t>
            </a:r>
            <a:r>
              <a:rPr lang="en-US" sz="1200" b="1" i="1" u="none" strike="noStrike" cap="none" baseline="0" dirty="0">
                <a:solidFill>
                  <a:schemeClr val="dk1"/>
                </a:solidFill>
                <a:latin typeface="Calibri"/>
                <a:ea typeface="Calibri"/>
                <a:cs typeface="Calibri"/>
                <a:sym typeface="Calibri"/>
              </a:rPr>
              <a:t>20-30</a:t>
            </a:r>
            <a:r>
              <a:rPr lang="en-US" sz="1200" b="0" i="1" u="none" strike="noStrike" cap="none" baseline="0" dirty="0">
                <a:solidFill>
                  <a:schemeClr val="dk1"/>
                </a:solidFill>
                <a:latin typeface="Calibri"/>
                <a:ea typeface="Calibri"/>
                <a:cs typeface="Calibri"/>
                <a:sym typeface="Calibri"/>
              </a:rPr>
              <a:t> </a:t>
            </a:r>
            <a:r>
              <a:rPr lang="en-US" sz="1200" b="1" i="1" u="none" strike="noStrike" cap="none" baseline="0" dirty="0">
                <a:solidFill>
                  <a:schemeClr val="dk1"/>
                </a:solidFill>
                <a:latin typeface="Calibri"/>
                <a:ea typeface="Calibri"/>
                <a:cs typeface="Calibri"/>
                <a:sym typeface="Calibri"/>
              </a:rPr>
              <a:t>minutes</a:t>
            </a:r>
          </a:p>
          <a:p>
            <a:endParaRPr lang="en-US" b="1" dirty="0"/>
          </a:p>
          <a:p>
            <a:endParaRPr lang="en-US" b="1" dirty="0"/>
          </a:p>
          <a:p>
            <a:r>
              <a:rPr lang="en-US" b="1" dirty="0"/>
              <a:t>Big Idea: </a:t>
            </a:r>
          </a:p>
          <a:p>
            <a:r>
              <a:rPr lang="en-US" sz="1200" kern="1200" dirty="0">
                <a:solidFill>
                  <a:schemeClr val="tx1"/>
                </a:solidFill>
                <a:effectLst/>
                <a:latin typeface="+mn-lt"/>
                <a:ea typeface="+mn-ea"/>
                <a:cs typeface="+mn-cs"/>
              </a:rPr>
              <a:t>Reading Standard 1 requires the use of textual evidence to determine what the texts says, to make logical inferences, and to support conclusions in both writing and speaking. If we expect students to become adept with this, we need materials which guide students in gathering evidence</a:t>
            </a:r>
            <a:r>
              <a:rPr lang="en-US" sz="1200" kern="1200" baseline="0" dirty="0">
                <a:solidFill>
                  <a:schemeClr val="tx1"/>
                </a:solidFill>
                <a:effectLst/>
                <a:latin typeface="+mn-lt"/>
                <a:ea typeface="+mn-ea"/>
                <a:cs typeface="+mn-cs"/>
              </a:rPr>
              <a:t> to use in discussion and in writing.</a:t>
            </a:r>
            <a:endParaRPr lang="en-US" sz="1200" kern="1200" dirty="0">
              <a:solidFill>
                <a:schemeClr val="tx1"/>
              </a:solidFill>
              <a:effectLst/>
              <a:latin typeface="+mn-lt"/>
              <a:ea typeface="+mn-ea"/>
              <a:cs typeface="+mn-cs"/>
            </a:endParaRPr>
          </a:p>
          <a:p>
            <a:endParaRPr lang="en-US"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a:t>
            </a:r>
            <a:r>
              <a:rPr lang="en-US" sz="1200" kern="1200" baseline="0" dirty="0">
                <a:solidFill>
                  <a:schemeClr val="tx1"/>
                </a:solidFill>
                <a:effectLst/>
                <a:latin typeface="+mn-lt"/>
                <a:ea typeface="+mn-ea"/>
                <a:cs typeface="+mn-cs"/>
              </a:rPr>
              <a:t> 9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Briefly discuss with the person sitting next to you what these metrics require for materials to meet Non-Negotiable 2, highlighting or underlining the important words.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while multiple standards will be addressed with every text, not every standard must be addressed with every text. Understanding</a:t>
            </a:r>
            <a:r>
              <a:rPr lang="en-US" sz="1200" kern="1200" baseline="0" dirty="0">
                <a:solidFill>
                  <a:schemeClr val="tx1"/>
                </a:solidFill>
                <a:effectLst/>
                <a:latin typeface="+mn-lt"/>
                <a:ea typeface="+mn-ea"/>
                <a:cs typeface="+mn-cs"/>
              </a:rPr>
              <a:t> the text is paramount.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two metrics under this NN underscore the integrated nature of reading, writing, and speaking.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38</a:t>
            </a:fld>
            <a:endParaRPr lang="en-US" dirty="0"/>
          </a:p>
        </p:txBody>
      </p:sp>
    </p:spTree>
    <p:extLst>
      <p:ext uri="{BB962C8B-B14F-4D97-AF65-F5344CB8AC3E}">
        <p14:creationId xmlns:p14="http://schemas.microsoft.com/office/powerpoint/2010/main" val="3764358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r>
              <a:rPr lang="en-US" sz="1200" kern="1200" dirty="0">
                <a:solidFill>
                  <a:schemeClr val="tx1"/>
                </a:solidFill>
                <a:effectLst/>
                <a:latin typeface="+mn-lt"/>
                <a:ea typeface="+mn-ea"/>
                <a:cs typeface="+mn-cs"/>
              </a:rPr>
              <a:t>Text-dependent questions help students make meaning from text, solidify learning, and teach them how to better approach reading the next text.</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Background: When surveying elementary basal programs, a large % of the questions asked of students were found to not be text dependent; that is, they could be answered without any evidence of having read.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criteria can be helpful in determining whether a question can be considered text dependent.</a:t>
            </a:r>
            <a:endParaRPr lang="en-US" b="1" dirty="0"/>
          </a:p>
        </p:txBody>
      </p:sp>
      <p:sp>
        <p:nvSpPr>
          <p:cNvPr id="4" name="Slide Number Placeholder 3"/>
          <p:cNvSpPr>
            <a:spLocks noGrp="1"/>
          </p:cNvSpPr>
          <p:nvPr>
            <p:ph type="sldNum" sz="quarter" idx="10"/>
          </p:nvPr>
        </p:nvSpPr>
        <p:spPr/>
        <p:txBody>
          <a:bodyPr/>
          <a:lstStyle/>
          <a:p>
            <a:fld id="{95FA5B0E-8558-45BD-B1C6-E80503665E4C}" type="slidenum">
              <a:rPr lang="en-US" smtClean="0"/>
              <a:t>39</a:t>
            </a:fld>
            <a:endParaRPr lang="en-US" dirty="0"/>
          </a:p>
        </p:txBody>
      </p:sp>
    </p:spTree>
    <p:extLst>
      <p:ext uri="{BB962C8B-B14F-4D97-AF65-F5344CB8AC3E}">
        <p14:creationId xmlns:p14="http://schemas.microsoft.com/office/powerpoint/2010/main" val="203965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r>
              <a:rPr lang="en-US" sz="1200" b="0" i="1" dirty="0">
                <a:solidFill>
                  <a:schemeClr val="dk1"/>
                </a:solidFill>
                <a:latin typeface="Calibri"/>
                <a:ea typeface="Calibri"/>
                <a:cs typeface="Calibri"/>
                <a:sym typeface="Calibri"/>
              </a:rPr>
              <a:t>Note to presenter:</a:t>
            </a:r>
            <a:r>
              <a:rPr lang="en-US" sz="1200" b="0" i="1" baseline="0" dirty="0">
                <a:solidFill>
                  <a:schemeClr val="dk1"/>
                </a:solidFill>
                <a:latin typeface="Calibri"/>
                <a:ea typeface="Calibri"/>
                <a:cs typeface="Calibri"/>
                <a:sym typeface="Calibri"/>
              </a:rPr>
              <a:t> </a:t>
            </a:r>
            <a:r>
              <a:rPr lang="en-US" sz="1200" i="1" baseline="0" dirty="0">
                <a:solidFill>
                  <a:schemeClr val="dk1"/>
                </a:solidFill>
                <a:latin typeface="Calibri"/>
                <a:ea typeface="Calibri"/>
                <a:cs typeface="Calibri"/>
                <a:sym typeface="Calibri"/>
              </a:rPr>
              <a:t>Adjust for the needs of the group. </a:t>
            </a:r>
          </a:p>
          <a:p>
            <a:pPr lvl="0" rtl="0">
              <a:spcBef>
                <a:spcPts val="0"/>
              </a:spcBef>
              <a:buClr>
                <a:schemeClr val="dk1"/>
              </a:buClr>
              <a:buSzPct val="25000"/>
              <a:buFont typeface="Calibri"/>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b="1" dirty="0">
                <a:solidFill>
                  <a:schemeClr val="dk1"/>
                </a:solidFill>
                <a:latin typeface="Calibri"/>
                <a:ea typeface="Calibri"/>
                <a:cs typeface="Calibri"/>
                <a:sym typeface="Calibri"/>
              </a:rPr>
              <a:t>Big Idea:  </a:t>
            </a:r>
            <a:r>
              <a:rPr lang="en-US" sz="1200" dirty="0">
                <a:solidFill>
                  <a:schemeClr val="dk1"/>
                </a:solidFill>
                <a:latin typeface="Calibri"/>
                <a:ea typeface="Calibri"/>
                <a:cs typeface="Calibri"/>
                <a:sym typeface="Calibri"/>
              </a:rPr>
              <a:t>Preview</a:t>
            </a:r>
            <a:r>
              <a:rPr lang="en-US" sz="1200" baseline="0" dirty="0">
                <a:solidFill>
                  <a:schemeClr val="dk1"/>
                </a:solidFill>
                <a:latin typeface="Calibri"/>
                <a:ea typeface="Calibri"/>
                <a:cs typeface="Calibri"/>
                <a:sym typeface="Calibri"/>
              </a:rPr>
              <a:t> the agenda for the session. </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r>
              <a:rPr lang="en-US" sz="1200" b="1" dirty="0">
                <a:solidFill>
                  <a:schemeClr val="dk1"/>
                </a:solidFill>
                <a:latin typeface="Calibri"/>
                <a:sym typeface="Calibri"/>
              </a:rPr>
              <a:t>Details</a:t>
            </a:r>
            <a:r>
              <a:rPr lang="en-US" sz="1200" dirty="0">
                <a:solidFill>
                  <a:schemeClr val="dk1"/>
                </a:solidFill>
                <a:latin typeface="Calibri"/>
                <a:sym typeface="Calibri"/>
              </a:rPr>
              <a:t>:</a:t>
            </a:r>
          </a:p>
          <a:p>
            <a:pPr marL="171450" lvl="0" indent="-171450" rtl="0">
              <a:spcBef>
                <a:spcPts val="0"/>
              </a:spcBef>
              <a:buClr>
                <a:schemeClr val="dk1"/>
              </a:buClr>
              <a:buFont typeface="Arial"/>
              <a:buChar char="•"/>
            </a:pPr>
            <a:r>
              <a:rPr lang="en-US" sz="1200" baseline="0" dirty="0">
                <a:solidFill>
                  <a:schemeClr val="dk1"/>
                </a:solidFill>
                <a:latin typeface="Calibri"/>
                <a:sym typeface="Calibri"/>
              </a:rPr>
              <a:t>We will be taking a walk through the IMET and seeing how the Standards and instructional Shifts, required by the CCSS, inform the design and specific metrics of the tool.</a:t>
            </a:r>
          </a:p>
          <a:p>
            <a:pPr marL="171450" lvl="0" indent="-171450" rtl="0">
              <a:spcBef>
                <a:spcPts val="0"/>
              </a:spcBef>
              <a:buClr>
                <a:schemeClr val="dk1"/>
              </a:buClr>
              <a:buFontTx/>
              <a:buChar char="-"/>
            </a:pPr>
            <a:endParaRPr lang="en-US" sz="1200" baseline="0" dirty="0">
              <a:solidFill>
                <a:schemeClr val="dk1"/>
              </a:solidFill>
              <a:latin typeface="Calibri"/>
              <a:sym typeface="Calibri"/>
            </a:endParaRPr>
          </a:p>
          <a:p>
            <a:endParaRPr lang="en-US" dirty="0"/>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4</a:t>
            </a:fld>
            <a:endParaRPr lang="en-US" dirty="0"/>
          </a:p>
        </p:txBody>
      </p:sp>
    </p:spTree>
    <p:extLst>
      <p:ext uri="{BB962C8B-B14F-4D97-AF65-F5344CB8AC3E}">
        <p14:creationId xmlns:p14="http://schemas.microsoft.com/office/powerpoint/2010/main" val="756481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Calibri"/>
              <a:buNone/>
            </a:pPr>
            <a:r>
              <a:rPr lang="en-US" sz="1100" b="1" i="0" u="none" strike="noStrike" cap="none" baseline="0" dirty="0">
                <a:solidFill>
                  <a:schemeClr val="dk1"/>
                </a:solidFill>
                <a:latin typeface="Calibri"/>
                <a:ea typeface="Calibri"/>
                <a:cs typeface="Calibri"/>
                <a:sym typeface="Calibri"/>
              </a:rPr>
              <a:t>Big Idea:</a:t>
            </a:r>
            <a:r>
              <a:rPr lang="en-US" sz="1100" b="0" i="0" u="none" strike="noStrike" cap="none" baseline="0" dirty="0">
                <a:solidFill>
                  <a:schemeClr val="dk1"/>
                </a:solidFill>
                <a:latin typeface="Allerta"/>
                <a:ea typeface="Allerta"/>
                <a:cs typeface="Allerta"/>
                <a:sym typeface="Allerta"/>
                <a:rtl val="0"/>
              </a:rPr>
              <a:t> </a:t>
            </a:r>
            <a:r>
              <a:rPr lang="en-US" sz="1200" kern="1200" dirty="0">
                <a:solidFill>
                  <a:schemeClr val="tx1"/>
                </a:solidFill>
                <a:effectLst/>
                <a:latin typeface="+mn-lt"/>
                <a:ea typeface="+mn-ea"/>
                <a:cs typeface="+mn-cs"/>
              </a:rPr>
              <a:t>In materials, consider the difference between these next two examples, both of which have come from Common Core-aligned textbooks</a:t>
            </a:r>
            <a:r>
              <a:rPr lang="en-US" sz="1200" b="1" kern="1200" dirty="0">
                <a:solidFill>
                  <a:schemeClr val="tx1"/>
                </a:solidFill>
                <a:effectLst/>
                <a:latin typeface="+mn-lt"/>
                <a:ea typeface="+mn-ea"/>
                <a:cs typeface="+mn-cs"/>
              </a:rPr>
              <a:t>.</a:t>
            </a:r>
            <a:br>
              <a:rPr lang="en-US" sz="1100" b="0" i="0" u="none" strike="noStrike" cap="none" baseline="0" dirty="0">
                <a:solidFill>
                  <a:schemeClr val="dk1"/>
                </a:solidFill>
                <a:latin typeface="Calibri"/>
                <a:ea typeface="Calibri"/>
                <a:cs typeface="Calibri"/>
                <a:sym typeface="Calibri"/>
              </a:rPr>
            </a:br>
            <a:endParaRPr sz="110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Calibri"/>
              <a:buNone/>
            </a:pPr>
            <a:r>
              <a:rPr lang="en-US" sz="1100" b="1" i="0" u="none" strike="noStrike" cap="none" baseline="0" dirty="0">
                <a:solidFill>
                  <a:schemeClr val="dk1"/>
                </a:solidFill>
                <a:latin typeface="Calibri"/>
                <a:ea typeface="Calibri"/>
                <a:cs typeface="Calibri"/>
                <a:sym typeface="Calibri"/>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a:t>
            </a:r>
            <a:r>
              <a:rPr lang="en-US" sz="1200" kern="1200" baseline="0" dirty="0">
                <a:solidFill>
                  <a:schemeClr val="tx1"/>
                </a:solidFill>
                <a:effectLst/>
                <a:latin typeface="+mn-lt"/>
                <a:ea typeface="+mn-ea"/>
                <a:cs typeface="+mn-cs"/>
              </a:rPr>
              <a:t> 10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Evidence</a:t>
            </a:r>
            <a:r>
              <a:rPr lang="en-US" sz="1200" kern="1200" baseline="0" dirty="0">
                <a:solidFill>
                  <a:schemeClr val="tx1"/>
                </a:solidFill>
                <a:effectLst/>
                <a:latin typeface="+mn-lt"/>
                <a:ea typeface="+mn-ea"/>
                <a:cs typeface="+mn-cs"/>
              </a:rPr>
              <a:t>-based discussion and writing </a:t>
            </a:r>
            <a:r>
              <a:rPr lang="en-US" sz="1200" kern="1200" dirty="0">
                <a:solidFill>
                  <a:schemeClr val="tx1"/>
                </a:solidFill>
                <a:effectLst/>
                <a:latin typeface="+mn-lt"/>
                <a:ea typeface="+mn-ea"/>
                <a:cs typeface="+mn-cs"/>
              </a:rPr>
              <a:t>are called for as the second non-negotiable criteria for aligned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text dependency has been a relatively easy shift, in that we are seeing far more teaching and learning anchored in the text, there are fewer (though still some) non-examples, as shown here:  This time we’ll start with the non-example.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&lt;Say: “Take a moment to read the example. What do you notice about this task?  How could it be improved?”&gt;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Some answers may include: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task does not require students to go back to the text or to demonstrate a deep understanding of what they have read. There is no direction to refer to any text(s) or to use evidence. It is not clear how the Venn diagram connects to the assignment.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example is also off because it assumes that if someone gets excited about playing with puppies,</a:t>
            </a:r>
            <a:r>
              <a:rPr lang="en-US" sz="1200" kern="1200" baseline="0" dirty="0">
                <a:solidFill>
                  <a:schemeClr val="tx1"/>
                </a:solidFill>
                <a:effectLst/>
                <a:latin typeface="+mn-lt"/>
                <a:ea typeface="+mn-ea"/>
                <a:cs typeface="+mn-cs"/>
              </a:rPr>
              <a:t> then </a:t>
            </a:r>
            <a:r>
              <a:rPr lang="en-US" sz="1200" kern="1200" dirty="0">
                <a:solidFill>
                  <a:schemeClr val="tx1"/>
                </a:solidFill>
                <a:effectLst/>
                <a:latin typeface="+mn-lt"/>
                <a:ea typeface="+mn-ea"/>
                <a:cs typeface="+mn-cs"/>
              </a:rPr>
              <a:t>they will have a positive attitude towards animals in general.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Although the instructions do not specifically require or call for evidence/using the text, these could be simply poor instructions.  Not sure what grade this is but where, other than the text, would these students likely get much information on this topic?  In other words– poor instructions are not the same as failure to require text-based evidence.  This example is likely just that.  </a:t>
            </a:r>
          </a:p>
        </p:txBody>
      </p:sp>
      <p:sp>
        <p:nvSpPr>
          <p:cNvPr id="523" name="Shape 5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40</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482427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This</a:t>
            </a:r>
            <a:r>
              <a:rPr lang="en-US" baseline="0" dirty="0"/>
              <a:t> is a grade 2 example of text-dependent questions. Read one or two of the questions aloud. </a:t>
            </a:r>
          </a:p>
          <a:p>
            <a:endParaRPr lang="en-US" baseline="0" dirty="0">
              <a:latin typeface="Calibri"/>
            </a:endParaRPr>
          </a:p>
          <a:p>
            <a:r>
              <a:rPr lang="en-US" b="1" baseline="0" dirty="0"/>
              <a:t>Details: </a:t>
            </a:r>
          </a:p>
          <a:p>
            <a:pPr marL="171450" indent="-171450">
              <a:buFont typeface="Arial" panose="020B0604020202020204" pitchFamily="34" charset="0"/>
              <a:buChar char="•"/>
            </a:pPr>
            <a:r>
              <a:rPr lang="en-US" baseline="0" dirty="0"/>
              <a:t>Found on p. 10 in handout</a:t>
            </a:r>
          </a:p>
          <a:p>
            <a:pPr marL="171450" indent="-171450">
              <a:buFont typeface="Arial" panose="020B0604020202020204" pitchFamily="34" charset="0"/>
              <a:buChar char="•"/>
            </a:pPr>
            <a:r>
              <a:rPr lang="en-US" baseline="0" dirty="0"/>
              <a:t>This is an example because all of the questions are text dependent and text specific. They drive student attention to,  and build understanding of, the text under study. </a:t>
            </a:r>
            <a:endParaRPr lang="en-US" baseline="0" dirty="0">
              <a:latin typeface="Calibri"/>
            </a:endParaRPr>
          </a:p>
          <a:p>
            <a:pPr marL="171450" indent="-171450">
              <a:buFont typeface="Arial" panose="020B0604020202020204" pitchFamily="34" charset="0"/>
              <a:buChar char="•"/>
            </a:pPr>
            <a:r>
              <a:rPr lang="en-US" baseline="0" dirty="0"/>
              <a:t>Question 1 helps students understand the use of a phrase in context. This is a vocabulary standard (L.2.4) – determine or clarify the meaning of unknown and multiple meaning words and phrases based on grade 2 reading and content. </a:t>
            </a:r>
          </a:p>
          <a:p>
            <a:pPr marL="171450" indent="-171450">
              <a:buFont typeface="Arial" panose="020B0604020202020204" pitchFamily="34" charset="0"/>
              <a:buChar char="•"/>
            </a:pPr>
            <a:r>
              <a:rPr lang="en-US" dirty="0"/>
              <a:t>Questions 2 and 3 focus</a:t>
            </a:r>
            <a:r>
              <a:rPr lang="en-US" baseline="0" dirty="0"/>
              <a:t> on point of view in craft and structure – acknowledge differences in the points of view of characters.</a:t>
            </a:r>
          </a:p>
          <a:p>
            <a:pPr marL="171450" indent="-171450">
              <a:buFont typeface="Arial" panose="020B0604020202020204" pitchFamily="34" charset="0"/>
              <a:buChar char="•"/>
            </a:pPr>
            <a:r>
              <a:rPr lang="en-US" baseline="0" dirty="0"/>
              <a:t>Question 4 aligns with the expectations of RL.2.3 – describe how characters in a story respond to major events and challenges, as well as RL.1 – using evidence to demonstrate understanding of key details. </a:t>
            </a:r>
          </a:p>
          <a:p>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41</a:t>
            </a:fld>
            <a:endParaRPr lang="en-US" dirty="0"/>
          </a:p>
        </p:txBody>
      </p:sp>
    </p:spTree>
    <p:extLst>
      <p:ext uri="{BB962C8B-B14F-4D97-AF65-F5344CB8AC3E}">
        <p14:creationId xmlns:p14="http://schemas.microsoft.com/office/powerpoint/2010/main" val="3394699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Activity: Allow 10-15 minutes for</a:t>
            </a:r>
            <a:r>
              <a:rPr lang="en-US" b="0" i="1" baseline="0" dirty="0"/>
              <a:t> reading and collection of evidence from the handouts 2 and 3.</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r>
              <a:rPr lang="en-US" sz="1200" kern="1200" dirty="0">
                <a:solidFill>
                  <a:schemeClr val="tx1"/>
                </a:solidFill>
                <a:effectLst/>
                <a:latin typeface="+mn-lt"/>
                <a:ea typeface="+mn-ea"/>
                <a:cs typeface="+mn-cs"/>
              </a:rPr>
              <a:t>Passages and question sets are in the handout packet. It is time to practice in some passages drawn from grade</a:t>
            </a:r>
            <a:r>
              <a:rPr lang="en-US" sz="1200" kern="1200" baseline="0" dirty="0">
                <a:solidFill>
                  <a:schemeClr val="tx1"/>
                </a:solidFill>
                <a:effectLst/>
                <a:latin typeface="+mn-lt"/>
                <a:ea typeface="+mn-ea"/>
                <a:cs typeface="+mn-cs"/>
              </a:rPr>
              <a:t> 5</a:t>
            </a:r>
            <a:r>
              <a:rPr lang="en-US" sz="1200" kern="1200" dirty="0">
                <a:solidFill>
                  <a:schemeClr val="tx1"/>
                </a:solidFill>
                <a:effectLst/>
                <a:latin typeface="+mn-lt"/>
                <a:ea typeface="+mn-ea"/>
                <a:cs typeface="+mn-cs"/>
              </a:rPr>
              <a:t> materials.</a:t>
            </a:r>
            <a:endParaRPr lang="en-US" baseline="0" dirty="0"/>
          </a:p>
          <a:p>
            <a:endParaRPr lang="en-US" baseline="0" dirty="0">
              <a:latin typeface="Calibri"/>
            </a:endParaRPr>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to your handout,</a:t>
            </a:r>
            <a:r>
              <a:rPr lang="en-US" sz="1200"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pp. 11-23</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your binder, there are two non-fiction lessons, </a:t>
            </a:r>
            <a:r>
              <a:rPr lang="en-US" sz="1200" i="1" kern="1200" dirty="0">
                <a:solidFill>
                  <a:schemeClr val="tx1"/>
                </a:solidFill>
                <a:effectLst/>
                <a:latin typeface="+mn-lt"/>
                <a:ea typeface="+mn-ea"/>
                <a:cs typeface="+mn-cs"/>
              </a:rPr>
              <a:t>Fossil Fish Found!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Earthquakes </a:t>
            </a:r>
            <a:r>
              <a:rPr lang="en-US" sz="1200" b="0" i="0" u="none" strike="noStrike" cap="none" baseline="0" dirty="0">
                <a:solidFill>
                  <a:schemeClr val="dk1"/>
                </a:solidFill>
                <a:latin typeface="Calibri"/>
                <a:ea typeface="Calibri"/>
                <a:cs typeface="Calibri"/>
                <a:sym typeface="Calibri"/>
              </a:rPr>
              <a:t>(Lexile 1240, above the 5</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band)</a:t>
            </a:r>
            <a:r>
              <a:rPr lang="en-US" sz="1200" kern="1200" dirty="0">
                <a:solidFill>
                  <a:schemeClr val="tx1"/>
                </a:solidFill>
                <a:effectLst/>
                <a:latin typeface="+mn-lt"/>
                <a:ea typeface="+mn-ea"/>
                <a:cs typeface="+mn-cs"/>
              </a:rPr>
              <a:t>. Skim and annotate the passages and read the associated question sets. This is what reviewers are instructed to do with occasional sets of questions. Collect evidence – examples and non-examples of alignment from the questions and tasks.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8 -10 minutes to look at the Fossil Fish Found and Earthquakes lessons. Skim the stories and look closely at the questions and tasks. Notice</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with the Earthquakes assignment, the notetaker students are to fill out is filled in (this is the teacher answer key). Students would be working to complete this organizer. Gather evidence of text dependency in the questions and tasks.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Debrief the evidence pairs found using the next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Earthquakes piece is part of a grade 5 unit on natural disasters. The culminating unit task involves writing an opinion letter to describe how governments should respond to natural disasters. </a:t>
            </a:r>
          </a:p>
          <a:p>
            <a:pPr marL="171450" indent="-171450">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42</a:t>
            </a:fld>
            <a:endParaRPr lang="en-US" dirty="0"/>
          </a:p>
        </p:txBody>
      </p:sp>
    </p:spTree>
    <p:extLst>
      <p:ext uri="{BB962C8B-B14F-4D97-AF65-F5344CB8AC3E}">
        <p14:creationId xmlns:p14="http://schemas.microsoft.com/office/powerpoint/2010/main" val="2872238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Optional Activity:</a:t>
            </a:r>
            <a:r>
              <a:rPr lang="en-US" b="0" i="1" baseline="0" dirty="0"/>
              <a:t> Allow 5-10 minutes to debrief</a:t>
            </a:r>
          </a:p>
          <a:p>
            <a:endParaRPr lang="en-US" b="0" i="1" dirty="0"/>
          </a:p>
          <a:p>
            <a:r>
              <a:rPr lang="en-US" b="1" dirty="0"/>
              <a:t>Big Idea: </a:t>
            </a:r>
            <a:r>
              <a:rPr lang="en-US" sz="1200" kern="1200" dirty="0">
                <a:solidFill>
                  <a:schemeClr val="tx1"/>
                </a:solidFill>
                <a:effectLst/>
                <a:latin typeface="+mn-lt"/>
                <a:ea typeface="+mn-ea"/>
                <a:cs typeface="+mn-cs"/>
              </a:rPr>
              <a:t>Debrief their findings from Fossil Fish Found! and Earthquakes. </a:t>
            </a:r>
          </a:p>
          <a:p>
            <a:endParaRPr lang="en-US"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that we have just looked at one passage from a submission. The IMET instructs teams to “dip in” and look closely at the quality of texts and the associated task sets every fourth story. So, conclusions about the whole program should not be drawn from one text and task. What we are looking for is quality across the year and years in any given set of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Fossil Fish Found!: The questions in both examples are text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dependent. The questions associated with Fossil Fish Found! are very low-level and although they force students to use evidence from the text (RI.5.1), the level of thinking the students must do is not aligned with the intent of the Standards. The</a:t>
            </a:r>
            <a:r>
              <a:rPr lang="en-US" sz="1200" kern="1200" baseline="0" dirty="0">
                <a:solidFill>
                  <a:schemeClr val="tx1"/>
                </a:solidFill>
                <a:effectLst/>
                <a:latin typeface="+mn-lt"/>
                <a:ea typeface="+mn-ea"/>
                <a:cs typeface="+mn-cs"/>
              </a:rPr>
              <a:t> writing tasks associated are very low level, merely copying and matching names and letters.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Earthquakes: The questions associated with Earthquakes forces the students to consider the sequence of events and provide evidence from the text</a:t>
            </a:r>
            <a:r>
              <a:rPr lang="en-US" sz="1200" kern="1200" baseline="0" dirty="0">
                <a:solidFill>
                  <a:schemeClr val="tx1"/>
                </a:solidFill>
                <a:effectLst/>
                <a:latin typeface="+mn-lt"/>
                <a:ea typeface="+mn-ea"/>
                <a:cs typeface="+mn-cs"/>
              </a:rPr>
              <a:t> in writing.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a:t>
            </a:r>
            <a:r>
              <a:rPr lang="en-US" sz="1200" kern="1200" baseline="0" dirty="0">
                <a:solidFill>
                  <a:schemeClr val="tx1"/>
                </a:solidFill>
                <a:effectLst/>
                <a:latin typeface="+mn-lt"/>
                <a:ea typeface="+mn-ea"/>
                <a:cs typeface="+mn-cs"/>
              </a:rPr>
              <a:t> we’ve just taken a brief look. T</a:t>
            </a:r>
            <a:r>
              <a:rPr lang="en-US" sz="1200" kern="1200" dirty="0">
                <a:solidFill>
                  <a:schemeClr val="tx1"/>
                </a:solidFill>
                <a:effectLst/>
                <a:latin typeface="+mn-lt"/>
                <a:ea typeface="+mn-ea"/>
                <a:cs typeface="+mn-cs"/>
              </a:rPr>
              <a:t>he</a:t>
            </a:r>
            <a:r>
              <a:rPr lang="en-US" sz="1200" kern="1200" baseline="0" dirty="0">
                <a:solidFill>
                  <a:schemeClr val="tx1"/>
                </a:solidFill>
                <a:effectLst/>
                <a:latin typeface="+mn-lt"/>
                <a:ea typeface="+mn-ea"/>
                <a:cs typeface="+mn-cs"/>
              </a:rPr>
              <a:t> Alignment Criteria offer reviewers opportunities to look more deeply at the quality of questions and tasks.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43</a:t>
            </a:fld>
            <a:endParaRPr lang="en-US" dirty="0"/>
          </a:p>
        </p:txBody>
      </p:sp>
    </p:spTree>
    <p:extLst>
      <p:ext uri="{BB962C8B-B14F-4D97-AF65-F5344CB8AC3E}">
        <p14:creationId xmlns:p14="http://schemas.microsoft.com/office/powerpoint/2010/main" val="2384345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u="none" strike="noStrike" cap="none" baseline="0" dirty="0">
                <a:solidFill>
                  <a:schemeClr val="dk1"/>
                </a:solidFill>
                <a:latin typeface="Calibri"/>
                <a:ea typeface="Calibri"/>
                <a:cs typeface="Calibri"/>
                <a:sym typeface="Calibri"/>
              </a:rPr>
              <a:t>Estimated time for slides 44-50: </a:t>
            </a:r>
            <a:r>
              <a:rPr lang="en-US" sz="1200" b="1" i="1" u="none" strike="noStrike" cap="none" baseline="0" dirty="0">
                <a:solidFill>
                  <a:schemeClr val="dk1"/>
                </a:solidFill>
                <a:latin typeface="Calibri"/>
                <a:ea typeface="Calibri"/>
                <a:cs typeface="Calibri"/>
                <a:sym typeface="Calibri"/>
              </a:rPr>
              <a:t>10-20</a:t>
            </a:r>
            <a:r>
              <a:rPr lang="en-US" sz="1200" b="0" i="1" u="none" strike="noStrike" cap="none" baseline="0" dirty="0">
                <a:solidFill>
                  <a:schemeClr val="dk1"/>
                </a:solidFill>
                <a:latin typeface="Calibri"/>
                <a:ea typeface="Calibri"/>
                <a:cs typeface="Calibri"/>
                <a:sym typeface="Calibri"/>
              </a:rPr>
              <a:t> </a:t>
            </a:r>
            <a:r>
              <a:rPr lang="en-US" sz="1200" b="1" i="1" u="none" strike="noStrike" cap="none" baseline="0" dirty="0">
                <a:solidFill>
                  <a:schemeClr val="dk1"/>
                </a:solidFill>
                <a:latin typeface="Calibri"/>
                <a:ea typeface="Calibri"/>
                <a:cs typeface="Calibri"/>
                <a:sym typeface="Calibri"/>
              </a:rPr>
              <a:t>minutes</a:t>
            </a:r>
            <a:endParaRPr lang="en-US" b="1" dirty="0"/>
          </a:p>
          <a:p>
            <a:endParaRPr lang="en-US" b="1" dirty="0"/>
          </a:p>
          <a:p>
            <a:r>
              <a:rPr lang="en-US" b="1" dirty="0"/>
              <a:t>Big Idea: </a:t>
            </a:r>
          </a:p>
          <a:p>
            <a:r>
              <a:rPr lang="en-US" sz="1200" kern="1200" dirty="0">
                <a:solidFill>
                  <a:schemeClr val="tx1"/>
                </a:solidFill>
                <a:effectLst/>
                <a:latin typeface="+mn-lt"/>
                <a:ea typeface="+mn-ea"/>
                <a:cs typeface="+mn-cs"/>
              </a:rPr>
              <a:t>The standards are clear about the importance of building knowledge in order to support students with comprehension of increasingly complex texts.  If we expect students to become adept with this, we need materials which guide students in growing knowledge. </a:t>
            </a:r>
          </a:p>
          <a:p>
            <a:endParaRPr lang="en-US"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24 in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Briefly discuss with the person sitting next to you what these metrics require for materials to meet Non-Negotiable 3, highlighting or underlining the important words.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while multiple standards will be addressed with every text, not every standard must be addressed with every text-</a:t>
            </a:r>
            <a:r>
              <a:rPr lang="en-US" sz="1200" kern="1200" baseline="0" dirty="0">
                <a:solidFill>
                  <a:schemeClr val="tx1"/>
                </a:solidFill>
                <a:effectLst/>
                <a:latin typeface="+mn-lt"/>
                <a:ea typeface="+mn-ea"/>
                <a:cs typeface="+mn-cs"/>
              </a:rPr>
              <a:t> the text should drive this.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44</a:t>
            </a:fld>
            <a:endParaRPr lang="en-US" dirty="0"/>
          </a:p>
        </p:txBody>
      </p:sp>
    </p:spTree>
    <p:extLst>
      <p:ext uri="{BB962C8B-B14F-4D97-AF65-F5344CB8AC3E}">
        <p14:creationId xmlns:p14="http://schemas.microsoft.com/office/powerpoint/2010/main" val="1751134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1" baseline="0" dirty="0"/>
              <a:t>Optional video –allow 6 minutes to play and 3-4 minutes to debrief</a:t>
            </a:r>
            <a:endParaRPr lang="en-US" sz="1200" b="0" i="1"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baseline="0" dirty="0"/>
              <a:t>Big Idea: </a:t>
            </a:r>
          </a:p>
          <a:p>
            <a:r>
              <a:rPr lang="en-US" sz="1200" kern="1200" dirty="0">
                <a:solidFill>
                  <a:schemeClr val="tx1"/>
                </a:solidFill>
                <a:effectLst/>
                <a:latin typeface="+mn-lt"/>
                <a:ea typeface="+mn-ea"/>
                <a:cs typeface="+mn-cs"/>
              </a:rPr>
              <a:t>The two quotes here &lt;have a participant read them aloud&gt; come directly from the Standards: </a:t>
            </a:r>
          </a:p>
          <a:p>
            <a:pPr marL="0" indent="0">
              <a:buNone/>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Segoe UI" pitchFamily="34" charset="0"/>
                <a:ea typeface="+mn-ea"/>
                <a:cs typeface="+mn-cs"/>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Senior Literacy Specialist with SAP, has been touring the country sharing this message.  In this 6 minute clip, he shares some of the research and also connects the importance of content knowledge to assessment.  While he references PARCC and SBAC, the implications hold true to other state CCR assessments.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idea to note that selection of examples from tests reflects the time and attention that went into selecting these texts.  The complexity of these passages in general, and the words, topics, and references would be true of any texts in the band whether on a test or not. Students need knowledge to improve reading comprehension.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Video: </a:t>
            </a:r>
            <a:r>
              <a:rPr lang="en-US" sz="1200" u="sng" kern="1200" dirty="0">
                <a:solidFill>
                  <a:schemeClr val="tx1"/>
                </a:solidFill>
                <a:effectLst/>
                <a:latin typeface="+mn-lt"/>
                <a:ea typeface="+mn-ea"/>
                <a:cs typeface="+mn-cs"/>
                <a:hlinkClick r:id="rId3"/>
              </a:rPr>
              <a:t>https://vimeo.com/132681353</a:t>
            </a:r>
            <a:r>
              <a:rPr lang="en-US" sz="1200" kern="1200" dirty="0">
                <a:solidFill>
                  <a:schemeClr val="tx1"/>
                </a:solidFill>
                <a:effectLst/>
                <a:latin typeface="+mn-lt"/>
                <a:ea typeface="+mn-ea"/>
                <a:cs typeface="+mn-cs"/>
              </a:rPr>
              <a:t>, Minutes 25:51 – 31:39 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Student Achievement Partners Senior Literacy Content Specialist at a Text Set Project Training describes the research and reasons why we must build knowledge along with focus on vocabulary.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clip: Go ahead and take 3-4 minutes to debrief what 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shared.</a:t>
            </a:r>
            <a:endParaRPr lang="en-US" sz="1200" kern="1200" dirty="0">
              <a:solidFill>
                <a:schemeClr val="tx1"/>
              </a:solidFill>
              <a:effectLst/>
              <a:latin typeface="Segoe UI" pitchFamily="34" charset="0"/>
              <a:ea typeface="+mn-ea"/>
              <a:cs typeface="+mn-cs"/>
            </a:endParaRPr>
          </a:p>
          <a:p>
            <a:endParaRPr lang="en-US" sz="12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95FA5B0E-8558-45BD-B1C6-E80503665E4C}" type="slidenum">
              <a:rPr lang="en-US" smtClean="0"/>
              <a:t>45</a:t>
            </a:fld>
            <a:endParaRPr lang="en-US" dirty="0"/>
          </a:p>
        </p:txBody>
      </p:sp>
    </p:spTree>
    <p:extLst>
      <p:ext uri="{BB962C8B-B14F-4D97-AF65-F5344CB8AC3E}">
        <p14:creationId xmlns:p14="http://schemas.microsoft.com/office/powerpoint/2010/main" val="2401340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There are researchers speaking regularly on the importance of building knowledge to improve reading comprehension. This quote is from cognitive scientist Daniel Willingham.</a:t>
            </a:r>
            <a:endParaRPr lang="en-US" baseline="0" dirty="0"/>
          </a:p>
          <a:p>
            <a:endParaRPr lang="en-US" b="1"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minute and talk about this with your tablemates.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Willingham’s books include </a:t>
            </a:r>
            <a:r>
              <a:rPr lang="en-US" sz="1200" i="1" kern="1200" dirty="0">
                <a:solidFill>
                  <a:schemeClr val="tx1"/>
                </a:solidFill>
                <a:effectLst/>
                <a:latin typeface="+mn-lt"/>
                <a:ea typeface="+mn-ea"/>
                <a:cs typeface="+mn-cs"/>
              </a:rPr>
              <a:t>Why Don’t students like school: A Cognitive Scientist Answers Questions and what it means for the Classroom</a:t>
            </a:r>
            <a:r>
              <a:rPr lang="en-US" sz="1200" kern="1200" dirty="0">
                <a:solidFill>
                  <a:schemeClr val="tx1"/>
                </a:solidFill>
                <a:effectLst/>
                <a:latin typeface="+mn-lt"/>
                <a:ea typeface="+mn-ea"/>
                <a:cs typeface="+mn-cs"/>
              </a:rPr>
              <a:t> and more recently, </a:t>
            </a:r>
            <a:r>
              <a:rPr lang="en-US" sz="1200" i="1" kern="1200" dirty="0">
                <a:solidFill>
                  <a:schemeClr val="tx1"/>
                </a:solidFill>
                <a:effectLst/>
                <a:latin typeface="+mn-lt"/>
                <a:ea typeface="+mn-ea"/>
                <a:cs typeface="+mn-cs"/>
              </a:rPr>
              <a:t>Raising Kids Who Read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further information is needed regarding the shift to building knowledge, the entire 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video: </a:t>
            </a:r>
            <a:r>
              <a:rPr lang="pt-BR" sz="1200" kern="1200" dirty="0">
                <a:solidFill>
                  <a:schemeClr val="tx1"/>
                </a:solidFill>
                <a:effectLst/>
                <a:latin typeface="+mn-lt"/>
                <a:ea typeface="+mn-ea"/>
                <a:cs typeface="+mn-cs"/>
              </a:rPr>
              <a:t>https://vimeo.com/132681353 may be used to build background.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46</a:t>
            </a:fld>
            <a:endParaRPr lang="en-US" dirty="0"/>
          </a:p>
        </p:txBody>
      </p:sp>
    </p:spTree>
    <p:extLst>
      <p:ext uri="{BB962C8B-B14F-4D97-AF65-F5344CB8AC3E}">
        <p14:creationId xmlns:p14="http://schemas.microsoft.com/office/powerpoint/2010/main" val="1662220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In materials, especially K-5, topics would be developed over the years in a visible progression with a focus on growing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knowledge.</a:t>
            </a:r>
          </a:p>
          <a:p>
            <a:endParaRPr lang="en-US" sz="1200" b="1" kern="1200" baseline="0" dirty="0">
              <a:solidFill>
                <a:schemeClr val="tx1"/>
              </a:solidFill>
              <a:effectLst/>
              <a:latin typeface="+mn-lt"/>
              <a:ea typeface="+mn-ea"/>
              <a:cs typeface="+mn-cs"/>
            </a:endParaRPr>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your packet on</a:t>
            </a:r>
            <a:r>
              <a:rPr lang="en-US" sz="1200" kern="1200" baseline="0" dirty="0">
                <a:solidFill>
                  <a:schemeClr val="tx1"/>
                </a:solidFill>
                <a:effectLst/>
                <a:latin typeface="+mn-lt"/>
                <a:ea typeface="+mn-ea"/>
                <a:cs typeface="+mn-cs"/>
              </a:rPr>
              <a:t> p. 25</a:t>
            </a:r>
            <a:r>
              <a:rPr lang="en-US" sz="1200" kern="1200" dirty="0">
                <a:solidFill>
                  <a:schemeClr val="tx1"/>
                </a:solidFill>
                <a:effectLst/>
                <a:latin typeface="+mn-lt"/>
                <a:ea typeface="+mn-ea"/>
                <a:cs typeface="+mn-cs"/>
              </a:rPr>
              <a:t>, examine the progression of these K-5 topics in the Core Knowledge program. The texts and topics are arranged to strategically build student knowledge,</a:t>
            </a:r>
            <a:r>
              <a:rPr lang="en-US" sz="1200" kern="1200" baseline="0" dirty="0">
                <a:solidFill>
                  <a:schemeClr val="tx1"/>
                </a:solidFill>
                <a:effectLst/>
                <a:latin typeface="+mn-lt"/>
                <a:ea typeface="+mn-ea"/>
                <a:cs typeface="+mn-cs"/>
              </a:rPr>
              <a:t> deepening understanding and connecting topics over the years. </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Trace the progression on the page – learning in kindergarten builds through the years by studying topics more in-depth over the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Compare this to how content is approached through other</a:t>
            </a:r>
            <a:r>
              <a:rPr lang="en-US" sz="1200" kern="1200" baseline="0" dirty="0">
                <a:solidFill>
                  <a:schemeClr val="tx1"/>
                </a:solidFill>
                <a:effectLst/>
                <a:latin typeface="+mn-lt"/>
                <a:ea typeface="+mn-ea"/>
                <a:cs typeface="+mn-cs"/>
              </a:rPr>
              <a:t> programs that you are familiar with.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information and research is available through the Text Set Project. </a:t>
            </a:r>
          </a:p>
          <a:p>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val="1939476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Big</a:t>
            </a:r>
            <a:r>
              <a:rPr lang="en-US" b="1" baseline="0" dirty="0"/>
              <a:t> Idea: </a:t>
            </a:r>
          </a:p>
          <a:p>
            <a:r>
              <a:rPr lang="en-US" sz="1200" kern="1200" dirty="0">
                <a:solidFill>
                  <a:schemeClr val="tx1"/>
                </a:solidFill>
                <a:effectLst/>
                <a:latin typeface="+mn-lt"/>
                <a:ea typeface="+mn-ea"/>
                <a:cs typeface="+mn-cs"/>
              </a:rPr>
              <a:t>It is important to note that students </a:t>
            </a:r>
            <a:r>
              <a:rPr lang="en-US" sz="1200" i="1" kern="1200" dirty="0">
                <a:solidFill>
                  <a:schemeClr val="tx1"/>
                </a:solidFill>
                <a:effectLst/>
                <a:latin typeface="+mn-lt"/>
                <a:ea typeface="+mn-ea"/>
                <a:cs typeface="+mn-cs"/>
              </a:rPr>
              <a:t>learn </a:t>
            </a:r>
            <a:r>
              <a:rPr lang="en-US" sz="1200" i="0" kern="1200" dirty="0">
                <a:solidFill>
                  <a:schemeClr val="tx1"/>
                </a:solidFill>
                <a:effectLst/>
                <a:latin typeface="+mn-lt"/>
                <a:ea typeface="+mn-ea"/>
                <a:cs typeface="+mn-cs"/>
              </a:rPr>
              <a:t>from what they </a:t>
            </a:r>
            <a:r>
              <a:rPr lang="en-US" sz="1200" i="1" kern="1200" dirty="0">
                <a:solidFill>
                  <a:schemeClr val="tx1"/>
                </a:solidFill>
                <a:effectLst/>
                <a:latin typeface="+mn-lt"/>
                <a:ea typeface="+mn-ea"/>
                <a:cs typeface="+mn-cs"/>
              </a:rPr>
              <a:t>read.  </a:t>
            </a:r>
            <a:r>
              <a:rPr lang="en-US" sz="1200" i="0" kern="1200" dirty="0">
                <a:solidFill>
                  <a:schemeClr val="tx1"/>
                </a:solidFill>
                <a:effectLst/>
                <a:latin typeface="+mn-lt"/>
                <a:ea typeface="+mn-ea"/>
                <a:cs typeface="+mn-cs"/>
              </a:rPr>
              <a:t>This</a:t>
            </a:r>
            <a:r>
              <a:rPr lang="en-US" sz="1200" i="0" kern="1200" baseline="0" dirty="0">
                <a:solidFill>
                  <a:schemeClr val="tx1"/>
                </a:solidFill>
                <a:effectLst/>
                <a:latin typeface="+mn-lt"/>
                <a:ea typeface="+mn-ea"/>
                <a:cs typeface="+mn-cs"/>
              </a:rPr>
              <a:t> cannot and should not be dependent on anchor texts alone. It is also imperative to determine w</a:t>
            </a:r>
            <a:r>
              <a:rPr lang="en-US" sz="1200" kern="1200" dirty="0">
                <a:solidFill>
                  <a:schemeClr val="tx1"/>
                </a:solidFill>
                <a:effectLst/>
                <a:latin typeface="+mn-lt"/>
                <a:ea typeface="+mn-ea"/>
                <a:cs typeface="+mn-cs"/>
              </a:rPr>
              <a:t>hat resources, support, and texts are included in any given set of materials to address independent reading. Wide independent reading,</a:t>
            </a:r>
            <a:r>
              <a:rPr lang="en-US" sz="1200" kern="1200" baseline="0" dirty="0">
                <a:solidFill>
                  <a:schemeClr val="tx1"/>
                </a:solidFill>
                <a:effectLst/>
                <a:latin typeface="+mn-lt"/>
                <a:ea typeface="+mn-ea"/>
                <a:cs typeface="+mn-cs"/>
              </a:rPr>
              <a:t> along with the close reading of complex text, is critical for students to become literate.</a:t>
            </a:r>
            <a:endParaRPr lang="en-US" sz="1200" kern="1200" dirty="0">
              <a:solidFill>
                <a:schemeClr val="tx1"/>
              </a:solidFill>
              <a:effectLst/>
              <a:latin typeface="+mn-lt"/>
              <a:ea typeface="+mn-ea"/>
              <a:cs typeface="+mn-cs"/>
            </a:endParaRPr>
          </a:p>
          <a:p>
            <a:endParaRPr lang="en-US"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Vocabulary researchers Camille </a:t>
            </a:r>
            <a:r>
              <a:rPr lang="en-US" sz="1200" kern="1200" dirty="0" err="1">
                <a:solidFill>
                  <a:schemeClr val="tx1"/>
                </a:solidFill>
                <a:effectLst/>
                <a:latin typeface="+mn-lt"/>
                <a:ea typeface="+mn-ea"/>
                <a:cs typeface="+mn-cs"/>
              </a:rPr>
              <a:t>Blachowitz</a:t>
            </a:r>
            <a:r>
              <a:rPr lang="en-US" sz="1200" kern="1200" dirty="0">
                <a:solidFill>
                  <a:schemeClr val="tx1"/>
                </a:solidFill>
                <a:effectLst/>
                <a:latin typeface="+mn-lt"/>
                <a:ea typeface="+mn-ea"/>
                <a:cs typeface="+mn-cs"/>
              </a:rPr>
              <a:t>, Freddy </a:t>
            </a:r>
            <a:r>
              <a:rPr lang="en-US" sz="1200" kern="1200" dirty="0" err="1">
                <a:solidFill>
                  <a:schemeClr val="tx1"/>
                </a:solidFill>
                <a:effectLst/>
                <a:latin typeface="+mn-lt"/>
                <a:ea typeface="+mn-ea"/>
                <a:cs typeface="+mn-cs"/>
              </a:rPr>
              <a:t>Heibert</a:t>
            </a:r>
            <a:r>
              <a:rPr lang="en-US" sz="1200" kern="1200" dirty="0">
                <a:solidFill>
                  <a:schemeClr val="tx1"/>
                </a:solidFill>
                <a:effectLst/>
                <a:latin typeface="+mn-lt"/>
                <a:ea typeface="+mn-ea"/>
                <a:cs typeface="+mn-cs"/>
              </a:rPr>
              <a:t>, Linda Diamond agree that wide reading is the best, and really the only way to increase student vocabulary enough to meet the demands of complex 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impossible to teach enough words to close the 30 million word gap existing between your highest and lowest performing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believe that close reading of complex</a:t>
            </a:r>
            <a:r>
              <a:rPr lang="en-US" sz="1200" kern="1200" baseline="0" dirty="0">
                <a:solidFill>
                  <a:schemeClr val="tx1"/>
                </a:solidFill>
                <a:effectLst/>
                <a:latin typeface="+mn-lt"/>
                <a:ea typeface="+mn-ea"/>
                <a:cs typeface="+mn-cs"/>
              </a:rPr>
              <a:t> text </a:t>
            </a:r>
            <a:r>
              <a:rPr lang="en-US" sz="1200" kern="1200" dirty="0">
                <a:solidFill>
                  <a:schemeClr val="tx1"/>
                </a:solidFill>
                <a:effectLst/>
                <a:latin typeface="+mn-lt"/>
                <a:ea typeface="+mn-ea"/>
                <a:cs typeface="+mn-cs"/>
              </a:rPr>
              <a:t>alone can mitigate this, we are wrong. In fact, as the slide says, it can increase the achievement gap.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Close reading alone will teach your highest students, those with large vocabularies, how to read closely, pull evidence from text and handle complex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without that background vocabulary and knowledge may try to apply close reading to complex texts, but the deficits in vocabulary, which can only be filled with reading, will still struggle. So if that is all we do, we may make the gap wider!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Catching up without reading a significant volume of texts is extremely difficult (</a:t>
            </a:r>
            <a:r>
              <a:rPr lang="en-US" sz="1200" kern="1200" dirty="0" err="1">
                <a:solidFill>
                  <a:schemeClr val="tx1"/>
                </a:solidFill>
                <a:effectLst/>
                <a:latin typeface="+mn-lt"/>
                <a:ea typeface="+mn-ea"/>
                <a:cs typeface="+mn-cs"/>
              </a:rPr>
              <a:t>Hiebert</a:t>
            </a:r>
            <a:r>
              <a:rPr lang="en-US" sz="1200" kern="1200" dirty="0">
                <a:solidFill>
                  <a:schemeClr val="tx1"/>
                </a:solidFill>
                <a:effectLst/>
                <a:latin typeface="+mn-lt"/>
                <a:ea typeface="+mn-ea"/>
                <a:cs typeface="+mn-cs"/>
              </a:rPr>
              <a:t> 2009).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much close reading is done, it will not provide this volume.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However, close reading develops familiarity with complex text, provides students with tools to work with many of the features of complex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the Standards, when less complex texts with less difficult vocabulary were used, students from more affluent households still did better.  Now with more complex texts and vocabulary more important, the differential could increase because these more affluent students will be able to navigate complex text and benefit from their greater vocabulary.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 is also important to proficient reading (</a:t>
            </a:r>
            <a:r>
              <a:rPr lang="en-US" sz="1200" kern="1200" dirty="0" err="1">
                <a:solidFill>
                  <a:schemeClr val="tx1"/>
                </a:solidFill>
                <a:effectLst/>
                <a:latin typeface="+mn-lt"/>
                <a:ea typeface="+mn-ea"/>
                <a:cs typeface="+mn-cs"/>
              </a:rPr>
              <a:t>Kintsch</a:t>
            </a:r>
            <a:r>
              <a:rPr lang="en-US" sz="1200" kern="1200" dirty="0">
                <a:solidFill>
                  <a:schemeClr val="tx1"/>
                </a:solidFill>
                <a:effectLst/>
                <a:latin typeface="+mn-lt"/>
                <a:ea typeface="+mn-ea"/>
                <a:cs typeface="+mn-cs"/>
              </a:rPr>
              <a:t> 1998).  Volume of reading is the best way to grow knowledge (Adams 2009).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affluent students,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usually from educated households, come into school with more knowledge.  If we don’t grow the knowledge of less affluent students, we are depriving them of this tool as well.</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95FA5B0E-8558-45BD-B1C6-E80503665E4C}" type="slidenum">
              <a:rPr lang="en-US" smtClean="0"/>
              <a:t>48</a:t>
            </a:fld>
            <a:endParaRPr lang="en-US" dirty="0"/>
          </a:p>
        </p:txBody>
      </p:sp>
    </p:spTree>
    <p:extLst>
      <p:ext uri="{BB962C8B-B14F-4D97-AF65-F5344CB8AC3E}">
        <p14:creationId xmlns:p14="http://schemas.microsoft.com/office/powerpoint/2010/main" val="30964755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 </a:t>
            </a:r>
            <a:r>
              <a:rPr lang="en-US" b="0" baseline="0" dirty="0"/>
              <a:t> </a:t>
            </a:r>
          </a:p>
          <a:p>
            <a:r>
              <a:rPr lang="en-US" sz="1200" kern="1200" dirty="0">
                <a:solidFill>
                  <a:schemeClr val="tx1"/>
                </a:solidFill>
                <a:effectLst/>
                <a:latin typeface="+mn-lt"/>
                <a:ea typeface="+mn-ea"/>
                <a:cs typeface="+mn-cs"/>
              </a:rPr>
              <a:t>Close</a:t>
            </a:r>
            <a:r>
              <a:rPr lang="en-US" sz="1200" kern="1200" baseline="0" dirty="0">
                <a:solidFill>
                  <a:schemeClr val="tx1"/>
                </a:solidFill>
                <a:effectLst/>
                <a:latin typeface="+mn-lt"/>
                <a:ea typeface="+mn-ea"/>
                <a:cs typeface="+mn-cs"/>
              </a:rPr>
              <a:t> reading alone is not enough.  Students must also be engaged in a volume of independent reading.  NN3 also includes independent reading opportunities at its core.</a:t>
            </a:r>
            <a:endParaRPr lang="en-US" dirty="0"/>
          </a:p>
          <a:p>
            <a:endParaRPr lang="en-US" b="1"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a:t>
            </a:r>
            <a:r>
              <a:rPr lang="en-US" sz="1200" kern="1200" baseline="0" dirty="0">
                <a:solidFill>
                  <a:schemeClr val="tx1"/>
                </a:solidFill>
                <a:effectLst/>
                <a:latin typeface="+mn-lt"/>
                <a:ea typeface="+mn-ea"/>
                <a:cs typeface="+mn-cs"/>
              </a:rPr>
              <a:t> on p. 26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Close reading is one approach to supporting students with more complex text. But it will not be enough to make proficient readers out of all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key points here is that, with close reading, you go deep with a small amount, whereas in volume of reading you do a huge amount on a wide variety of topics.   We simply CAN’T do close reading for everything because it takes too long.  If you do only close reading, you won’t read enough.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There are not only 2 categories.  There is a broad spectrum. So really we need “close reading, volume of reading, and everything in between.”</a:t>
            </a:r>
          </a:p>
        </p:txBody>
      </p:sp>
      <p:sp>
        <p:nvSpPr>
          <p:cNvPr id="4" name="Slide Number Placeholder 3"/>
          <p:cNvSpPr>
            <a:spLocks noGrp="1"/>
          </p:cNvSpPr>
          <p:nvPr>
            <p:ph type="sldNum" sz="quarter" idx="10"/>
          </p:nvPr>
        </p:nvSpPr>
        <p:spPr/>
        <p:txBody>
          <a:bodyPr/>
          <a:lstStyle/>
          <a:p>
            <a:fld id="{CB92E288-0D9A-42D5-9361-C908F019CCF0}" type="slidenum">
              <a:rPr lang="en-US" smtClean="0"/>
              <a:t>49</a:t>
            </a:fld>
            <a:endParaRPr lang="en-US" dirty="0"/>
          </a:p>
        </p:txBody>
      </p:sp>
    </p:spTree>
    <p:extLst>
      <p:ext uri="{BB962C8B-B14F-4D97-AF65-F5344CB8AC3E}">
        <p14:creationId xmlns:p14="http://schemas.microsoft.com/office/powerpoint/2010/main" val="72189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799" y="4343399"/>
            <a:ext cx="5486283" cy="4114918"/>
          </a:xfrm>
          <a:prstGeom prst="rect">
            <a:avLst/>
          </a:prstGeom>
          <a:noFill/>
          <a:ln>
            <a:noFill/>
          </a:ln>
        </p:spPr>
        <p:txBody>
          <a:bodyPr lIns="91531" tIns="45753" rIns="91531" bIns="45753" anchor="t" anchorCtr="0">
            <a:noAutofit/>
          </a:bodyPr>
          <a:lstStyle/>
          <a:p>
            <a:pPr>
              <a:buClr>
                <a:schemeClr val="dk1"/>
              </a:buClr>
              <a:buSzPct val="25000"/>
            </a:pPr>
            <a:r>
              <a:rPr lang="en-US" b="1" dirty="0">
                <a:solidFill>
                  <a:schemeClr val="dk1"/>
                </a:solidFill>
                <a:latin typeface="Calibri"/>
                <a:ea typeface="Calibri"/>
                <a:cs typeface="Calibri"/>
                <a:sym typeface="Calibri"/>
              </a:rPr>
              <a:t>Big Idea: </a:t>
            </a:r>
            <a:r>
              <a:rPr lang="en-US" dirty="0">
                <a:solidFill>
                  <a:schemeClr val="dk1"/>
                </a:solidFill>
                <a:latin typeface="Calibri"/>
                <a:ea typeface="Calibri"/>
                <a:cs typeface="Calibri"/>
                <a:sym typeface="Calibri"/>
              </a:rPr>
              <a:t>Why is this work important?</a:t>
            </a:r>
          </a:p>
          <a:p>
            <a:pPr>
              <a:spcBef>
                <a:spcPts val="393"/>
              </a:spcBef>
              <a:buClr>
                <a:schemeClr val="dk1"/>
              </a:buClr>
            </a:pPr>
            <a:endParaRPr lang="en-US" dirty="0">
              <a:solidFill>
                <a:schemeClr val="dk1"/>
              </a:solidFill>
              <a:latin typeface="Calibri"/>
              <a:ea typeface="Calibri"/>
              <a:cs typeface="Calibri"/>
              <a:sym typeface="Calibri"/>
            </a:endParaRPr>
          </a:p>
          <a:p>
            <a:pPr>
              <a:spcBef>
                <a:spcPts val="393"/>
              </a:spcBef>
              <a:buClr>
                <a:schemeClr val="dk1"/>
              </a:buClr>
            </a:pPr>
            <a:r>
              <a:rPr lang="en-US" b="1" dirty="0">
                <a:solidFill>
                  <a:schemeClr val="dk1"/>
                </a:solidFill>
                <a:latin typeface="Calibri"/>
                <a:ea typeface="Calibri"/>
                <a:cs typeface="Calibri"/>
                <a:sym typeface="Calibri"/>
              </a:rPr>
              <a:t>Talking Points:</a:t>
            </a:r>
          </a:p>
          <a:p>
            <a:pPr marL="171450" indent="-171450">
              <a:spcBef>
                <a:spcPts val="393"/>
              </a:spcBef>
              <a:buClr>
                <a:schemeClr val="dk1"/>
              </a:buClr>
              <a:buFont typeface="Arial"/>
              <a:buChar char="•"/>
            </a:pPr>
            <a:r>
              <a:rPr lang="en-US" dirty="0">
                <a:solidFill>
                  <a:schemeClr val="dk1"/>
                </a:solidFill>
                <a:latin typeface="Calibri"/>
                <a:ea typeface="Calibri"/>
                <a:cs typeface="Calibri"/>
                <a:sym typeface="Calibri"/>
              </a:rPr>
              <a:t>&lt;Ask participants to reflect on how this quote resonates with what they are seeing in their school or district.&gt;</a:t>
            </a:r>
          </a:p>
          <a:p>
            <a:pPr marL="171450" indent="-171450">
              <a:spcBef>
                <a:spcPts val="393"/>
              </a:spcBef>
              <a:buClr>
                <a:schemeClr val="dk1"/>
              </a:buClr>
              <a:buFont typeface="Arial"/>
              <a:buChar char="•"/>
            </a:pPr>
            <a:r>
              <a:rPr lang="en-US" dirty="0">
                <a:solidFill>
                  <a:schemeClr val="dk1"/>
                </a:solidFill>
                <a:latin typeface="Calibri"/>
                <a:ea typeface="Calibri"/>
                <a:cs typeface="Calibri"/>
                <a:sym typeface="Calibri"/>
              </a:rPr>
              <a:t>Instructional materials may be one of the most important factors in student learning.</a:t>
            </a:r>
          </a:p>
          <a:p>
            <a:pPr marL="171450" indent="-171450">
              <a:spcBef>
                <a:spcPts val="393"/>
              </a:spcBef>
              <a:buClr>
                <a:schemeClr val="dk1"/>
              </a:buClr>
              <a:buFont typeface="Arial"/>
              <a:buChar char="•"/>
            </a:pPr>
            <a:r>
              <a:rPr lang="en-US" dirty="0">
                <a:solidFill>
                  <a:schemeClr val="dk1"/>
                </a:solidFill>
                <a:latin typeface="Calibri"/>
                <a:ea typeface="Calibri"/>
                <a:cs typeface="Calibri"/>
                <a:sym typeface="Calibri"/>
              </a:rPr>
              <a:t>There is a lot of research and time invested in teacher effectiveness and the importance of a high quality teacher in classrooms.  Aligned instructional materials are a factor in that effectiveness.</a:t>
            </a:r>
          </a:p>
          <a:p>
            <a:pPr marL="171450" indent="-171450">
              <a:spcBef>
                <a:spcPts val="393"/>
              </a:spcBef>
              <a:buClr>
                <a:schemeClr val="dk1"/>
              </a:buClr>
              <a:buFont typeface="Arial"/>
              <a:buChar char="•"/>
            </a:pPr>
            <a:r>
              <a:rPr lang="en-US" dirty="0">
                <a:solidFill>
                  <a:schemeClr val="dk1"/>
                </a:solidFill>
                <a:latin typeface="Calibri"/>
                <a:ea typeface="Calibri"/>
                <a:cs typeface="Calibri"/>
                <a:sym typeface="Calibri"/>
              </a:rPr>
              <a:t>In moving to CCSS, the textbook is an important guide for teaching the standards, especially for new teachers, but also for more experienced teachers who are learning what the new standards mean.  That’s why it’s so important that instructional materials get it right!</a:t>
            </a:r>
          </a:p>
          <a:p>
            <a:pPr marL="171450" lvl="0" indent="-171450">
              <a:buFont typeface="Arial" panose="020B0604020202020204" pitchFamily="34" charset="0"/>
              <a:buChar char="•"/>
            </a:pPr>
            <a:r>
              <a:rPr lang="en-US" dirty="0">
                <a:solidFill>
                  <a:schemeClr val="dk1"/>
                </a:solidFill>
                <a:latin typeface="Calibri"/>
                <a:ea typeface="Calibri"/>
                <a:cs typeface="Calibri"/>
                <a:sym typeface="Calibri"/>
              </a:rPr>
              <a:t>Quote is from a Brookings Institution report from 2012, available here: </a:t>
            </a:r>
            <a:r>
              <a:rPr lang="en-US" sz="1200" kern="1200" dirty="0">
                <a:solidFill>
                  <a:schemeClr val="tx1"/>
                </a:solidFill>
                <a:effectLst/>
                <a:latin typeface="+mn-lt"/>
                <a:ea typeface="+mn-ea"/>
                <a:cs typeface="+mn-cs"/>
              </a:rPr>
              <a:t>https://www.brookings.edu/research/choosing-blindly-instructional-materials-teacher-effectiveness-and-the-common-core/</a:t>
            </a:r>
            <a:endParaRPr lang="en-US" sz="1200" b="0" i="0" u="none" strike="noStrike" cap="none" baseline="0" dirty="0">
              <a:solidFill>
                <a:schemeClr val="dk1"/>
              </a:solidFill>
              <a:latin typeface="Calibri"/>
              <a:ea typeface="Calibri"/>
              <a:cs typeface="Calibri"/>
              <a:sym typeface="Calibri"/>
            </a:endParaRPr>
          </a:p>
        </p:txBody>
      </p:sp>
      <p:sp>
        <p:nvSpPr>
          <p:cNvPr id="459" name="Shape 459"/>
          <p:cNvSpPr txBox="1">
            <a:spLocks noGrp="1"/>
          </p:cNvSpPr>
          <p:nvPr>
            <p:ph type="sldNum" idx="12"/>
          </p:nvPr>
        </p:nvSpPr>
        <p:spPr>
          <a:xfrm>
            <a:off x="3884612" y="8685214"/>
            <a:ext cx="2971760" cy="457081"/>
          </a:xfrm>
          <a:prstGeom prst="rect">
            <a:avLst/>
          </a:prstGeom>
          <a:noFill/>
          <a:ln>
            <a:noFill/>
          </a:ln>
        </p:spPr>
        <p:txBody>
          <a:bodyPr lIns="91531" tIns="45753" rIns="91531" bIns="45753" anchor="b" anchorCtr="0">
            <a:noAutofit/>
          </a:bodyPr>
          <a:lstStyle/>
          <a:p>
            <a:pPr>
              <a:buClr>
                <a:schemeClr val="dk1"/>
              </a:buClr>
              <a:buSzPct val="25000"/>
            </a:pPr>
            <a:fld id="{00000000-1234-1234-1234-123412341234}" type="slidenum">
              <a:rPr lang="en-US"/>
              <a:pPr>
                <a:buClr>
                  <a:schemeClr val="dk1"/>
                </a:buClr>
                <a:buSzPct val="25000"/>
              </a:pPr>
              <a:t>5</a:t>
            </a:fld>
            <a:endParaRPr lang="en-US" dirty="0"/>
          </a:p>
        </p:txBody>
      </p:sp>
    </p:spTree>
    <p:extLst>
      <p:ext uri="{BB962C8B-B14F-4D97-AF65-F5344CB8AC3E}">
        <p14:creationId xmlns:p14="http://schemas.microsoft.com/office/powerpoint/2010/main" val="384518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This plan shows an emphasis on supporting independent reading within the program.</a:t>
            </a:r>
          </a:p>
          <a:p>
            <a:br>
              <a:rPr lang="en-US" baseline="0" dirty="0">
                <a:latin typeface="Calibri"/>
              </a:rPr>
            </a:br>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a:t>
            </a:r>
            <a:r>
              <a:rPr lang="en-US" sz="1200" kern="1200" baseline="0" dirty="0">
                <a:solidFill>
                  <a:schemeClr val="tx1"/>
                </a:solidFill>
                <a:effectLst/>
                <a:latin typeface="+mn-lt"/>
                <a:ea typeface="+mn-ea"/>
                <a:cs typeface="+mn-cs"/>
              </a:rPr>
              <a:t> p. 27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Directions are provided for accountable independent reading.  This should be clearly visible for teachers and students in aligned materials.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consideration is if the texts are included with the program, or if they must be purchased separately. This is a good question to ask the publisher.</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50</a:t>
            </a:fld>
            <a:endParaRPr lang="en-US" dirty="0"/>
          </a:p>
        </p:txBody>
      </p:sp>
    </p:spTree>
    <p:extLst>
      <p:ext uri="{BB962C8B-B14F-4D97-AF65-F5344CB8AC3E}">
        <p14:creationId xmlns:p14="http://schemas.microsoft.com/office/powerpoint/2010/main" val="58956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u="none" strike="noStrike" cap="none" baseline="0" dirty="0">
                <a:solidFill>
                  <a:schemeClr val="dk1"/>
                </a:solidFill>
                <a:latin typeface="Calibri"/>
                <a:ea typeface="Calibri"/>
                <a:cs typeface="Calibri"/>
                <a:sym typeface="Calibri"/>
              </a:rPr>
              <a:t>Estimated time for slides 51-54: </a:t>
            </a:r>
            <a:r>
              <a:rPr lang="en-US" sz="1200" b="1" i="1" u="none" strike="noStrike" cap="none" baseline="0" dirty="0">
                <a:solidFill>
                  <a:schemeClr val="dk1"/>
                </a:solidFill>
                <a:latin typeface="Calibri"/>
                <a:ea typeface="Calibri"/>
                <a:cs typeface="Calibri"/>
                <a:sym typeface="Calibri"/>
              </a:rPr>
              <a:t>15-20</a:t>
            </a:r>
            <a:r>
              <a:rPr lang="en-US" sz="1200" b="0" i="1" u="none" strike="noStrike" cap="none" baseline="0" dirty="0">
                <a:solidFill>
                  <a:schemeClr val="dk1"/>
                </a:solidFill>
                <a:latin typeface="Calibri"/>
                <a:ea typeface="Calibri"/>
                <a:cs typeface="Calibri"/>
                <a:sym typeface="Calibri"/>
              </a:rPr>
              <a:t> </a:t>
            </a:r>
            <a:r>
              <a:rPr lang="en-US" sz="1200" b="1" i="1" u="none" strike="noStrike" cap="none" baseline="0" dirty="0">
                <a:solidFill>
                  <a:schemeClr val="dk1"/>
                </a:solidFill>
                <a:latin typeface="Calibri"/>
                <a:ea typeface="Calibri"/>
                <a:cs typeface="Calibri"/>
                <a:sym typeface="Calibri"/>
              </a:rPr>
              <a:t>minutes</a:t>
            </a:r>
            <a:endParaRPr lang="en-US" b="1" i="0" dirty="0"/>
          </a:p>
          <a:p>
            <a:endParaRPr lang="en-US" b="1" i="0" dirty="0"/>
          </a:p>
          <a:p>
            <a:r>
              <a:rPr lang="en-US" b="1" i="0" dirty="0"/>
              <a:t>Big</a:t>
            </a:r>
            <a:r>
              <a:rPr lang="en-US" b="1" i="0" baseline="0" dirty="0"/>
              <a:t> Idea: </a:t>
            </a:r>
          </a:p>
          <a:p>
            <a:r>
              <a:rPr lang="en-US" b="0" i="0" dirty="0"/>
              <a:t>We’ll spend time going into this Non-Negotiable and all of the accompanying metrics today.</a:t>
            </a:r>
            <a:endParaRPr lang="en-US" b="0" i="0" baseline="0" dirty="0"/>
          </a:p>
          <a:p>
            <a:endParaRPr lang="en-US" b="0" i="0" baseline="0" dirty="0"/>
          </a:p>
          <a:p>
            <a:r>
              <a:rPr lang="en-US" b="1" i="0" baseline="0" dirty="0"/>
              <a:t>Details: </a:t>
            </a:r>
          </a:p>
          <a:p>
            <a:pPr marL="171450" indent="-171450">
              <a:buFont typeface="Arial" panose="020B0604020202020204" pitchFamily="34" charset="0"/>
              <a:buChar char="•"/>
            </a:pPr>
            <a:r>
              <a:rPr lang="en-US" b="0" i="1" baseline="0" dirty="0"/>
              <a:t>See next slide</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solidFill>
                  <a:prstClr val="black"/>
                </a:solidFill>
                <a:latin typeface="Calibri"/>
              </a:rPr>
              <a:pPr>
                <a:defRPr/>
              </a:pPr>
              <a:t>51</a:t>
            </a:fld>
            <a:endParaRPr lang="en-US" dirty="0">
              <a:solidFill>
                <a:prstClr val="black"/>
              </a:solidFill>
              <a:latin typeface="Calibri"/>
            </a:endParaRPr>
          </a:p>
        </p:txBody>
      </p:sp>
    </p:spTree>
    <p:extLst>
      <p:ext uri="{BB962C8B-B14F-4D97-AF65-F5344CB8AC3E}">
        <p14:creationId xmlns:p14="http://schemas.microsoft.com/office/powerpoint/2010/main" val="1139692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As</a:t>
            </a:r>
            <a:r>
              <a:rPr lang="en-US" b="0" baseline="0" dirty="0"/>
              <a:t> with the other Non-Negotiables, this series of metrics lays out the details as to what submissions must have present in order to meet the foundational skills criteria.</a:t>
            </a:r>
          </a:p>
          <a:p>
            <a:endParaRPr lang="en-US" b="0" dirty="0"/>
          </a:p>
          <a:p>
            <a:r>
              <a:rPr lang="en-US" b="1" dirty="0"/>
              <a:t>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Found on p. 28 in handout.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Take a moment to familiarize yourself with the language of this Non-Negotiable, found in the K-2 IMET on page 17.   What stands out to you? What key words can you identify when considering Foundational Skills? If you had to choose 1-3 words for each metric, which words would those be?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Some key words might include: concepts of print, letter recognition, phonemic awareness, practice, research-based, transparent, diagnostic assessment, connection, volume of reading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solidFill>
                  <a:prstClr val="black"/>
                </a:solidFill>
                <a:latin typeface="Calibri"/>
              </a:rPr>
              <a:pPr/>
              <a:t>52</a:t>
            </a:fld>
            <a:endParaRPr lang="en-US" dirty="0">
              <a:solidFill>
                <a:prstClr val="black"/>
              </a:solidFill>
              <a:latin typeface="Calibri"/>
            </a:endParaRPr>
          </a:p>
        </p:txBody>
      </p:sp>
    </p:spTree>
    <p:extLst>
      <p:ext uri="{BB962C8B-B14F-4D97-AF65-F5344CB8AC3E}">
        <p14:creationId xmlns:p14="http://schemas.microsoft.com/office/powerpoint/2010/main" val="1211614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a:t>
            </a:r>
            <a:r>
              <a:rPr lang="en-US" baseline="0" dirty="0"/>
              <a:t> In K-2, literacy is built simultaneously in two areas: skills and knowledge. This is the job of the K-2 educator and system. </a:t>
            </a:r>
          </a:p>
          <a:p>
            <a:endParaRPr lang="en-US" b="1" baseline="0" dirty="0"/>
          </a:p>
          <a:p>
            <a:r>
              <a:rPr lang="en-US" b="1" baseline="0" dirty="0"/>
              <a:t>Details:</a:t>
            </a:r>
            <a:r>
              <a:rPr lang="en-US" baseline="0" dirty="0"/>
              <a:t> </a:t>
            </a:r>
          </a:p>
          <a:p>
            <a:pPr marL="171450" indent="-171450">
              <a:buFont typeface="Arial"/>
              <a:buChar char="•"/>
            </a:pPr>
            <a:r>
              <a:rPr lang="en-US" baseline="0" dirty="0"/>
              <a:t>This graphic is included in your packet on p. 29 and comes from the Harvard Graduate School of Education (2012). </a:t>
            </a:r>
          </a:p>
          <a:p>
            <a:pPr marL="171450" indent="-171450">
              <a:buFont typeface="Arial"/>
              <a:buChar char="•"/>
            </a:pPr>
            <a:r>
              <a:rPr lang="en-US" baseline="0" dirty="0"/>
              <a:t>Development of both skills and knowledge competencies must be included in K-2 materials. </a:t>
            </a:r>
          </a:p>
          <a:p>
            <a:pPr marL="171450" indent="-171450">
              <a:buFont typeface="Arial"/>
              <a:buChar char="•"/>
            </a:pPr>
            <a:r>
              <a:rPr lang="en-US" baseline="0" dirty="0"/>
              <a:t>Knowledge competencies are addressed in the IMET in Non-Negotiables 1- 3 and reinforce the need for students to be involved in discussion and writing around rich read-</a:t>
            </a:r>
            <a:r>
              <a:rPr lang="en-US" baseline="0" dirty="0" err="1"/>
              <a:t>alouds</a:t>
            </a:r>
            <a:r>
              <a:rPr lang="en-US" baseline="0" dirty="0"/>
              <a:t> before and as they acquire skills to read independently. </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53</a:t>
            </a:fld>
            <a:endParaRPr lang="en-US" dirty="0"/>
          </a:p>
        </p:txBody>
      </p:sp>
    </p:spTree>
    <p:extLst>
      <p:ext uri="{BB962C8B-B14F-4D97-AF65-F5344CB8AC3E}">
        <p14:creationId xmlns:p14="http://schemas.microsoft.com/office/powerpoint/2010/main" val="1573326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Allow</a:t>
            </a:r>
            <a:r>
              <a:rPr lang="en-US" b="0" i="1" baseline="0" dirty="0"/>
              <a:t> </a:t>
            </a:r>
            <a:r>
              <a:rPr lang="en-US" b="1" i="1" baseline="0" dirty="0"/>
              <a:t>15 minutes </a:t>
            </a:r>
            <a:r>
              <a:rPr lang="en-US" b="0" i="1" baseline="0" dirty="0"/>
              <a:t>for this activity. </a:t>
            </a:r>
            <a:endParaRPr lang="en-US" b="0" i="1" dirty="0"/>
          </a:p>
          <a:p>
            <a:endParaRPr lang="en-US" b="1" dirty="0"/>
          </a:p>
          <a:p>
            <a:r>
              <a:rPr lang="en-US" b="1" dirty="0"/>
              <a:t>Big Idea: </a:t>
            </a:r>
          </a:p>
          <a:p>
            <a:r>
              <a:rPr lang="en-US" b="0" dirty="0"/>
              <a:t>This activity is designed to engage</a:t>
            </a:r>
            <a:r>
              <a:rPr lang="en-US" b="0" baseline="0" dirty="0"/>
              <a:t> participants in finding evidence for the NN 4 metrics. Although it is only one lesson, participants will get a good idea of what a well-aligned foundational skills lesson should look like</a:t>
            </a:r>
            <a:r>
              <a:rPr lang="en-US" b="1" baseline="0" dirty="0"/>
              <a:t>. </a:t>
            </a:r>
            <a:endParaRPr lang="en-US" dirty="0"/>
          </a:p>
          <a:p>
            <a:endParaRPr lang="en-US" b="1" dirty="0"/>
          </a:p>
          <a:p>
            <a:r>
              <a:rPr lang="en-US" b="1"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For the writing activity, find the Core Knowledge Skills Strand components – grade 1 lesson plan, skills reader, and student practice page on pp. 30-53 of the handout. The Louisiana Believes review is on p. 54. </a:t>
            </a:r>
          </a:p>
          <a:p>
            <a:pPr marL="171450" indent="-171450">
              <a:buFont typeface="Arial" panose="020B0604020202020204" pitchFamily="34" charset="0"/>
              <a:buChar char="•"/>
            </a:pPr>
            <a:r>
              <a:rPr lang="en-US" b="0" dirty="0"/>
              <a:t>After</a:t>
            </a:r>
            <a:r>
              <a:rPr lang="en-US" b="0" baseline="0" dirty="0"/>
              <a:t> participants have written individually, debrief the findings and evidence for the metrics. The Core Knowledge Skills Strand K-3 (which is all foundational skills) was the only elementary program Louisiana found to meet all non-negotiable criteria and score the best possible on all indicators of superior quality. The review includes detailed reasoning for the decision. </a:t>
            </a:r>
          </a:p>
          <a:p>
            <a:pPr marL="171450" indent="-171450">
              <a:buFont typeface="Arial" panose="020B0604020202020204" pitchFamily="34" charset="0"/>
              <a:buChar char="•"/>
            </a:pPr>
            <a:r>
              <a:rPr lang="en-US" b="0" baseline="0" dirty="0"/>
              <a:t>Evidence might include:</a:t>
            </a:r>
          </a:p>
          <a:p>
            <a:pPr marL="628650" lvl="1" indent="-171450">
              <a:buFont typeface="Arial" panose="020B0604020202020204" pitchFamily="34" charset="0"/>
              <a:buChar char="•"/>
            </a:pPr>
            <a:r>
              <a:rPr lang="en-US" b="0" baseline="0" dirty="0"/>
              <a:t>4A: A scope and sequence document would need to be consulted.</a:t>
            </a:r>
          </a:p>
          <a:p>
            <a:pPr marL="628650" lvl="1" indent="-171450">
              <a:buFont typeface="Arial" panose="020B0604020202020204" pitchFamily="34" charset="0"/>
              <a:buChar char="•"/>
            </a:pPr>
            <a:r>
              <a:rPr lang="en-US" b="0" baseline="0" dirty="0"/>
              <a:t>4B: There is student reading material included in the lesson. If this is a regular lesson, there is a lot of reading and practice embedded in the lesson.</a:t>
            </a:r>
          </a:p>
          <a:p>
            <a:pPr marL="628650" lvl="1" indent="-171450">
              <a:buFont typeface="Arial" panose="020B0604020202020204" pitchFamily="34" charset="0"/>
              <a:buChar char="•"/>
            </a:pPr>
            <a:r>
              <a:rPr lang="en-US" b="0" baseline="0" dirty="0"/>
              <a:t>4C: There are notes in the margins for additional practice, extension activity if students work quickly. This assumes the teacher is monitoring and assessing as the lesson progresses. The student writing worksheet would also provide the teacher with insight into the students’ grasp of skills. </a:t>
            </a:r>
          </a:p>
          <a:p>
            <a:pPr marL="628650" lvl="1" indent="-171450">
              <a:buFont typeface="Arial" panose="020B0604020202020204" pitchFamily="34" charset="0"/>
              <a:buChar char="•"/>
            </a:pPr>
            <a:r>
              <a:rPr lang="en-US" b="0" baseline="0" dirty="0"/>
              <a:t>4D: The questions and discussion of the meaning of the text drives the reading of the story. </a:t>
            </a:r>
          </a:p>
          <a:p>
            <a:pPr marL="171450" indent="-171450">
              <a:buFont typeface="Arial" panose="020B0604020202020204" pitchFamily="34" charset="0"/>
              <a:buChar char="•"/>
            </a:pPr>
            <a:r>
              <a:rPr lang="en-US" b="0" baseline="0" dirty="0"/>
              <a:t>If this lesson is a standard lesson, and repeated in this format, that’s a lot of practice! This program is also very supportive for teachers. The box at the end of the lesson provides a lot of information about phonics for the teacher. </a:t>
            </a:r>
            <a:endParaRPr lang="en-US" b="0" dirty="0"/>
          </a:p>
          <a:p>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54</a:t>
            </a:fld>
            <a:endParaRPr lang="en-US" dirty="0"/>
          </a:p>
        </p:txBody>
      </p:sp>
    </p:spTree>
    <p:extLst>
      <p:ext uri="{BB962C8B-B14F-4D97-AF65-F5344CB8AC3E}">
        <p14:creationId xmlns:p14="http://schemas.microsoft.com/office/powerpoint/2010/main" val="22611285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0" i="1" u="none" strike="noStrike" cap="none" baseline="0" dirty="0">
                <a:solidFill>
                  <a:schemeClr val="dk1"/>
                </a:solidFill>
                <a:latin typeface="Calibri"/>
                <a:ea typeface="Calibri"/>
                <a:cs typeface="Calibri"/>
                <a:sym typeface="Calibri"/>
              </a:rPr>
              <a:t>Estimated time for slides 55-59:  </a:t>
            </a:r>
            <a:r>
              <a:rPr lang="en-US" sz="1200" b="1" i="1" u="none" strike="noStrike" cap="none" baseline="0" dirty="0">
                <a:solidFill>
                  <a:schemeClr val="dk1"/>
                </a:solidFill>
                <a:latin typeface="Calibri"/>
                <a:ea typeface="Calibri"/>
                <a:cs typeface="Calibri"/>
                <a:sym typeface="Calibri"/>
              </a:rPr>
              <a:t>5 minutes</a:t>
            </a:r>
          </a:p>
          <a:p>
            <a:pPr marL="0" marR="0" lvl="0" indent="0" algn="l" rtl="0">
              <a:spcBef>
                <a:spcPts val="0"/>
              </a:spcBef>
              <a:buClr>
                <a:schemeClr val="dk1"/>
              </a:buClr>
              <a:buFont typeface="Arial"/>
              <a:buNone/>
            </a:pPr>
            <a:endParaRPr lang="en-US" sz="12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The IMET includes 7 Alignment Criteria which must be each be met for materials to be considered aligned to the Shifts and major features of the CCSS. </a:t>
            </a:r>
          </a:p>
          <a:p>
            <a:pPr marL="0" marR="0" lvl="0" indent="0" algn="l" rtl="0">
              <a:spcBef>
                <a:spcPts val="0"/>
              </a:spcBef>
              <a:buClr>
                <a:schemeClr val="dk1"/>
              </a:buClr>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1" i="0" u="none" strike="noStrike" cap="none" baseline="0" dirty="0">
                <a:solidFill>
                  <a:schemeClr val="dk1"/>
                </a:solidFill>
                <a:latin typeface="Arial"/>
                <a:ea typeface="Arial"/>
                <a:cs typeface="Arial"/>
                <a:sym typeface="Arial"/>
              </a:rPr>
              <a:t>Details: </a:t>
            </a:r>
          </a:p>
          <a:p>
            <a:pPr marL="171450" marR="0" lvl="0" indent="-171450" algn="l" rtl="0">
              <a:spcBef>
                <a:spcPts val="0"/>
              </a:spcBef>
              <a:buClr>
                <a:schemeClr val="dk1"/>
              </a:buClr>
              <a:buFont typeface="Arial"/>
              <a:buChar char="•"/>
            </a:pPr>
            <a:r>
              <a:rPr lang="en-US" sz="1200" b="0" i="0" u="none" strike="noStrike" cap="none" baseline="0" dirty="0">
                <a:solidFill>
                  <a:schemeClr val="dk1"/>
                </a:solidFill>
                <a:latin typeface="Arial"/>
                <a:ea typeface="Arial"/>
                <a:cs typeface="Arial"/>
                <a:sym typeface="Arial"/>
              </a:rPr>
              <a:t>Each of these Alignment Criterion has one or more metrics associated with it; a specific number of these metrics must be met or partially met in order for the criterion as a whole to be met.  </a:t>
            </a:r>
            <a:endParaRPr sz="1200" b="0" i="0" u="none" strike="noStrike" cap="none" baseline="0" dirty="0">
              <a:solidFill>
                <a:schemeClr val="dk1"/>
              </a:solidFill>
              <a:latin typeface="Arial"/>
              <a:ea typeface="Arial"/>
              <a:cs typeface="Arial"/>
              <a:sym typeface="Arial"/>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0384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We’ve looked at the four Non-Negotiable Alignment Criteria today.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The other 4 Alignment Criteria include: Range and Quality of texts, Questions, Tasks and Assignments, Building Knowledge with Texts, Vocabulary and Access for All Students. </a:t>
            </a:r>
            <a:endParaRPr lang="en-US" sz="1200" b="1" i="0" u="none" strike="noStrike" cap="none" baseline="0" dirty="0">
              <a:solidFill>
                <a:schemeClr val="dk1"/>
              </a:solidFill>
              <a:latin typeface="Calibri"/>
              <a:ea typeface="Calibri"/>
              <a:cs typeface="Calibri"/>
              <a:sym typeface="Calibri"/>
            </a:endParaRPr>
          </a:p>
          <a:p>
            <a:pPr marL="171450" marR="0" lvl="0" indent="-171450" algn="l" defTabSz="457200" rtl="0" eaLnBrk="1" fontAlgn="auto" latinLnBrk="0" hangingPunct="1">
              <a:lnSpc>
                <a:spcPct val="100000"/>
              </a:lnSpc>
              <a:spcBef>
                <a:spcPts val="0"/>
              </a:spcBef>
              <a:spcAft>
                <a:spcPts val="0"/>
              </a:spcAft>
              <a:buClr>
                <a:schemeClr val="dk1"/>
              </a:buClr>
              <a:buSzPct val="100000"/>
              <a:buFont typeface="Calibri"/>
              <a:buChar char="•"/>
              <a:tabLst/>
              <a:defRPr/>
            </a:pPr>
            <a:r>
              <a:rPr lang="en-US" sz="1200" b="0" i="0" u="none" strike="noStrike" cap="none" baseline="0" dirty="0">
                <a:solidFill>
                  <a:schemeClr val="dk1"/>
                </a:solidFill>
                <a:latin typeface="Calibri"/>
                <a:ea typeface="Calibri"/>
                <a:cs typeface="Calibri"/>
                <a:sym typeface="Calibri"/>
              </a:rPr>
              <a:t>These metrics lend guidance in evaluating how well materials align and how well they support the Non-Negotiable criteria. </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Within each Alignment Criteria, several metrics are given to guide teams in evaluating materials. These alignment criteria support the non-negotiables and evaluate how well materials guide instruction around the worthy text provided. </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The criteria are covered in more detail in the professional development materials found on achievethecore.org to support IMET use. </a:t>
            </a:r>
          </a:p>
        </p:txBody>
      </p:sp>
      <p:sp>
        <p:nvSpPr>
          <p:cNvPr id="511" name="Shape 5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56</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84532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chemeClr val="dk1"/>
                </a:solidFill>
                <a:latin typeface="Calibri"/>
                <a:ea typeface="Calibri"/>
                <a:cs typeface="Calibri"/>
                <a:sym typeface="Calibri"/>
              </a:rPr>
              <a:t>Return to the Essential Questions to close the session.</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 </a:t>
            </a:r>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r>
              <a:rPr lang="en-US" sz="1200" b="0" i="0" u="none" strike="noStrike" cap="none" baseline="0" dirty="0">
                <a:solidFill>
                  <a:schemeClr val="dk1"/>
                </a:solidFill>
                <a:latin typeface="Calibri"/>
                <a:ea typeface="Calibri"/>
                <a:cs typeface="Calibri"/>
                <a:sym typeface="Calibri"/>
              </a:rPr>
              <a:t>This can be a writing activity in the form of an exit ticket you will collect, a stand and deliver commitment activity, or just a partner reflection with time for group sharing as available.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57</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8886265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1" y="4343401"/>
            <a:ext cx="5486399" cy="4114799"/>
          </a:xfrm>
          <a:prstGeom prst="rect">
            <a:avLst/>
          </a:prstGeom>
        </p:spPr>
        <p:txBody>
          <a:bodyPr lIns="89715" tIns="89715" rIns="89715" bIns="89715" anchor="t" anchorCtr="0">
            <a:noAutofit/>
          </a:bodyPr>
          <a:lstStyle/>
          <a:p>
            <a:r>
              <a:rPr lang="en-US" b="1" dirty="0">
                <a:latin typeface="Calibri" panose="020F0502020204030204" pitchFamily="34" charset="0"/>
              </a:rPr>
              <a:t>Big Idea:  </a:t>
            </a:r>
            <a:r>
              <a:rPr lang="en-US" dirty="0">
                <a:latin typeface="Calibri" panose="020F0502020204030204" pitchFamily="34" charset="0"/>
              </a:rPr>
              <a:t>There are many ways to use the IMET and the related training materials.</a:t>
            </a:r>
          </a:p>
          <a:p>
            <a:endParaRPr lang="en-US" dirty="0">
              <a:latin typeface="Calibri" panose="020F0502020204030204" pitchFamily="34" charset="0"/>
            </a:endParaRPr>
          </a:p>
          <a:p>
            <a:r>
              <a:rPr lang="en-US" b="1" dirty="0">
                <a:latin typeface="Calibri" panose="020F0502020204030204" pitchFamily="34" charset="0"/>
              </a:rPr>
              <a:t>Details:</a:t>
            </a:r>
          </a:p>
          <a:p>
            <a:pPr marL="171450" indent="-171450">
              <a:buFont typeface="Arial"/>
              <a:buChar char="•"/>
            </a:pPr>
            <a:r>
              <a:rPr lang="en-US" dirty="0">
                <a:latin typeface="Calibri" panose="020F0502020204030204" pitchFamily="34" charset="0"/>
              </a:rPr>
              <a:t>The IMET was </a:t>
            </a:r>
            <a:r>
              <a:rPr lang="en-US" baseline="0" dirty="0">
                <a:latin typeface="Calibri" panose="020F0502020204030204" pitchFamily="34" charset="0"/>
              </a:rPr>
              <a:t>developed with the purpose to </a:t>
            </a:r>
            <a:r>
              <a:rPr lang="en-US" dirty="0">
                <a:latin typeface="Calibri" panose="020F0502020204030204" pitchFamily="34" charset="0"/>
              </a:rPr>
              <a:t>help educators determine whether instructional materials are aligned to the Shifts and major features of the Common Core State Standards.</a:t>
            </a:r>
          </a:p>
          <a:p>
            <a:pPr marL="171450" indent="-171450">
              <a:buFont typeface="Arial"/>
              <a:buChar char="•"/>
            </a:pPr>
            <a:r>
              <a:rPr lang="en-US" dirty="0">
                <a:latin typeface="Calibri" panose="020F0502020204030204" pitchFamily="34" charset="0"/>
              </a:rPr>
              <a:t>Originally, this meant that its primary use case was by districts who were reviewing materials to be considered for adoption.  However, as we’ve talked to people who used the tool, we’ve heard that the learning about the IMET is a very powerful professional development opportunity.  Learning about the IMET gives participants a better understand of the CCSS in general, as well as implications for the classroom. </a:t>
            </a:r>
          </a:p>
          <a:p>
            <a:pPr marL="171450" indent="-171450">
              <a:buFont typeface="Arial"/>
              <a:buChar char="•"/>
            </a:pPr>
            <a:r>
              <a:rPr lang="en-US" dirty="0">
                <a:latin typeface="Calibri" panose="020F0502020204030204" pitchFamily="34" charset="0"/>
              </a:rPr>
              <a:t>The IMET review can be helpful for districts or schools to identify gaps in their current materials in order to plan how to adapt them.  It can also help for teachers or leaders who are developing instructional materials.</a:t>
            </a:r>
          </a:p>
          <a:p>
            <a:pPr marL="171450" indent="-171450">
              <a:buFont typeface="Arial"/>
              <a:buChar char="•"/>
            </a:pPr>
            <a:r>
              <a:rPr lang="en-US" dirty="0">
                <a:latin typeface="Calibri" panose="020F0502020204030204" pitchFamily="34" charset="0"/>
              </a:rPr>
              <a:t>&lt;Click to advance the slide.&gt;</a:t>
            </a:r>
          </a:p>
          <a:p>
            <a:pPr marL="171450" indent="-171450">
              <a:buFont typeface="Arial"/>
              <a:buChar char="•"/>
            </a:pPr>
            <a:r>
              <a:rPr lang="en-US" dirty="0">
                <a:latin typeface="Calibri" panose="020F0502020204030204" pitchFamily="34" charset="0"/>
              </a:rPr>
              <a:t>Have participants discuss how they might use the IMET in their current context.</a:t>
            </a:r>
          </a:p>
          <a:p>
            <a:endParaRPr lang="en-US" dirty="0">
              <a:latin typeface="Calibri" panose="020F0502020204030204" pitchFamily="34" charset="0"/>
            </a:endParaRPr>
          </a:p>
          <a:p>
            <a:r>
              <a:rPr lang="en-US" dirty="0">
                <a:latin typeface="Calibri" panose="020F0502020204030204" pitchFamily="34" charset="0"/>
              </a:rPr>
              <a:t> </a:t>
            </a:r>
            <a:endParaRPr dirty="0">
              <a:latin typeface="Calibri" panose="020F0502020204030204" pitchFamily="34" charset="0"/>
            </a:endParaRPr>
          </a:p>
        </p:txBody>
      </p:sp>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329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US" sz="1200" b="1" i="0" u="none" strike="noStrike" cap="none" baseline="0" dirty="0">
                <a:solidFill>
                  <a:schemeClr val="dk1"/>
                </a:solidFill>
                <a:latin typeface="Arial"/>
                <a:ea typeface="Arial"/>
                <a:cs typeface="Arial"/>
                <a:sym typeface="Arial"/>
              </a:rPr>
              <a:t>Big Idea: </a:t>
            </a:r>
            <a:r>
              <a:rPr lang="en-US" sz="1200" b="0" i="0" u="none" strike="noStrike" cap="none" baseline="0" dirty="0">
                <a:solidFill>
                  <a:schemeClr val="dk1"/>
                </a:solidFill>
                <a:latin typeface="Arial"/>
                <a:ea typeface="Arial"/>
                <a:cs typeface="Arial"/>
                <a:sym typeface="Arial"/>
              </a:rPr>
              <a:t>There are resources available to support IMET use and reviewing to get aligned materials into teacher and student hands.</a:t>
            </a:r>
          </a:p>
          <a:p>
            <a:pPr marL="0" marR="0" lvl="0" indent="0" algn="l" rtl="0">
              <a:spcBef>
                <a:spcPts val="0"/>
              </a:spcBef>
              <a:buClr>
                <a:schemeClr val="dk1"/>
              </a:buClr>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1" i="0" u="none" strike="noStrike" cap="none" baseline="0" dirty="0">
                <a:solidFill>
                  <a:schemeClr val="dk1"/>
                </a:solidFill>
                <a:latin typeface="Arial"/>
                <a:ea typeface="Arial"/>
                <a:cs typeface="Arial"/>
                <a:sym typeface="Arial"/>
              </a:rPr>
              <a:t>Details: </a:t>
            </a:r>
          </a:p>
          <a:p>
            <a:pPr marL="171450" marR="0" lvl="0" indent="-171450" algn="l" rtl="0">
              <a:spcBef>
                <a:spcPts val="0"/>
              </a:spcBef>
              <a:buClr>
                <a:schemeClr val="dk1"/>
              </a:buClr>
              <a:buFont typeface="Arial"/>
              <a:buChar char="•"/>
            </a:pPr>
            <a:r>
              <a:rPr lang="en-US" sz="1200" b="0" i="0" u="none" strike="noStrike" cap="none" baseline="0" dirty="0">
                <a:solidFill>
                  <a:schemeClr val="dk1"/>
                </a:solidFill>
                <a:latin typeface="Arial"/>
                <a:ea typeface="Arial"/>
                <a:cs typeface="Arial"/>
                <a:sym typeface="Arial"/>
              </a:rPr>
              <a:t>Student Achievement Partners’ website, achievethecore.org, has resources posted for download.</a:t>
            </a:r>
          </a:p>
          <a:p>
            <a:pPr marL="171450" marR="0" lvl="0" indent="-171450" algn="l" rtl="0">
              <a:spcBef>
                <a:spcPts val="0"/>
              </a:spcBef>
              <a:buClr>
                <a:schemeClr val="dk1"/>
              </a:buClr>
              <a:buFont typeface="Arial"/>
              <a:buChar char="•"/>
            </a:pPr>
            <a:r>
              <a:rPr lang="en-US" sz="1200" b="0" i="1" u="none" strike="noStrike" cap="none" baseline="0" dirty="0">
                <a:solidFill>
                  <a:schemeClr val="dk1"/>
                </a:solidFill>
                <a:latin typeface="Arial"/>
                <a:ea typeface="Arial"/>
                <a:cs typeface="Arial"/>
                <a:sym typeface="Arial"/>
              </a:rPr>
              <a:t>Aligned</a:t>
            </a:r>
            <a:r>
              <a:rPr lang="en-US" sz="1200" b="0" i="0" u="none" strike="noStrike" cap="none" baseline="0" dirty="0">
                <a:solidFill>
                  <a:schemeClr val="dk1"/>
                </a:solidFill>
                <a:latin typeface="Arial"/>
                <a:ea typeface="Arial"/>
                <a:cs typeface="Arial"/>
                <a:sym typeface="Arial"/>
              </a:rPr>
              <a:t> is a blog devoted to aligned materials. Posts include stories from diverse voices on a variety of topics – case studies from districts working to align materials, guidance from educators working on reviewing, and much guidance for procuring better materials. </a:t>
            </a:r>
          </a:p>
          <a:p>
            <a:pPr marL="171450" marR="0" lvl="0" indent="-171450" algn="l" rtl="0">
              <a:spcBef>
                <a:spcPts val="0"/>
              </a:spcBef>
              <a:buClr>
                <a:schemeClr val="dk1"/>
              </a:buClr>
              <a:buFont typeface="Arial"/>
              <a:buChar char="•"/>
            </a:pPr>
            <a:r>
              <a:rPr lang="en-US" sz="1200" b="0" i="0" u="none" strike="noStrike" cap="none" baseline="0" dirty="0">
                <a:solidFill>
                  <a:schemeClr val="dk1"/>
                </a:solidFill>
                <a:latin typeface="Arial"/>
                <a:ea typeface="Arial"/>
                <a:cs typeface="Arial"/>
                <a:sym typeface="Arial"/>
              </a:rPr>
              <a:t>The IMET tools are available in fillable PDF as well as downloadable formats.</a:t>
            </a:r>
          </a:p>
          <a:p>
            <a:pPr marL="171450" marR="0" lvl="0" indent="-171450" algn="l" rtl="0">
              <a:spcBef>
                <a:spcPts val="0"/>
              </a:spcBef>
              <a:buClr>
                <a:schemeClr val="dk1"/>
              </a:buClr>
              <a:buFont typeface="Arial"/>
              <a:buChar char="•"/>
            </a:pPr>
            <a:r>
              <a:rPr lang="en-US" sz="1200" b="0" i="0" u="none" strike="noStrike" cap="none" baseline="0" dirty="0">
                <a:solidFill>
                  <a:schemeClr val="dk1"/>
                </a:solidFill>
                <a:latin typeface="Arial"/>
                <a:ea typeface="Arial"/>
                <a:cs typeface="Arial"/>
                <a:sym typeface="Arial"/>
              </a:rPr>
              <a:t>Professional learning modules for teams establishing review protocols, learning to review using the IMET, and guiding reviewers through a review are posted.</a:t>
            </a:r>
            <a:endParaRPr lang="en-US" sz="2400" b="0" i="0" u="none" strike="noStrike" cap="none" baseline="0" dirty="0">
              <a:solidFill>
                <a:srgbClr val="3F3F39"/>
              </a:solidFill>
              <a:latin typeface="Allerta"/>
              <a:ea typeface="Allerta"/>
              <a:cs typeface="Allerta"/>
              <a:sym typeface="Allerta"/>
              <a:rtl val="0"/>
            </a:endParaRPr>
          </a:p>
          <a:p>
            <a:pPr marL="171450" marR="0" lvl="0" indent="-171450" algn="l" rtl="0">
              <a:spcBef>
                <a:spcPts val="0"/>
              </a:spcBef>
              <a:buClr>
                <a:schemeClr val="dk1"/>
              </a:buClr>
              <a:buFont typeface="Arial"/>
              <a:buChar char="•"/>
            </a:pPr>
            <a:r>
              <a:rPr lang="en-US" sz="2400" b="0" i="0" u="none" strike="noStrike" cap="none" baseline="0" dirty="0">
                <a:solidFill>
                  <a:srgbClr val="3F3F39"/>
                </a:solidFill>
                <a:latin typeface="Allerta"/>
                <a:ea typeface="Allerta"/>
                <a:cs typeface="Allerta"/>
                <a:sym typeface="Allerta"/>
                <a:rtl val="0"/>
              </a:rPr>
              <a:t>Other resources not pictured are available; mention as needed: </a:t>
            </a:r>
          </a:p>
          <a:p>
            <a:pPr marL="171450" marR="0" lvl="0" indent="-171450" algn="l" rtl="0">
              <a:spcBef>
                <a:spcPts val="0"/>
              </a:spcBef>
              <a:buClr>
                <a:schemeClr val="dk1"/>
              </a:buClr>
              <a:buFont typeface="Arial"/>
              <a:buChar char="•"/>
            </a:pPr>
            <a:r>
              <a:rPr lang="en-US" sz="2400" b="0" i="0" u="none" strike="noStrike" cap="none" baseline="0" dirty="0">
                <a:solidFill>
                  <a:srgbClr val="3F3F39"/>
                </a:solidFill>
                <a:latin typeface="Allerta"/>
                <a:ea typeface="Allerta"/>
                <a:cs typeface="Allerta"/>
                <a:sym typeface="Allerta"/>
                <a:rtl val="0"/>
              </a:rPr>
              <a:t>Louisiana Believes – </a:t>
            </a:r>
            <a:r>
              <a:rPr lang="en-US" sz="2400" dirty="0">
                <a:solidFill>
                  <a:srgbClr val="3F3F39"/>
                </a:solidFill>
                <a:latin typeface="Allerta"/>
                <a:ea typeface="Allerta"/>
                <a:cs typeface="Allerta"/>
                <a:sym typeface="Allerta"/>
                <a:hlinkClick r:id="rId3"/>
              </a:rPr>
              <a:t>https://www.louisianabelieves.com/academics/instructional-materials-review</a:t>
            </a:r>
            <a:r>
              <a:rPr lang="en-US" sz="2400" dirty="0">
                <a:solidFill>
                  <a:srgbClr val="3F3F39"/>
                </a:solidFill>
                <a:latin typeface="Allerta"/>
                <a:ea typeface="Allerta"/>
                <a:cs typeface="Allerta"/>
                <a:sym typeface="Allerta"/>
              </a:rPr>
              <a:t>,</a:t>
            </a:r>
            <a:r>
              <a:rPr lang="en-US" sz="2400" baseline="0" dirty="0">
                <a:solidFill>
                  <a:srgbClr val="3F3F39"/>
                </a:solidFill>
                <a:latin typeface="Allerta"/>
                <a:ea typeface="Allerta"/>
                <a:cs typeface="Allerta"/>
                <a:sym typeface="Allerta"/>
              </a:rPr>
              <a:t> </a:t>
            </a:r>
            <a:r>
              <a:rPr lang="en-US" sz="1200" b="0" i="0" u="none" strike="noStrike" cap="none" baseline="0" dirty="0">
                <a:solidFill>
                  <a:schemeClr val="dk1"/>
                </a:solidFill>
                <a:latin typeface="Arial"/>
                <a:ea typeface="Arial"/>
                <a:cs typeface="Arial"/>
                <a:sym typeface="Arial"/>
              </a:rPr>
              <a:t> the Louisiana Department of Education site, offers completed reviews and materials used for download.</a:t>
            </a:r>
            <a:endParaRPr sz="1200" b="0" i="0" u="none" strike="noStrike" cap="none" baseline="0" dirty="0">
              <a:solidFill>
                <a:schemeClr val="dk1"/>
              </a:solidFill>
              <a:latin typeface="Arial"/>
              <a:ea typeface="Arial"/>
              <a:cs typeface="Arial"/>
              <a:sym typeface="Arial"/>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1808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r>
              <a:rPr lang="en-US" sz="1200" b="0" i="0" u="none" strike="noStrike" cap="none" baseline="0" dirty="0">
                <a:solidFill>
                  <a:srgbClr val="3F3F39"/>
                </a:solidFill>
                <a:latin typeface="Allerta"/>
                <a:ea typeface="Allerta"/>
                <a:cs typeface="Allerta"/>
                <a:sym typeface="Allerta"/>
                <a:rtl val="0"/>
              </a:rPr>
              <a:t>The quality of instructional materials in our classrooms has a large impact on student learning</a:t>
            </a:r>
            <a:r>
              <a:rPr lang="en-US" sz="1200" b="1" i="0" u="none" strike="noStrike" cap="none" baseline="0" dirty="0">
                <a:solidFill>
                  <a:srgbClr val="3F3F39"/>
                </a:solidFill>
                <a:latin typeface="Allerta"/>
                <a:ea typeface="Allerta"/>
                <a:cs typeface="Allerta"/>
                <a:sym typeface="Allerta"/>
                <a:rtl val="0"/>
              </a:rPr>
              <a:t>. </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baseline="0" dirty="0">
              <a:solidFill>
                <a:srgbClr val="3F3F39"/>
              </a:solidFill>
              <a:latin typeface="Allerta"/>
              <a:ea typeface="Allerta"/>
              <a:cs typeface="Allerta"/>
              <a:sym typeface="Allerta"/>
              <a:rtl val="0"/>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rgbClr val="3F3F39"/>
                </a:solidFill>
                <a:latin typeface="Allerta"/>
                <a:ea typeface="Allerta"/>
                <a:cs typeface="Allerta"/>
                <a:sym typeface="Allerta"/>
                <a:rtl val="0"/>
              </a:rPr>
              <a:t>Details:</a:t>
            </a: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We often hear about the importance of teacher effectiveness. This paper points to the critical role of materials. </a:t>
            </a:r>
          </a:p>
          <a:p>
            <a:pPr marL="171450" lvl="0" indent="-17145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Quote is drawn from a Brookings Institution report from 2012, available here: </a:t>
            </a:r>
            <a:r>
              <a:rPr lang="en-US" sz="1200" kern="1200" dirty="0">
                <a:solidFill>
                  <a:schemeClr val="tx1"/>
                </a:solidFill>
                <a:effectLst/>
                <a:latin typeface="+mn-lt"/>
                <a:ea typeface="+mn-ea"/>
                <a:cs typeface="+mn-cs"/>
              </a:rPr>
              <a:t>https://www.brookings.edu/research/choosing-blindly-instructional-materials-teacher-effectiveness-and-the-common-core/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5993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kern="1200" dirty="0">
                <a:solidFill>
                  <a:schemeClr val="tx1"/>
                </a:solidFill>
                <a:effectLst/>
                <a:latin typeface="+mn-lt"/>
                <a:ea typeface="+mn-ea"/>
                <a:cs typeface="+mn-cs"/>
              </a:rPr>
              <a:t>As states adopted the Common Core State Standards (CCSS), there was demand for a tool to analyze instructional material alignment. States, districts and educators needed a common language for talking about and evaluating materials against the Common Core State Standards.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was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nterest in reviews that</a:t>
            </a:r>
            <a:r>
              <a:rPr lang="en-US" sz="1200" kern="1200" baseline="0" dirty="0">
                <a:solidFill>
                  <a:schemeClr val="tx1"/>
                </a:solidFill>
                <a:effectLst/>
                <a:latin typeface="+mn-lt"/>
                <a:ea typeface="+mn-ea"/>
                <a:cs typeface="+mn-cs"/>
              </a:rPr>
              <a:t> would cross</a:t>
            </a:r>
            <a:r>
              <a:rPr lang="en-US" sz="1200" kern="1200" dirty="0">
                <a:solidFill>
                  <a:schemeClr val="tx1"/>
                </a:solidFill>
                <a:effectLst/>
                <a:latin typeface="+mn-lt"/>
                <a:ea typeface="+mn-ea"/>
                <a:cs typeface="+mn-cs"/>
              </a:rPr>
              <a:t> state lines so we could begin to answer the question together: What does alignment look like in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Achieve, SAP, and Council of Chief State School Officers worked together to craft a toolkit to help stakeholders analyze alignment in materials.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IMET is one tool in a comprehensive toolkit available on achievethecore.org to support educators in identifying alignment in materials. </a:t>
            </a:r>
            <a:endParaRPr lang="en-US" sz="1200" b="1" i="0" u="none" strike="noStrike" cap="none" baseline="0" dirty="0">
              <a:solidFill>
                <a:schemeClr val="dk1"/>
              </a:solidFill>
              <a:latin typeface="Arial"/>
              <a:ea typeface="Arial"/>
              <a:cs typeface="Arial"/>
              <a:sym typeface="Arial"/>
            </a:endParaRP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17074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 adoption of the CCSS  across dozens of states presents a rare opportunity to align standards, materials, and assessment. The IMET criteria, developed because educators needed a common tool for identifying alignment to the Common Core State Standards, are drawn </a:t>
            </a:r>
            <a:r>
              <a:rPr lang="en-US" sz="1200" b="1" i="0" u="none" strike="noStrike" cap="none" baseline="0" dirty="0">
                <a:solidFill>
                  <a:schemeClr val="dk1"/>
                </a:solidFill>
                <a:latin typeface="Calibri"/>
                <a:ea typeface="Calibri"/>
                <a:cs typeface="Calibri"/>
                <a:sym typeface="Calibri"/>
              </a:rPr>
              <a:t>directly </a:t>
            </a:r>
            <a:r>
              <a:rPr lang="en-US" sz="1200" b="0" i="0" u="none" strike="noStrike" cap="none" baseline="0" dirty="0">
                <a:solidFill>
                  <a:schemeClr val="dk1"/>
                </a:solidFill>
                <a:latin typeface="Calibri"/>
                <a:ea typeface="Calibri"/>
                <a:cs typeface="Calibri"/>
                <a:sym typeface="Calibri"/>
              </a:rPr>
              <a:t>from the Standards themselves and the research from the Supplement to Appendix A of the CCSS on Text Complexity.  </a:t>
            </a: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i="0" u="none" strike="noStrike" cap="none" baseline="0"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Arial"/>
                <a:ea typeface="Arial"/>
                <a:cs typeface="Arial"/>
                <a:sym typeface="Arial"/>
              </a:rPr>
              <a:t>Details:</a:t>
            </a: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0" i="0" u="none" strike="noStrike" cap="none" baseline="0" dirty="0">
                <a:solidFill>
                  <a:schemeClr val="dk1"/>
                </a:solidFill>
                <a:latin typeface="+mn-lt"/>
                <a:ea typeface="Calibri"/>
                <a:cs typeface="Calibri"/>
                <a:sym typeface="Calibri"/>
              </a:rPr>
              <a:t>The second resource provides the updated research base for the text complexity grade band progression outlined in Standard 10.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04204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r>
              <a:rPr lang="en-US" sz="1200" b="0" i="0" u="none" strike="noStrike" cap="none" baseline="0" dirty="0">
                <a:solidFill>
                  <a:schemeClr val="dk1"/>
                </a:solidFill>
                <a:latin typeface="Calibri"/>
                <a:ea typeface="Calibri"/>
                <a:cs typeface="Calibri"/>
                <a:sym typeface="Calibri"/>
              </a:rPr>
              <a:t>: The IMET can be used in a variety of situations.</a:t>
            </a:r>
          </a:p>
          <a:p>
            <a:pPr marL="0" marR="0" lvl="0" indent="0" algn="l" rtl="0">
              <a:spcBef>
                <a:spcPts val="0"/>
              </a:spcBef>
              <a:buClr>
                <a:schemeClr val="dk1"/>
              </a:buClr>
              <a:buFont typeface="Arial"/>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r>
              <a:rPr lang="en-US" sz="1200" b="1" i="0" u="none" strike="noStrike" cap="none" baseline="0" dirty="0">
                <a:solidFill>
                  <a:schemeClr val="dk1"/>
                </a:solidFill>
                <a:latin typeface="Calibri"/>
                <a:ea typeface="Calibri"/>
                <a:cs typeface="Calibri"/>
                <a:sym typeface="Calibri"/>
              </a:rPr>
              <a:t>Details: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Procurement: alignment to the standards is a critical factor to consider when purchasing</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Evaluating materials in use: analysis of materials will illuminate flaws in alignment and offer opportunities for thoughtful planning to modify resources</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Developing materials: guidance for creating well-aligned curricula</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Professional learning: valuable understanding of instructional approach and components and pedagogy can be gained from reviewing materials using the IMET</a:t>
            </a:r>
          </a:p>
          <a:p>
            <a:pPr marL="171450" marR="0" lvl="0" indent="-171450" algn="l" rtl="0">
              <a:spcBef>
                <a:spcPts val="0"/>
              </a:spcBef>
              <a:buClr>
                <a:schemeClr val="dk1"/>
              </a:buClr>
              <a:buFont typeface="Arial"/>
              <a:buChar char="•"/>
            </a:pPr>
            <a:endParaRPr sz="1200" b="0" i="0" u="none" strike="noStrike" cap="none" baseline="0" dirty="0">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9</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9607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5.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5.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2.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2.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4.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4.xml"/><Relationship Id="rId5" Type="http://schemas.openxmlformats.org/officeDocument/2006/relationships/image" Target="../media/image14.emf"/><Relationship Id="rId4" Type="http://schemas.openxmlformats.org/officeDocument/2006/relationships/hyperlink" Target="http://www.achievethecore.org" TargetMode="Externa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18" y="225994"/>
            <a:ext cx="1640437" cy="808048"/>
          </a:xfrm>
          <a:prstGeom prst="rect">
            <a:avLst/>
          </a:prstGeom>
          <a:noFill/>
          <a:ln>
            <a:noFill/>
          </a:ln>
        </p:spPr>
      </p:pic>
      <p:pic>
        <p:nvPicPr>
          <p:cNvPr id="13" name="Shape 13"/>
          <p:cNvPicPr preferRelativeResize="0"/>
          <p:nvPr/>
        </p:nvPicPr>
        <p:blipFill rotWithShape="1">
          <a:blip r:embed="rId3">
            <a:alphaModFix/>
          </a:blip>
          <a:srcRect/>
          <a:stretch/>
        </p:blipFill>
        <p:spPr>
          <a:xfrm>
            <a:off x="0" y="1848735"/>
            <a:ext cx="9144000" cy="3167762"/>
          </a:xfrm>
          <a:prstGeom prst="rect">
            <a:avLst/>
          </a:prstGeom>
          <a:noFill/>
          <a:ln>
            <a:noFill/>
          </a:ln>
        </p:spPr>
      </p:pic>
      <p:sp>
        <p:nvSpPr>
          <p:cNvPr id="14" name="Shape 14"/>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6" name="Shape 16"/>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pic>
        <p:nvPicPr>
          <p:cNvPr id="17" name="Shape 17"/>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76"/>
        <p:cNvGrpSpPr/>
        <p:nvPr/>
      </p:nvGrpSpPr>
      <p:grpSpPr>
        <a:xfrm>
          <a:off x="0" y="0"/>
          <a:ext cx="0" cy="0"/>
          <a:chOff x="0" y="0"/>
          <a:chExt cx="0" cy="0"/>
        </a:xfrm>
      </p:grpSpPr>
      <p:sp>
        <p:nvSpPr>
          <p:cNvPr id="77" name="Shape 7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78" name="Shape 7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sp>
        <p:nvSpPr>
          <p:cNvPr id="79" name="Shape 79"/>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92" name="Shape 9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93" name="Shape 9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217731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kern="1200" dirty="0">
                <a:solidFill>
                  <a:srgbClr val="FFFFFF"/>
                </a:solidFill>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13859680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15606464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0568315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41692115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1467929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1931747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7877777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5675342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160979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96" name="Shape 96"/>
          <p:cNvSpPr/>
          <p:nvPr/>
        </p:nvSpPr>
        <p:spPr>
          <a:xfrm>
            <a:off x="0" y="2120455"/>
            <a:ext cx="9144001" cy="3983053"/>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Allerta"/>
              <a:ea typeface="Allerta"/>
              <a:cs typeface="Allerta"/>
              <a:sym typeface="Allerta"/>
              <a:rtl val="0"/>
            </a:endParaRPr>
          </a:p>
        </p:txBody>
      </p:sp>
      <p:sp>
        <p:nvSpPr>
          <p:cNvPr id="97" name="Shape 97"/>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6" name="Shape 106"/>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247120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38487520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869267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702964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14381208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36231546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19477362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775735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5347343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40069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12" name="Shape 112"/>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13" name="Shape 113"/>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14" name="Shape 114"/>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15" name="Shape 115"/>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16" name="Shape 116"/>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939169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813175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7221741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0165809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3395113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1058702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7361513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15117455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4800094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kern="1200" dirty="0">
                <a:solidFill>
                  <a:srgbClr val="FFFFFF"/>
                </a:solidFill>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99990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7"/>
        <p:cNvGrpSpPr/>
        <p:nvPr/>
      </p:nvGrpSpPr>
      <p:grpSpPr>
        <a:xfrm>
          <a:off x="0" y="0"/>
          <a:ext cx="0" cy="0"/>
          <a:chOff x="0" y="0"/>
          <a:chExt cx="0" cy="0"/>
        </a:xfrm>
      </p:grpSpPr>
      <p:sp>
        <p:nvSpPr>
          <p:cNvPr id="118" name="Shape 118"/>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19" name="Shape 11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0" name="Shape 12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1" name="Shape 121"/>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2" name="Shape 122"/>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3" name="Shape 123"/>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2036051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3278637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3568047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737856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4353959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8702474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761237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7820680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995153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24"/>
        <p:cNvGrpSpPr/>
        <p:nvPr/>
      </p:nvGrpSpPr>
      <p:grpSpPr>
        <a:xfrm>
          <a:off x="0" y="0"/>
          <a:ext cx="0" cy="0"/>
          <a:chOff x="0" y="0"/>
          <a:chExt cx="0" cy="0"/>
        </a:xfrm>
      </p:grpSpPr>
      <p:sp>
        <p:nvSpPr>
          <p:cNvPr id="125" name="Shape 125"/>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26" name="Shape 126"/>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7" name="Shape 127"/>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8" name="Shape 128"/>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29" name="Shape 129"/>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130" name="Shape 130"/>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able Page">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3" name="Shape 13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34" name="Shape 13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135" name="Shape 13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6" name="Shape 13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hart Page">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40" name="Shape 14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141" name="Shape 14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2" name="Shape 14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0" y="0"/>
            <a:ext cx="3000000" cy="3000000"/>
          </a:xfrm>
          <a:prstGeom prst="rect">
            <a:avLst/>
          </a:prstGeom>
          <a:noFill/>
          <a:ln>
            <a:noFill/>
          </a:ln>
        </p:spPr>
      </p:sp>
      <p:sp>
        <p:nvSpPr>
          <p:cNvPr id="145" name="Shape 1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47" name="Shape 14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148" name="Shape 14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9" name="Shape 14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50"/>
        <p:cNvGrpSpPr/>
        <p:nvPr/>
      </p:nvGrpSpPr>
      <p:grpSpPr>
        <a:xfrm>
          <a:off x="0" y="0"/>
          <a:ext cx="0" cy="0"/>
          <a:chOff x="0" y="0"/>
          <a:chExt cx="0" cy="0"/>
        </a:xfrm>
      </p:grpSpPr>
      <p:sp>
        <p:nvSpPr>
          <p:cNvPr id="151" name="Shape 151"/>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baseline="0" dirty="0">
                <a:solidFill>
                  <a:schemeClr val="lt1"/>
                </a:solidFill>
                <a:latin typeface="Calibri"/>
                <a:ea typeface="Calibri"/>
                <a:cs typeface="Calibri"/>
                <a:sym typeface="Calibri"/>
                <a:rtl val="0"/>
              </a:rPr>
              <a:t> </a:t>
            </a:r>
          </a:p>
        </p:txBody>
      </p:sp>
      <p:pic>
        <p:nvPicPr>
          <p:cNvPr id="156" name="Shape 156"/>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57" name="Shape 15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sp>
        <p:nvSpPr>
          <p:cNvPr id="158" name="Shape 158"/>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22" name="Shape 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23" name="Shape 2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4" name="Shape 2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8" name="Shape 16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9" name="Shape 169"/>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0" name="Shape 1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71" name="Shape 1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172" name="Shape 17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3" name="Shape 17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6" name="Shape 176"/>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7" name="Shape 177"/>
          <p:cNvSpPr txBox="1">
            <a:spLocks noGrp="1"/>
          </p:cNvSpPr>
          <p:nvPr>
            <p:ph type="body" idx="2"/>
          </p:nvPr>
        </p:nvSpPr>
        <p:spPr>
          <a:xfrm>
            <a:off x="457200" y="2190750"/>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8" name="Shape 178"/>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9" name="Shape 179"/>
          <p:cNvSpPr txBox="1">
            <a:spLocks noGrp="1"/>
          </p:cNvSpPr>
          <p:nvPr>
            <p:ph type="body" idx="4"/>
          </p:nvPr>
        </p:nvSpPr>
        <p:spPr>
          <a:xfrm>
            <a:off x="4645025" y="2190750"/>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0" name="Shape 18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81" name="Shape 18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182" name="Shape 18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3" name="Shape 18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4"/>
        <p:cNvGrpSpPr/>
        <p:nvPr/>
      </p:nvGrpSpPr>
      <p:grpSpPr>
        <a:xfrm>
          <a:off x="0" y="0"/>
          <a:ext cx="0" cy="0"/>
          <a:chOff x="0" y="0"/>
          <a:chExt cx="0" cy="0"/>
        </a:xfrm>
      </p:grpSpPr>
      <p:sp>
        <p:nvSpPr>
          <p:cNvPr id="185" name="Shape 185"/>
          <p:cNvSpPr>
            <a:spLocks noGrp="1"/>
          </p:cNvSpPr>
          <p:nvPr>
            <p:ph type="pic" idx="2"/>
          </p:nvPr>
        </p:nvSpPr>
        <p:spPr>
          <a:xfrm>
            <a:off x="4578350" y="1600200"/>
            <a:ext cx="4108450" cy="4525960"/>
          </a:xfrm>
          <a:prstGeom prst="rect">
            <a:avLst/>
          </a:prstGeom>
          <a:noFill/>
          <a:ln>
            <a:noFill/>
          </a:ln>
        </p:spPr>
      </p:sp>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3"/>
          </p:nvPr>
        </p:nvSpPr>
        <p:spPr>
          <a:xfrm>
            <a:off x="4578350" y="5646676"/>
            <a:ext cx="4108450"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190" name="Shape 19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191" name="Shape 19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2" name="Shape 19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93"/>
        <p:cNvGrpSpPr/>
        <p:nvPr/>
      </p:nvGrpSpPr>
      <p:grpSpPr>
        <a:xfrm>
          <a:off x="0" y="0"/>
          <a:ext cx="0" cy="0"/>
          <a:chOff x="0" y="0"/>
          <a:chExt cx="0" cy="0"/>
        </a:xfrm>
      </p:grpSpPr>
      <p:sp>
        <p:nvSpPr>
          <p:cNvPr id="194" name="Shape 194"/>
          <p:cNvSpPr>
            <a:spLocks noGrp="1"/>
          </p:cNvSpPr>
          <p:nvPr>
            <p:ph type="pic" idx="2"/>
          </p:nvPr>
        </p:nvSpPr>
        <p:spPr>
          <a:xfrm>
            <a:off x="4578350" y="3892046"/>
            <a:ext cx="4108450" cy="2234115"/>
          </a:xfrm>
          <a:prstGeom prst="rect">
            <a:avLst/>
          </a:prstGeom>
          <a:noFill/>
          <a:ln>
            <a:noFill/>
          </a:ln>
        </p:spPr>
      </p:sp>
      <p:sp>
        <p:nvSpPr>
          <p:cNvPr id="195" name="Shape 195"/>
          <p:cNvSpPr>
            <a:spLocks noGrp="1"/>
          </p:cNvSpPr>
          <p:nvPr>
            <p:ph type="pic" idx="3"/>
          </p:nvPr>
        </p:nvSpPr>
        <p:spPr>
          <a:xfrm>
            <a:off x="4578350" y="1600200"/>
            <a:ext cx="4108450" cy="2234115"/>
          </a:xfrm>
          <a:prstGeom prst="rect">
            <a:avLst/>
          </a:prstGeom>
          <a:noFill/>
          <a:ln>
            <a:noFill/>
          </a:ln>
        </p:spPr>
      </p:sp>
      <p:sp>
        <p:nvSpPr>
          <p:cNvPr id="196" name="Shape 1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8" name="Shape 198"/>
          <p:cNvSpPr txBox="1">
            <a:spLocks noGrp="1"/>
          </p:cNvSpPr>
          <p:nvPr>
            <p:ph type="body" idx="4"/>
          </p:nvPr>
        </p:nvSpPr>
        <p:spPr>
          <a:xfrm>
            <a:off x="4578350" y="5646676"/>
            <a:ext cx="4108450"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9" name="Shape 199"/>
          <p:cNvSpPr txBox="1">
            <a:spLocks noGrp="1"/>
          </p:cNvSpPr>
          <p:nvPr>
            <p:ph type="body" idx="5"/>
          </p:nvPr>
        </p:nvSpPr>
        <p:spPr>
          <a:xfrm>
            <a:off x="4578350" y="3354830"/>
            <a:ext cx="4108450"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201" name="Shape 20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202" name="Shape 20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616450" y="1600200"/>
            <a:ext cx="4070350" cy="4525963"/>
          </a:xfrm>
          <a:prstGeom prst="rect">
            <a:avLst/>
          </a:prstGeom>
          <a:noFill/>
          <a:ln>
            <a:noFill/>
          </a:ln>
        </p:spPr>
      </p:sp>
      <p:sp>
        <p:nvSpPr>
          <p:cNvPr id="206" name="Shape 2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body" idx="1"/>
          </p:nvPr>
        </p:nvSpPr>
        <p:spPr>
          <a:xfrm>
            <a:off x="4616450" y="5646676"/>
            <a:ext cx="4070350"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8" name="Shape 208"/>
          <p:cNvSpPr>
            <a:spLocks noGrp="1"/>
          </p:cNvSpPr>
          <p:nvPr>
            <p:ph type="pic" idx="3"/>
          </p:nvPr>
        </p:nvSpPr>
        <p:spPr>
          <a:xfrm>
            <a:off x="457199" y="1600200"/>
            <a:ext cx="4073524" cy="4525963"/>
          </a:xfrm>
          <a:prstGeom prst="rect">
            <a:avLst/>
          </a:prstGeom>
          <a:noFill/>
          <a:ln>
            <a:noFill/>
          </a:ln>
        </p:spPr>
      </p:sp>
      <p:sp>
        <p:nvSpPr>
          <p:cNvPr id="209" name="Shape 209"/>
          <p:cNvSpPr txBox="1">
            <a:spLocks noGrp="1"/>
          </p:cNvSpPr>
          <p:nvPr>
            <p:ph type="body" idx="4"/>
          </p:nvPr>
        </p:nvSpPr>
        <p:spPr>
          <a:xfrm>
            <a:off x="457197" y="5646676"/>
            <a:ext cx="4073524"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0" name="Shape 21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211" name="Shape 21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212" name="Shape 21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3" name="Shape 21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14"/>
        <p:cNvGrpSpPr/>
        <p:nvPr/>
      </p:nvGrpSpPr>
      <p:grpSpPr>
        <a:xfrm>
          <a:off x="0" y="0"/>
          <a:ext cx="0" cy="0"/>
          <a:chOff x="0" y="0"/>
          <a:chExt cx="0" cy="0"/>
        </a:xfrm>
      </p:grpSpPr>
      <p:sp>
        <p:nvSpPr>
          <p:cNvPr id="215" name="Shape 215"/>
          <p:cNvSpPr>
            <a:spLocks noGrp="1"/>
          </p:cNvSpPr>
          <p:nvPr>
            <p:ph type="pic" idx="2"/>
          </p:nvPr>
        </p:nvSpPr>
        <p:spPr>
          <a:xfrm>
            <a:off x="4616450" y="3892046"/>
            <a:ext cx="4070350" cy="2234117"/>
          </a:xfrm>
          <a:prstGeom prst="rect">
            <a:avLst/>
          </a:prstGeom>
          <a:noFill/>
          <a:ln>
            <a:noFill/>
          </a:ln>
        </p:spPr>
      </p:sp>
      <p:sp>
        <p:nvSpPr>
          <p:cNvPr id="216" name="Shape 216"/>
          <p:cNvSpPr>
            <a:spLocks noGrp="1"/>
          </p:cNvSpPr>
          <p:nvPr>
            <p:ph type="pic" idx="3"/>
          </p:nvPr>
        </p:nvSpPr>
        <p:spPr>
          <a:xfrm>
            <a:off x="4616450" y="1600200"/>
            <a:ext cx="4070350" cy="2234117"/>
          </a:xfrm>
          <a:prstGeom prst="rect">
            <a:avLst/>
          </a:prstGeom>
          <a:noFill/>
          <a:ln>
            <a:noFill/>
          </a:ln>
        </p:spPr>
      </p:sp>
      <p:sp>
        <p:nvSpPr>
          <p:cNvPr id="217" name="Shape 217"/>
          <p:cNvSpPr>
            <a:spLocks noGrp="1"/>
          </p:cNvSpPr>
          <p:nvPr>
            <p:ph type="pic" idx="4"/>
          </p:nvPr>
        </p:nvSpPr>
        <p:spPr>
          <a:xfrm>
            <a:off x="457197" y="1600200"/>
            <a:ext cx="4070350" cy="2234117"/>
          </a:xfrm>
          <a:prstGeom prst="rect">
            <a:avLst/>
          </a:prstGeom>
          <a:noFill/>
          <a:ln>
            <a:noFill/>
          </a:ln>
        </p:spPr>
      </p:sp>
      <p:sp>
        <p:nvSpPr>
          <p:cNvPr id="218" name="Shape 218"/>
          <p:cNvSpPr>
            <a:spLocks noGrp="1"/>
          </p:cNvSpPr>
          <p:nvPr>
            <p:ph type="pic" idx="5"/>
          </p:nvPr>
        </p:nvSpPr>
        <p:spPr>
          <a:xfrm>
            <a:off x="460372" y="3892046"/>
            <a:ext cx="4070350" cy="2234117"/>
          </a:xfrm>
          <a:prstGeom prst="rect">
            <a:avLst/>
          </a:prstGeom>
          <a:noFill/>
          <a:ln>
            <a:noFill/>
          </a:ln>
        </p:spPr>
      </p:sp>
      <p:sp>
        <p:nvSpPr>
          <p:cNvPr id="219" name="Shape 2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txBox="1">
            <a:spLocks noGrp="1"/>
          </p:cNvSpPr>
          <p:nvPr>
            <p:ph type="body" idx="1"/>
          </p:nvPr>
        </p:nvSpPr>
        <p:spPr>
          <a:xfrm>
            <a:off x="4616450" y="5646676"/>
            <a:ext cx="4070350"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1" name="Shape 221"/>
          <p:cNvSpPr txBox="1">
            <a:spLocks noGrp="1"/>
          </p:cNvSpPr>
          <p:nvPr>
            <p:ph type="body" idx="6"/>
          </p:nvPr>
        </p:nvSpPr>
        <p:spPr>
          <a:xfrm>
            <a:off x="457197" y="5646676"/>
            <a:ext cx="4073524"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2" name="Shape 222"/>
          <p:cNvSpPr txBox="1">
            <a:spLocks noGrp="1"/>
          </p:cNvSpPr>
          <p:nvPr>
            <p:ph type="body" idx="7"/>
          </p:nvPr>
        </p:nvSpPr>
        <p:spPr>
          <a:xfrm>
            <a:off x="4616450" y="3354830"/>
            <a:ext cx="4070350"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3" name="Shape 223"/>
          <p:cNvSpPr txBox="1">
            <a:spLocks noGrp="1"/>
          </p:cNvSpPr>
          <p:nvPr>
            <p:ph type="body" idx="8"/>
          </p:nvPr>
        </p:nvSpPr>
        <p:spPr>
          <a:xfrm>
            <a:off x="454022" y="3354830"/>
            <a:ext cx="4073524" cy="479485"/>
          </a:xfrm>
          <a:prstGeom prst="rect">
            <a:avLst/>
          </a:prstGeom>
          <a:solidFill>
            <a:srgbClr val="FFFFFF">
              <a:alpha val="48235"/>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4" name="Shape 22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225" name="Shape 22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226" name="Shape 22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27" name="Shape 22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arge Text Box">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434339" y="1219200"/>
            <a:ext cx="8275320" cy="509320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0" name="Shape 230"/>
          <p:cNvSpPr txBox="1">
            <a:spLocks noGrp="1"/>
          </p:cNvSpPr>
          <p:nvPr>
            <p:ph type="title"/>
          </p:nvPr>
        </p:nvSpPr>
        <p:spPr>
          <a:xfrm>
            <a:off x="312716" y="228600"/>
            <a:ext cx="8518564" cy="838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1" name="Shape 231"/>
          <p:cNvSpPr txBox="1">
            <a:spLocks noGrp="1"/>
          </p:cNvSpPr>
          <p:nvPr>
            <p:ph type="body" idx="2"/>
          </p:nvPr>
        </p:nvSpPr>
        <p:spPr>
          <a:xfrm>
            <a:off x="312716" y="6432514"/>
            <a:ext cx="6934199" cy="304798"/>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811803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524025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411434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28" name="Shape 2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29" name="Shape 2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0" name="Shape 3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356500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3914675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4135305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761535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596216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89868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877947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537050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43508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1379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35"/>
        <p:cNvGrpSpPr/>
        <p:nvPr/>
      </p:nvGrpSpPr>
      <p:grpSpPr>
        <a:xfrm>
          <a:off x="0" y="0"/>
          <a:ext cx="0" cy="0"/>
          <a:chOff x="0" y="0"/>
          <a:chExt cx="0" cy="0"/>
        </a:xfrm>
      </p:grpSpPr>
      <p:sp>
        <p:nvSpPr>
          <p:cNvPr id="36" name="Shape 36"/>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37" name="Shape 3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38" name="Shape 3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39" name="Shape 3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40" name="Shape 4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rtl val="0"/>
            </a:endParaRPr>
          </a:p>
        </p:txBody>
      </p:sp>
      <p:sp>
        <p:nvSpPr>
          <p:cNvPr id="41" name="Shape 41"/>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869613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816275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70817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766234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968163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kern="1200" dirty="0">
                <a:solidFill>
                  <a:srgbClr val="FFFFFF"/>
                </a:solidFill>
                <a:latin typeface="Calibri"/>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318736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28266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3279152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736674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302463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44" name="Shape 4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dirty="0">
                <a:solidFill>
                  <a:srgbClr val="FFFFFF"/>
                </a:solidFill>
                <a:latin typeface="Allerta"/>
                <a:ea typeface="Allerta"/>
                <a:cs typeface="Allerta"/>
                <a:sym typeface="Allerta"/>
                <a:rtl val="0"/>
              </a:rPr>
              <a:t> </a:t>
            </a:r>
          </a:p>
        </p:txBody>
      </p:sp>
      <p:pic>
        <p:nvPicPr>
          <p:cNvPr id="45" name="Shape 4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6" name="Shape 4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776218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886453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29389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024420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591087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873347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854107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225363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1812621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424451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2">
            <a:alphaModFix/>
          </a:blip>
          <a:srcRect/>
          <a:stretch/>
        </p:blipFill>
        <p:spPr>
          <a:xfrm>
            <a:off x="0" y="1874135"/>
            <a:ext cx="9144000" cy="3131363"/>
          </a:xfrm>
          <a:prstGeom prst="rect">
            <a:avLst/>
          </a:prstGeom>
          <a:noFill/>
          <a:ln>
            <a:noFill/>
          </a:ln>
        </p:spPr>
      </p:pic>
      <p:sp>
        <p:nvSpPr>
          <p:cNvPr id="49" name="Shape 49"/>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0" name="Shape 50"/>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51" name="Shape 5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52" name="Shape 52"/>
          <p:cNvSpPr>
            <a:spLocks noGrp="1"/>
          </p:cNvSpPr>
          <p:nvPr>
            <p:ph type="pic" idx="2"/>
          </p:nvPr>
        </p:nvSpPr>
        <p:spPr>
          <a:xfrm>
            <a:off x="0" y="1857374"/>
            <a:ext cx="3349624" cy="3159126"/>
          </a:xfrm>
          <a:prstGeom prst="rect">
            <a:avLst/>
          </a:prstGeom>
          <a:noFill/>
          <a:ln>
            <a:noFill/>
          </a:ln>
        </p:spPr>
      </p:sp>
      <p:pic>
        <p:nvPicPr>
          <p:cNvPr id="53" name="Shape 53"/>
          <p:cNvPicPr preferRelativeResize="0"/>
          <p:nvPr/>
        </p:nvPicPr>
        <p:blipFill rotWithShape="1">
          <a:blip r:embed="rId3">
            <a:alphaModFix/>
          </a:blip>
          <a:srcRect/>
          <a:stretch/>
        </p:blipFill>
        <p:spPr>
          <a:xfrm>
            <a:off x="219318" y="225994"/>
            <a:ext cx="1640437" cy="808048"/>
          </a:xfrm>
          <a:prstGeom prst="rect">
            <a:avLst/>
          </a:prstGeom>
          <a:noFill/>
          <a:ln>
            <a:noFill/>
          </a:ln>
        </p:spPr>
      </p:pic>
      <p:pic>
        <p:nvPicPr>
          <p:cNvPr id="54" name="Shape 54"/>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246006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1036663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602462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252362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053683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198262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35452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017280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067361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83427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1874135"/>
            <a:ext cx="9144000" cy="3131363"/>
          </a:xfrm>
          <a:prstGeom prst="rect">
            <a:avLst/>
          </a:prstGeom>
          <a:noFill/>
          <a:ln>
            <a:noFill/>
          </a:ln>
        </p:spPr>
      </p:pic>
      <p:pic>
        <p:nvPicPr>
          <p:cNvPr id="57" name="Shape 57"/>
          <p:cNvPicPr preferRelativeResize="0"/>
          <p:nvPr/>
        </p:nvPicPr>
        <p:blipFill rotWithShape="1">
          <a:blip r:embed="rId3">
            <a:alphaModFix/>
          </a:blip>
          <a:srcRect/>
          <a:stretch/>
        </p:blipFill>
        <p:spPr>
          <a:xfrm>
            <a:off x="219318" y="225994"/>
            <a:ext cx="1640437" cy="808048"/>
          </a:xfrm>
          <a:prstGeom prst="rect">
            <a:avLst/>
          </a:prstGeom>
          <a:noFill/>
          <a:ln>
            <a:noFill/>
          </a:ln>
        </p:spPr>
      </p:pic>
      <p:sp>
        <p:nvSpPr>
          <p:cNvPr id="58" name="Shape 58"/>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9" name="Shape 59"/>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60" name="Shape 60"/>
          <p:cNvPicPr preferRelativeResize="0"/>
          <p:nvPr/>
        </p:nvPicPr>
        <p:blipFill rotWithShape="1">
          <a:blip r:embed="rId4">
            <a:alphaModFix/>
          </a:blip>
          <a:srcRect/>
          <a:stretch/>
        </p:blipFill>
        <p:spPr>
          <a:xfrm>
            <a:off x="172082" y="6518032"/>
            <a:ext cx="1862714" cy="150564"/>
          </a:xfrm>
          <a:prstGeom prst="rect">
            <a:avLst/>
          </a:prstGeom>
          <a:noFill/>
          <a:ln>
            <a:noFill/>
          </a:ln>
        </p:spPr>
      </p:pic>
      <p:sp>
        <p:nvSpPr>
          <p:cNvPr id="61" name="Shape 61"/>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283289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785358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196051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kern="1200" dirty="0">
                <a:solidFill>
                  <a:srgbClr val="FFFFFF"/>
                </a:solidFill>
                <a:latin typeface="Calibri"/>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766978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1965181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527279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599295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520321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698708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205864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0" y="1874135"/>
            <a:ext cx="9144000" cy="3131363"/>
          </a:xfrm>
          <a:prstGeom prst="rect">
            <a:avLst/>
          </a:prstGeom>
          <a:noFill/>
          <a:ln>
            <a:noFill/>
          </a:ln>
        </p:spPr>
      </p:pic>
      <p:pic>
        <p:nvPicPr>
          <p:cNvPr id="64" name="Shape 64"/>
          <p:cNvPicPr preferRelativeResize="0"/>
          <p:nvPr/>
        </p:nvPicPr>
        <p:blipFill rotWithShape="1">
          <a:blip r:embed="rId3">
            <a:alphaModFix/>
          </a:blip>
          <a:srcRect/>
          <a:stretch/>
        </p:blipFill>
        <p:spPr>
          <a:xfrm>
            <a:off x="219318" y="225994"/>
            <a:ext cx="1640437" cy="808048"/>
          </a:xfrm>
          <a:prstGeom prst="rect">
            <a:avLst/>
          </a:prstGeom>
          <a:noFill/>
          <a:ln>
            <a:noFill/>
          </a:ln>
        </p:spPr>
      </p:pic>
      <p:sp>
        <p:nvSpPr>
          <p:cNvPr id="65" name="Shape 65"/>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6" name="Shape 66"/>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67" name="Shape 67"/>
          <p:cNvPicPr preferRelativeResize="0"/>
          <p:nvPr/>
        </p:nvPicPr>
        <p:blipFill rotWithShape="1">
          <a:blip r:embed="rId4">
            <a:alphaModFix/>
          </a:blip>
          <a:srcRect/>
          <a:stretch/>
        </p:blipFill>
        <p:spPr>
          <a:xfrm>
            <a:off x="172082" y="6518032"/>
            <a:ext cx="1862714" cy="150564"/>
          </a:xfrm>
          <a:prstGeom prst="rect">
            <a:avLst/>
          </a:prstGeom>
          <a:noFill/>
          <a:ln>
            <a:noFill/>
          </a:ln>
        </p:spPr>
      </p:pic>
      <p:sp>
        <p:nvSpPr>
          <p:cNvPr id="68" name="Shape 68"/>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rtl val="0"/>
            </a:endParaRPr>
          </a:p>
        </p:txBody>
      </p:sp>
      <p:sp>
        <p:nvSpPr>
          <p:cNvPr id="69" name="Shape 69"/>
          <p:cNvSpPr>
            <a:spLocks noGrp="1"/>
          </p:cNvSpPr>
          <p:nvPr>
            <p:ph type="pic" idx="2"/>
          </p:nvPr>
        </p:nvSpPr>
        <p:spPr>
          <a:xfrm>
            <a:off x="7117557" y="225425"/>
            <a:ext cx="1650999" cy="808037"/>
          </a:xfrm>
          <a:prstGeom prst="rect">
            <a:avLst/>
          </a:prstGeom>
          <a:no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Calibri"/>
            </a:endParaRPr>
          </a:p>
        </p:txBody>
      </p:sp>
    </p:spTree>
    <p:extLst>
      <p:ext uri="{BB962C8B-B14F-4D97-AF65-F5344CB8AC3E}">
        <p14:creationId xmlns:p14="http://schemas.microsoft.com/office/powerpoint/2010/main" val="1433550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5068255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9275602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6570890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3411224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3760181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434773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29218058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7632144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362590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72" name="Shape 72"/>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73" name="Shape 73"/>
          <p:cNvSpPr txBox="1">
            <a:spLocks noGrp="1"/>
          </p:cNvSpPr>
          <p:nvPr>
            <p:ph type="ctrTitle"/>
          </p:nvPr>
        </p:nvSpPr>
        <p:spPr>
          <a:xfrm>
            <a:off x="237696" y="4861542"/>
            <a:ext cx="8684052" cy="9425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4" name="Shape 74"/>
          <p:cNvSpPr txBox="1">
            <a:spLocks noGrp="1"/>
          </p:cNvSpPr>
          <p:nvPr>
            <p:ph type="subTitle" idx="1"/>
          </p:nvPr>
        </p:nvSpPr>
        <p:spPr>
          <a:xfrm>
            <a:off x="237696" y="5804044"/>
            <a:ext cx="5497218"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chemeClr val="lt1"/>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75" name="Shape 75"/>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2131870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9970517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6177845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9490487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34795460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6161008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789451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11847570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978938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defTabSz="457200"/>
            <a:r>
              <a:rPr lang="en-US" sz="1000" kern="1200" dirty="0">
                <a:solidFill>
                  <a:srgbClr val="FFFFFF"/>
                </a:solidFill>
                <a:latin typeface="Lucida Sans"/>
                <a:ea typeface="+mn-ea"/>
                <a:cs typeface="Lucida Sans"/>
              </a:rPr>
              <a:t>PAGE </a:t>
            </a:r>
            <a:fld id="{7C6A728C-FC91-4C42-BBC3-781D2A254A60}" type="slidenum">
              <a:rPr lang="en-US" sz="1000" kern="1200" smtClean="0">
                <a:solidFill>
                  <a:srgbClr val="FFFFFF"/>
                </a:solidFill>
                <a:latin typeface="Lucida Sans"/>
                <a:ea typeface="+mn-ea"/>
                <a:cs typeface="Lucida Sans"/>
              </a:rPr>
              <a:pPr algn="r" defTabSz="457200"/>
              <a:t>‹#›</a:t>
            </a:fld>
            <a:r>
              <a:rPr lang="en-US" sz="1000" kern="1200" dirty="0">
                <a:solidFill>
                  <a:srgbClr val="FFFFFF"/>
                </a:solidFill>
                <a:latin typeface="Lucida Sans"/>
                <a:ea typeface="+mn-ea"/>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FFFFFF"/>
              </a:solidFill>
            </a:endParaRPr>
          </a:p>
        </p:txBody>
      </p:sp>
    </p:spTree>
    <p:extLst>
      <p:ext uri="{BB962C8B-B14F-4D97-AF65-F5344CB8AC3E}">
        <p14:creationId xmlns:p14="http://schemas.microsoft.com/office/powerpoint/2010/main" val="27756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theme" Target="../theme/theme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theme" Target="../theme/theme5.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01600" algn="l" rtl="0">
              <a:lnSpc>
                <a:spcPct val="100000"/>
              </a:lnSpc>
              <a:spcBef>
                <a:spcPts val="480"/>
              </a:spcBef>
              <a:spcAft>
                <a:spcPts val="0"/>
              </a:spcAft>
              <a:buClr>
                <a:schemeClr val="dk1"/>
              </a:buClr>
              <a:buFont typeface="Arial"/>
              <a:buChar char="•"/>
              <a:defRPr/>
            </a:lvl1pPr>
            <a:lvl2pPr marL="742950" marR="0" indent="-69850" algn="l" rtl="0">
              <a:lnSpc>
                <a:spcPct val="100000"/>
              </a:lnSpc>
              <a:spcBef>
                <a:spcPts val="400"/>
              </a:spcBef>
              <a:spcAft>
                <a:spcPts val="0"/>
              </a:spcAft>
              <a:buClr>
                <a:schemeClr val="dk1"/>
              </a:buClr>
              <a:buFont typeface="Arial"/>
              <a:buChar char="–"/>
              <a:defRPr/>
            </a:lvl2pPr>
            <a:lvl3pPr marL="1143000" marR="0" indent="-25400" algn="l" rtl="0">
              <a:lnSpc>
                <a:spcPct val="100000"/>
              </a:lnSpc>
              <a:spcBef>
                <a:spcPts val="360"/>
              </a:spcBef>
              <a:spcAft>
                <a:spcPts val="0"/>
              </a:spcAft>
              <a:buClr>
                <a:schemeClr val="dk1"/>
              </a:buClr>
              <a:buFont typeface="Arial"/>
              <a:buChar char="•"/>
              <a:defRPr/>
            </a:lvl3pPr>
            <a:lvl4pPr marL="1600200" marR="0" indent="-38100" algn="l" rtl="0">
              <a:lnSpc>
                <a:spcPct val="100000"/>
              </a:lnSpc>
              <a:spcBef>
                <a:spcPts val="320"/>
              </a:spcBef>
              <a:spcAft>
                <a:spcPts val="0"/>
              </a:spcAft>
              <a:buClr>
                <a:schemeClr val="dk1"/>
              </a:buClr>
              <a:buFont typeface="Arial"/>
              <a:buChar char="–"/>
              <a:defRPr/>
            </a:lvl4pPr>
            <a:lvl5pPr marL="2057400" marR="0" indent="-38100" algn="l" rtl="0">
              <a:lnSpc>
                <a:spcPct val="100000"/>
              </a:lnSpc>
              <a:spcBef>
                <a:spcPts val="32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 id="2147483675" r:id="rId2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97900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83068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5546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302971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hievethecore.org/im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package" Target="../embeddings/Microsoft_Word_Document.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234" name="Shape 234"/>
          <p:cNvSpPr txBox="1">
            <a:spLocks noGrp="1"/>
          </p:cNvSpPr>
          <p:nvPr>
            <p:ph type="ctrTitle"/>
          </p:nvPr>
        </p:nvSpPr>
        <p:spPr>
          <a:xfrm>
            <a:off x="219318" y="2567706"/>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3200" dirty="0">
                <a:solidFill>
                  <a:srgbClr val="FFFFFF"/>
                </a:solidFill>
                <a:latin typeface="Lucida Sans" panose="020B0602030504020204" pitchFamily="34" charset="0"/>
                <a:ea typeface="Allerta"/>
                <a:cs typeface="Allerta"/>
                <a:sym typeface="Allerta"/>
                <a:rtl val="0"/>
              </a:rPr>
              <a:t>Introduction to the</a:t>
            </a:r>
            <a:r>
              <a:rPr lang="en-US" sz="3200" b="0" i="0" u="none" strike="noStrike" cap="none" baseline="0" dirty="0">
                <a:solidFill>
                  <a:srgbClr val="FFFFFF"/>
                </a:solidFill>
                <a:latin typeface="Lucida Sans" panose="020B0602030504020204" pitchFamily="34" charset="0"/>
                <a:ea typeface="Allerta"/>
                <a:cs typeface="Allerta"/>
                <a:sym typeface="Allerta"/>
                <a:rtl val="0"/>
              </a:rPr>
              <a:t> Instructional Materials Evaluation Tool (IMET): ELA</a:t>
            </a:r>
          </a:p>
        </p:txBody>
      </p:sp>
      <p:sp>
        <p:nvSpPr>
          <p:cNvPr id="236" name="Shape 236"/>
          <p:cNvSpPr txBox="1"/>
          <p:nvPr/>
        </p:nvSpPr>
        <p:spPr>
          <a:xfrm>
            <a:off x="6254317" y="4614662"/>
            <a:ext cx="311040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www.achievethecore.org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330625"/>
            <a:ext cx="8229600" cy="4830763"/>
          </a:xfrm>
        </p:spPr>
        <p:txBody>
          <a:bodyPr>
            <a:normAutofit/>
          </a:bodyPr>
          <a:lstStyle/>
          <a:p>
            <a:pPr indent="-342900">
              <a:spcBef>
                <a:spcPct val="20000"/>
              </a:spcBef>
              <a:buClr>
                <a:srgbClr val="3F3F39"/>
              </a:buClr>
              <a:buSzPct val="100000"/>
            </a:pPr>
            <a:r>
              <a:rPr lang="en-US" sz="2600" dirty="0">
                <a:solidFill>
                  <a:srgbClr val="3F3F39"/>
                </a:solidFill>
                <a:latin typeface="Lucida Sans"/>
                <a:cs typeface="Lucida Sans"/>
              </a:rPr>
              <a:t>Versions for ELA/Literacy: Kindergarten–2nd grade, and 3rd–12th grades</a:t>
            </a:r>
          </a:p>
          <a:p>
            <a:pPr lvl="1" indent="-342900">
              <a:spcBef>
                <a:spcPct val="20000"/>
              </a:spcBef>
              <a:buClr>
                <a:srgbClr val="3F3F39"/>
              </a:buClr>
              <a:buSzPct val="100000"/>
            </a:pPr>
            <a:r>
              <a:rPr lang="en-US" sz="2200" dirty="0">
                <a:solidFill>
                  <a:srgbClr val="3F3F39"/>
                </a:solidFill>
                <a:latin typeface="Lucida Sans"/>
                <a:cs typeface="Lucida Sans"/>
              </a:rPr>
              <a:t>For Math: Kindergarten–8th grade, and High School </a:t>
            </a:r>
          </a:p>
          <a:p>
            <a:pPr marL="0" indent="0">
              <a:buNone/>
            </a:pPr>
            <a:endParaRPr lang="en-US" sz="2000" dirty="0">
              <a:latin typeface="Lucida Sans"/>
              <a:cs typeface="Lucida Sans"/>
            </a:endParaRPr>
          </a:p>
          <a:p>
            <a:pPr indent="-342900">
              <a:lnSpc>
                <a:spcPct val="110000"/>
              </a:lnSpc>
              <a:spcBef>
                <a:spcPct val="20000"/>
              </a:spcBef>
              <a:buClr>
                <a:srgbClr val="3F3F39"/>
              </a:buClr>
              <a:buSzPct val="100000"/>
            </a:pPr>
            <a:r>
              <a:rPr lang="en-US" sz="2600" dirty="0">
                <a:solidFill>
                  <a:srgbClr val="3F3F39"/>
                </a:solidFill>
                <a:latin typeface="Lucida Sans"/>
                <a:cs typeface="Lucida Sans"/>
              </a:rPr>
              <a:t>Comprehensive curricula </a:t>
            </a:r>
          </a:p>
          <a:p>
            <a:pPr marL="0" indent="0">
              <a:buNone/>
            </a:pPr>
            <a:endParaRPr lang="en-US" sz="2000" dirty="0">
              <a:latin typeface="Lucida Sans"/>
              <a:cs typeface="Lucida Sans"/>
            </a:endParaRPr>
          </a:p>
          <a:p>
            <a:pPr indent="-342900">
              <a:lnSpc>
                <a:spcPct val="120000"/>
              </a:lnSpc>
              <a:spcBef>
                <a:spcPct val="20000"/>
              </a:spcBef>
              <a:buClr>
                <a:srgbClr val="3F3F39"/>
              </a:buClr>
              <a:buSzPct val="100000"/>
            </a:pPr>
            <a:r>
              <a:rPr lang="en-US" sz="2600" dirty="0">
                <a:solidFill>
                  <a:srgbClr val="3F3F39"/>
                </a:solidFill>
                <a:latin typeface="Lucida Sans"/>
                <a:cs typeface="Lucida Sans"/>
              </a:rPr>
              <a:t>2 Levels of Alignment:</a:t>
            </a:r>
          </a:p>
          <a:p>
            <a:pPr lvl="1" indent="-342900">
              <a:lnSpc>
                <a:spcPct val="110000"/>
              </a:lnSpc>
              <a:spcBef>
                <a:spcPct val="20000"/>
              </a:spcBef>
              <a:buClr>
                <a:srgbClr val="3F3F39"/>
              </a:buClr>
              <a:buSzPct val="100000"/>
            </a:pPr>
            <a:r>
              <a:rPr lang="en-US" sz="2000" dirty="0">
                <a:solidFill>
                  <a:srgbClr val="3F3F39"/>
                </a:solidFill>
                <a:latin typeface="Lucida Sans"/>
                <a:cs typeface="Lucida Sans"/>
              </a:rPr>
              <a:t>Non-Negotiable (NN) Alignment Criteria</a:t>
            </a:r>
          </a:p>
          <a:p>
            <a:pPr lvl="1" indent="-342900">
              <a:lnSpc>
                <a:spcPct val="110000"/>
              </a:lnSpc>
              <a:spcBef>
                <a:spcPct val="20000"/>
              </a:spcBef>
              <a:buClr>
                <a:srgbClr val="3F3F39"/>
              </a:buClr>
              <a:buSzPct val="100000"/>
            </a:pPr>
            <a:r>
              <a:rPr lang="en-US" sz="2000" dirty="0">
                <a:solidFill>
                  <a:srgbClr val="3F3F39"/>
                </a:solidFill>
                <a:latin typeface="Lucida Sans"/>
                <a:cs typeface="Lucida Sans"/>
              </a:rPr>
              <a:t>Alignment Criteria (AC)</a:t>
            </a:r>
          </a:p>
          <a:p>
            <a:pPr marL="457200" lvl="1" indent="0">
              <a:buNone/>
            </a:pPr>
            <a:endParaRPr lang="en-US" sz="2000" dirty="0"/>
          </a:p>
          <a:p>
            <a:pPr indent="-342900">
              <a:lnSpc>
                <a:spcPct val="110000"/>
              </a:lnSpc>
              <a:spcBef>
                <a:spcPct val="20000"/>
              </a:spcBef>
              <a:buClr>
                <a:srgbClr val="3F3F39"/>
              </a:buClr>
              <a:buSzPct val="100000"/>
            </a:pPr>
            <a:r>
              <a:rPr lang="en-US" sz="2600" dirty="0">
                <a:solidFill>
                  <a:srgbClr val="3F3F39"/>
                </a:solidFill>
                <a:latin typeface="Lucida Sans"/>
                <a:cs typeface="Lucida Sans"/>
                <a:hlinkClick r:id="rId3"/>
              </a:rPr>
              <a:t>www.achievethecore.org/imet</a:t>
            </a:r>
            <a:r>
              <a:rPr lang="en-US" sz="2600" dirty="0">
                <a:solidFill>
                  <a:srgbClr val="3F3F39"/>
                </a:solidFill>
                <a:latin typeface="Lucida Sans"/>
                <a:cs typeface="Lucida Sans"/>
              </a:rPr>
              <a:t>  </a:t>
            </a:r>
          </a:p>
          <a:p>
            <a:pPr marL="914400" lvl="2" indent="0">
              <a:buNone/>
            </a:pPr>
            <a:endParaRPr lang="en-US" dirty="0"/>
          </a:p>
        </p:txBody>
      </p:sp>
      <p:sp>
        <p:nvSpPr>
          <p:cNvPr id="4"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The IMET: An Overview</a:t>
            </a:r>
          </a:p>
        </p:txBody>
      </p:sp>
    </p:spTree>
    <p:extLst>
      <p:ext uri="{BB962C8B-B14F-4D97-AF65-F5344CB8AC3E}">
        <p14:creationId xmlns:p14="http://schemas.microsoft.com/office/powerpoint/2010/main" val="25795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Shape 295"/>
          <p:cNvSpPr/>
          <p:nvPr/>
        </p:nvSpPr>
        <p:spPr>
          <a:xfrm>
            <a:off x="108220" y="2175024"/>
            <a:ext cx="3017827" cy="2077373"/>
          </a:xfrm>
          <a:prstGeom prst="homePlate">
            <a:avLst>
              <a:gd name="adj" fmla="val 5000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a:solidFill>
                  <a:srgbClr val="3F3F39"/>
                </a:solidFill>
                <a:latin typeface="Lucida Sans" panose="020B0602030504020204" pitchFamily="34" charset="0"/>
                <a:ea typeface="Calibri"/>
                <a:cs typeface="Calibri"/>
                <a:sym typeface="Calibri"/>
                <a:rtl val="0"/>
              </a:rPr>
              <a:t>Regular practice with </a:t>
            </a:r>
          </a:p>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baseline="0" dirty="0">
                <a:solidFill>
                  <a:srgbClr val="3F3F39"/>
                </a:solidFill>
                <a:latin typeface="Lucida Sans" panose="020B0602030504020204" pitchFamily="34" charset="0"/>
                <a:ea typeface="Calibri"/>
                <a:cs typeface="Calibri"/>
                <a:sym typeface="Calibri"/>
                <a:rtl val="0"/>
              </a:rPr>
              <a:t>complex texts </a:t>
            </a:r>
            <a:r>
              <a:rPr lang="en-US" sz="1800" b="0" i="0" u="none" strike="noStrike" cap="none" baseline="0" dirty="0">
                <a:solidFill>
                  <a:srgbClr val="3F3F39"/>
                </a:solidFill>
                <a:latin typeface="Lucida Sans" panose="020B0602030504020204" pitchFamily="34" charset="0"/>
                <a:ea typeface="Calibri"/>
                <a:cs typeface="Calibri"/>
                <a:sym typeface="Calibri"/>
                <a:rtl val="0"/>
              </a:rPr>
              <a:t>and </a:t>
            </a:r>
            <a:r>
              <a:rPr lang="en-US" sz="1800" dirty="0">
                <a:solidFill>
                  <a:srgbClr val="3F3F39"/>
                </a:solidFill>
                <a:latin typeface="Lucida Sans" panose="020B0602030504020204" pitchFamily="34" charset="0"/>
                <a:ea typeface="Calibri"/>
                <a:cs typeface="Calibri"/>
                <a:sym typeface="Calibri"/>
                <a:rtl val="0"/>
              </a:rPr>
              <a:t>their</a:t>
            </a:r>
            <a:endParaRPr lang="en-US" sz="1800" b="0" i="0" u="none" strike="noStrike" cap="none" baseline="0" dirty="0">
              <a:solidFill>
                <a:srgbClr val="3F3F39"/>
              </a:solidFill>
              <a:latin typeface="Lucida Sans" panose="020B0602030504020204" pitchFamily="34" charset="0"/>
              <a:ea typeface="Calibri"/>
              <a:cs typeface="Calibri"/>
              <a:sym typeface="Calibri"/>
              <a:rtl val="0"/>
            </a:endParaRPr>
          </a:p>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baseline="0" dirty="0">
                <a:solidFill>
                  <a:srgbClr val="3F3F39"/>
                </a:solidFill>
                <a:latin typeface="Lucida Sans" panose="020B0602030504020204" pitchFamily="34" charset="0"/>
                <a:ea typeface="Calibri"/>
                <a:cs typeface="Calibri"/>
                <a:sym typeface="Calibri"/>
                <a:rtl val="0"/>
              </a:rPr>
              <a:t>academic language</a:t>
            </a:r>
          </a:p>
        </p:txBody>
      </p:sp>
      <p:sp>
        <p:nvSpPr>
          <p:cNvPr id="296" name="Shape 296"/>
          <p:cNvSpPr/>
          <p:nvPr/>
        </p:nvSpPr>
        <p:spPr>
          <a:xfrm>
            <a:off x="6243638" y="2175025"/>
            <a:ext cx="2900361" cy="2077373"/>
          </a:xfrm>
          <a:prstGeom prst="homePlate">
            <a:avLst>
              <a:gd name="adj" fmla="val 50000"/>
            </a:avLst>
          </a:prstGeom>
          <a:no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baseline="0" dirty="0">
                <a:solidFill>
                  <a:srgbClr val="3F3F39"/>
                </a:solidFill>
                <a:latin typeface="Lucida Sans" panose="020B0602030504020204" pitchFamily="34" charset="0"/>
                <a:ea typeface="Calibri"/>
                <a:cs typeface="Calibri"/>
                <a:sym typeface="Calibri"/>
                <a:rtl val="0"/>
              </a:rPr>
              <a:t>Building knowledge</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a:solidFill>
                  <a:srgbClr val="3F3F39"/>
                </a:solidFill>
                <a:latin typeface="Lucida Sans" panose="020B0602030504020204" pitchFamily="34" charset="0"/>
                <a:ea typeface="Calibri"/>
                <a:cs typeface="Calibri"/>
                <a:sym typeface="Calibri"/>
                <a:rtl val="0"/>
              </a:rPr>
              <a:t>through </a:t>
            </a:r>
          </a:p>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baseline="0" dirty="0">
                <a:solidFill>
                  <a:srgbClr val="3F3F39"/>
                </a:solidFill>
                <a:latin typeface="Lucida Sans" panose="020B0602030504020204" pitchFamily="34" charset="0"/>
                <a:ea typeface="Calibri"/>
                <a:cs typeface="Calibri"/>
                <a:sym typeface="Calibri"/>
                <a:rtl val="0"/>
              </a:rPr>
              <a:t>content-rich</a:t>
            </a:r>
          </a:p>
          <a:p>
            <a:pPr marL="0" marR="0" lvl="0" indent="0" algn="ctr" rtl="0">
              <a:lnSpc>
                <a:spcPct val="100000"/>
              </a:lnSpc>
              <a:spcBef>
                <a:spcPts val="0"/>
              </a:spcBef>
              <a:spcAft>
                <a:spcPts val="0"/>
              </a:spcAft>
              <a:buClr>
                <a:schemeClr val="dk1"/>
              </a:buClr>
              <a:buSzPct val="25000"/>
              <a:buFont typeface="Calibri"/>
              <a:buNone/>
            </a:pPr>
            <a:r>
              <a:rPr lang="en-US" sz="1800" b="1" i="0" u="none" strike="noStrike" cap="none" baseline="0" dirty="0">
                <a:solidFill>
                  <a:srgbClr val="3F3F39"/>
                </a:solidFill>
                <a:latin typeface="Lucida Sans" panose="020B0602030504020204" pitchFamily="34" charset="0"/>
                <a:ea typeface="Calibri"/>
                <a:cs typeface="Calibri"/>
                <a:sym typeface="Calibri"/>
                <a:rtl val="0"/>
              </a:rPr>
              <a:t>non-fiction</a:t>
            </a:r>
          </a:p>
        </p:txBody>
      </p:sp>
      <p:sp>
        <p:nvSpPr>
          <p:cNvPr id="297" name="Shape 297"/>
          <p:cNvSpPr/>
          <p:nvPr/>
        </p:nvSpPr>
        <p:spPr>
          <a:xfrm>
            <a:off x="3126048" y="2175025"/>
            <a:ext cx="3117590" cy="2077373"/>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Reading, writing, and </a:t>
            </a:r>
          </a:p>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speaking grounded in </a:t>
            </a:r>
          </a:p>
          <a:p>
            <a:pPr marL="0" marR="0" lvl="0" indent="0" algn="ctr" rtl="0">
              <a:lnSpc>
                <a:spcPct val="100000"/>
              </a:lnSpc>
              <a:spcBef>
                <a:spcPts val="0"/>
              </a:spcBef>
              <a:spcAft>
                <a:spcPts val="0"/>
              </a:spcAft>
              <a:buClr>
                <a:schemeClr val="dk1"/>
              </a:buClr>
              <a:buSzPct val="25000"/>
              <a:buFont typeface="Calibri"/>
              <a:buNone/>
            </a:pPr>
            <a:r>
              <a:rPr lang="en-US" sz="1700" b="1" i="0" u="none" strike="noStrike" cap="none" baseline="0" dirty="0">
                <a:solidFill>
                  <a:srgbClr val="3F3F39"/>
                </a:solidFill>
                <a:latin typeface="Lucida Sans" panose="020B0602030504020204" pitchFamily="34" charset="0"/>
                <a:ea typeface="Calibri"/>
                <a:cs typeface="Calibri"/>
                <a:sym typeface="Calibri"/>
                <a:rtl val="0"/>
              </a:rPr>
              <a:t>evidence from text</a:t>
            </a:r>
            <a:r>
              <a:rPr lang="en-US" sz="1700" b="0" i="0" u="none" strike="noStrike" cap="none" baseline="0" dirty="0">
                <a:solidFill>
                  <a:srgbClr val="3F3F39"/>
                </a:solidFill>
                <a:latin typeface="Lucida Sans" panose="020B0602030504020204" pitchFamily="34" charset="0"/>
                <a:ea typeface="Calibri"/>
                <a:cs typeface="Calibri"/>
                <a:sym typeface="Calibri"/>
                <a:rtl val="0"/>
              </a:rPr>
              <a:t>, </a:t>
            </a:r>
          </a:p>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both literary and </a:t>
            </a:r>
          </a:p>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informational</a:t>
            </a:r>
          </a:p>
        </p:txBody>
      </p:sp>
      <p:sp>
        <p:nvSpPr>
          <p:cNvPr id="6"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3 Shifts in ELA</a:t>
            </a:r>
          </a:p>
        </p:txBody>
      </p:sp>
    </p:spTree>
    <p:extLst>
      <p:ext uri="{BB962C8B-B14F-4D97-AF65-F5344CB8AC3E}">
        <p14:creationId xmlns:p14="http://schemas.microsoft.com/office/powerpoint/2010/main" val="113622471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128593" y="2418425"/>
            <a:ext cx="2984024" cy="2293200"/>
          </a:xfrm>
          <a:prstGeom prst="homePlate">
            <a:avLst>
              <a:gd name="adj" fmla="val 5000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baseline="0" dirty="0">
                <a:solidFill>
                  <a:srgbClr val="3F3F39"/>
                </a:solidFill>
                <a:latin typeface="Lucida Sans" panose="020B0602030504020204" pitchFamily="34" charset="0"/>
                <a:ea typeface="Arial"/>
                <a:cs typeface="Arial"/>
                <a:sym typeface="Arial"/>
              </a:rPr>
              <a:t>Regular practice with </a:t>
            </a: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complex texts </a:t>
            </a:r>
            <a:r>
              <a:rPr lang="en-US" sz="2400" b="0" i="0" u="none" strike="noStrike" cap="none" baseline="0" dirty="0">
                <a:solidFill>
                  <a:srgbClr val="3F3F39"/>
                </a:solidFill>
                <a:latin typeface="Lucida Sans" panose="020B0602030504020204" pitchFamily="34" charset="0"/>
                <a:ea typeface="Arial"/>
                <a:cs typeface="Arial"/>
                <a:sym typeface="Arial"/>
              </a:rPr>
              <a:t>and </a:t>
            </a:r>
            <a:r>
              <a:rPr lang="en-US" sz="2400" dirty="0">
                <a:solidFill>
                  <a:srgbClr val="3F3F39"/>
                </a:solidFill>
                <a:latin typeface="Lucida Sans" panose="020B0602030504020204" pitchFamily="34" charset="0"/>
                <a:ea typeface="Arial"/>
                <a:cs typeface="Arial"/>
                <a:sym typeface="Arial"/>
              </a:rPr>
              <a:t>their</a:t>
            </a:r>
            <a:endParaRPr lang="en-US" sz="2400" b="0" i="0" u="none" strike="noStrike" cap="none" baseline="0" dirty="0">
              <a:solidFill>
                <a:srgbClr val="3F3F39"/>
              </a:solidFill>
              <a:latin typeface="Lucida Sans" panose="020B0602030504020204" pitchFamily="34" charset="0"/>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academic language</a:t>
            </a:r>
          </a:p>
        </p:txBody>
      </p:sp>
      <p:sp>
        <p:nvSpPr>
          <p:cNvPr id="304" name="Shape 304"/>
          <p:cNvSpPr/>
          <p:nvPr/>
        </p:nvSpPr>
        <p:spPr>
          <a:xfrm>
            <a:off x="3200399" y="1469349"/>
            <a:ext cx="5777625" cy="4476776"/>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HS to College Gap</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Complexity predicts college success </a:t>
            </a:r>
            <a:r>
              <a:rPr lang="en-US" sz="2400" b="0" i="0" u="none" strike="noStrike" cap="none" baseline="0" dirty="0">
                <a:solidFill>
                  <a:srgbClr val="3F3F39"/>
                </a:solidFill>
                <a:latin typeface="Lucida Sans" panose="020B0602030504020204" pitchFamily="34" charset="0"/>
                <a:ea typeface="Arial"/>
                <a:cs typeface="Arial"/>
                <a:sym typeface="Arial"/>
              </a:rPr>
              <a:t>(ACT study)</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High rates of remediation </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CCSS staircase of complexity: </a:t>
            </a:r>
          </a:p>
          <a:p>
            <a:pPr marR="0" lvl="0" algn="l" rtl="0">
              <a:lnSpc>
                <a:spcPct val="100000"/>
              </a:lnSpc>
              <a:spcBef>
                <a:spcPts val="0"/>
              </a:spcBef>
              <a:spcAft>
                <a:spcPts val="0"/>
              </a:spcAft>
              <a:buClr>
                <a:schemeClr val="dk1"/>
              </a:buClr>
              <a:buSzPct val="100000"/>
            </a:pPr>
            <a:r>
              <a:rPr lang="en-US" sz="2400" dirty="0">
                <a:solidFill>
                  <a:srgbClr val="3F3F39"/>
                </a:solidFill>
                <a:latin typeface="Lucida Sans" panose="020B0602030504020204" pitchFamily="34" charset="0"/>
              </a:rPr>
              <a:t>    ES → HS</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Engaging with complex language and rich vocabulary </a:t>
            </a:r>
          </a:p>
        </p:txBody>
      </p:sp>
      <p:sp>
        <p:nvSpPr>
          <p:cNvPr id="5"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Shift 1: Text Complexity</a:t>
            </a:r>
          </a:p>
        </p:txBody>
      </p:sp>
    </p:spTree>
    <p:extLst>
      <p:ext uri="{BB962C8B-B14F-4D97-AF65-F5344CB8AC3E}">
        <p14:creationId xmlns:p14="http://schemas.microsoft.com/office/powerpoint/2010/main" val="1325740477"/>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a:stretch/>
        </p:blipFill>
        <p:spPr>
          <a:xfrm>
            <a:off x="176455" y="1581329"/>
            <a:ext cx="8819663" cy="4572000"/>
          </a:xfrm>
          <a:prstGeom prst="rect">
            <a:avLst/>
          </a:prstGeom>
          <a:noFill/>
          <a:ln>
            <a:noFill/>
          </a:ln>
        </p:spPr>
      </p:pic>
      <p:sp>
        <p:nvSpPr>
          <p:cNvPr id="313" name="Shape 313"/>
          <p:cNvSpPr txBox="1"/>
          <p:nvPr/>
        </p:nvSpPr>
        <p:spPr>
          <a:xfrm>
            <a:off x="471487" y="381000"/>
            <a:ext cx="8229600" cy="1200329"/>
          </a:xfrm>
          <a:prstGeom prst="rect">
            <a:avLst/>
          </a:prstGeom>
          <a:noFill/>
          <a:ln>
            <a:noFill/>
          </a:ln>
        </p:spPr>
        <p:txBody>
          <a:bodyPr lIns="91425" tIns="45700" rIns="91425" bIns="45700" anchor="t" anchorCtr="0">
            <a:noAutofit/>
          </a:bodyPr>
          <a:lstStyle/>
          <a:p>
            <a:pPr marR="0" lvl="0" indent="0">
              <a:lnSpc>
                <a:spcPct val="100000"/>
              </a:lnSpc>
              <a:spcBef>
                <a:spcPct val="0"/>
              </a:spcBef>
              <a:spcAft>
                <a:spcPts val="0"/>
              </a:spcAft>
              <a:buClr>
                <a:srgbClr val="000000"/>
              </a:buClr>
              <a:buSzPct val="25000"/>
            </a:pPr>
            <a:r>
              <a:rPr lang="en-US" sz="2800" dirty="0">
                <a:solidFill>
                  <a:srgbClr val="3F3F39"/>
                </a:solidFill>
                <a:latin typeface="Lucida Sans"/>
                <a:ea typeface="+mj-ea"/>
                <a:cs typeface="Lucida Sans"/>
                <a:sym typeface="Allerta"/>
              </a:rPr>
              <a:t>Students who can read literally can read inferentially.</a:t>
            </a:r>
          </a:p>
        </p:txBody>
      </p:sp>
    </p:spTree>
    <p:extLst>
      <p:ext uri="{BB962C8B-B14F-4D97-AF65-F5344CB8AC3E}">
        <p14:creationId xmlns:p14="http://schemas.microsoft.com/office/powerpoint/2010/main" val="41939851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a:stretch/>
        </p:blipFill>
        <p:spPr>
          <a:xfrm>
            <a:off x="181234" y="1143000"/>
            <a:ext cx="8962766" cy="5181600"/>
          </a:xfrm>
          <a:prstGeom prst="rect">
            <a:avLst/>
          </a:prstGeom>
          <a:noFill/>
          <a:ln>
            <a:noFill/>
          </a:ln>
        </p:spPr>
      </p:pic>
      <p:sp>
        <p:nvSpPr>
          <p:cNvPr id="320" name="Shape 320"/>
          <p:cNvSpPr txBox="1"/>
          <p:nvPr/>
        </p:nvSpPr>
        <p:spPr>
          <a:xfrm>
            <a:off x="395415" y="312094"/>
            <a:ext cx="8229600" cy="1232760"/>
          </a:xfrm>
          <a:prstGeom prst="rect">
            <a:avLst/>
          </a:prstGeom>
          <a:noFill/>
          <a:ln>
            <a:noFill/>
          </a:ln>
        </p:spPr>
        <p:txBody>
          <a:bodyPr lIns="91425" tIns="45700" rIns="91425" bIns="45700" anchor="t" anchorCtr="0">
            <a:noAutofit/>
          </a:bodyPr>
          <a:lstStyle/>
          <a:p>
            <a:pPr>
              <a:spcBef>
                <a:spcPct val="0"/>
              </a:spcBef>
              <a:buClr>
                <a:srgbClr val="000000"/>
              </a:buClr>
              <a:buSzPct val="25000"/>
              <a:buFont typeface="Allerta"/>
              <a:buNone/>
            </a:pPr>
            <a:r>
              <a:rPr lang="en-US" sz="2800" dirty="0">
                <a:solidFill>
                  <a:srgbClr val="3F3F39"/>
                </a:solidFill>
                <a:latin typeface="Lucida Sans"/>
                <a:ea typeface="+mj-ea"/>
                <a:cs typeface="Lucida Sans"/>
                <a:sym typeface="Allerta"/>
              </a:rPr>
              <a:t>Students who can perform one strategy can perform all strategies.</a:t>
            </a:r>
          </a:p>
        </p:txBody>
      </p:sp>
    </p:spTree>
    <p:extLst>
      <p:ext uri="{BB962C8B-B14F-4D97-AF65-F5344CB8AC3E}">
        <p14:creationId xmlns:p14="http://schemas.microsoft.com/office/powerpoint/2010/main" val="138056011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p:cNvPicPr preferRelativeResize="0"/>
          <p:nvPr/>
        </p:nvPicPr>
        <p:blipFill rotWithShape="1">
          <a:blip r:embed="rId3">
            <a:alphaModFix/>
          </a:blip>
          <a:srcRect t="-1" b="11344"/>
          <a:stretch/>
        </p:blipFill>
        <p:spPr>
          <a:xfrm>
            <a:off x="0" y="1154778"/>
            <a:ext cx="9029700" cy="4992624"/>
          </a:xfrm>
          <a:prstGeom prst="rect">
            <a:avLst/>
          </a:prstGeom>
          <a:noFill/>
          <a:ln>
            <a:noFill/>
          </a:ln>
        </p:spPr>
      </p:pic>
      <p:sp>
        <p:nvSpPr>
          <p:cNvPr id="327" name="Shape 327"/>
          <p:cNvSpPr txBox="1"/>
          <p:nvPr/>
        </p:nvSpPr>
        <p:spPr>
          <a:xfrm>
            <a:off x="304801" y="316033"/>
            <a:ext cx="8839199" cy="1200329"/>
          </a:xfrm>
          <a:prstGeom prst="rect">
            <a:avLst/>
          </a:prstGeom>
          <a:noFill/>
          <a:ln>
            <a:noFill/>
          </a:ln>
        </p:spPr>
        <p:txBody>
          <a:bodyPr lIns="91425" tIns="45700" rIns="91425" bIns="45700" anchor="t" anchorCtr="0">
            <a:noAutofit/>
          </a:bodyPr>
          <a:lstStyle/>
          <a:p>
            <a:pPr>
              <a:spcBef>
                <a:spcPct val="0"/>
              </a:spcBef>
              <a:buClr>
                <a:srgbClr val="000000"/>
              </a:buClr>
              <a:buSzPct val="25000"/>
              <a:buFont typeface="Allerta"/>
              <a:buNone/>
            </a:pPr>
            <a:r>
              <a:rPr lang="en-US" sz="2800" dirty="0">
                <a:solidFill>
                  <a:srgbClr val="3F3F39"/>
                </a:solidFill>
                <a:latin typeface="Lucida Sans"/>
                <a:ea typeface="+mj-ea"/>
                <a:cs typeface="Lucida Sans"/>
                <a:sym typeface="Allerta"/>
              </a:rPr>
              <a:t>Ability to read complex text differentiates college-ready readers.</a:t>
            </a:r>
          </a:p>
        </p:txBody>
      </p:sp>
      <p:sp>
        <p:nvSpPr>
          <p:cNvPr id="328" name="Shape 328"/>
          <p:cNvSpPr/>
          <p:nvPr/>
        </p:nvSpPr>
        <p:spPr>
          <a:xfrm>
            <a:off x="3810000" y="1347519"/>
            <a:ext cx="762000" cy="3910280"/>
          </a:xfrm>
          <a:prstGeom prst="ellipse">
            <a:avLst/>
          </a:prstGeom>
          <a:noFill/>
          <a:ln w="635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dirty="0">
              <a:solidFill>
                <a:schemeClr val="dk1"/>
              </a:solidFill>
              <a:latin typeface="Arial"/>
              <a:ea typeface="Arial"/>
              <a:cs typeface="Arial"/>
              <a:sym typeface="Arial"/>
              <a:rtl val="0"/>
            </a:endParaRPr>
          </a:p>
        </p:txBody>
      </p:sp>
    </p:spTree>
    <p:extLst>
      <p:ext uri="{BB962C8B-B14F-4D97-AF65-F5344CB8AC3E}">
        <p14:creationId xmlns:p14="http://schemas.microsoft.com/office/powerpoint/2010/main" val="72954498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Shape 335"/>
          <p:cNvSpPr/>
          <p:nvPr/>
        </p:nvSpPr>
        <p:spPr>
          <a:xfrm>
            <a:off x="154577" y="2438400"/>
            <a:ext cx="3274423" cy="2228850"/>
          </a:xfrm>
          <a:prstGeom prst="homePlate">
            <a:avLst>
              <a:gd name="adj" fmla="val 39913"/>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rgbClr val="3F3F39"/>
                </a:solidFill>
                <a:latin typeface="Lucida Sans" panose="020B0602030504020204" pitchFamily="34" charset="0"/>
                <a:ea typeface="Arial"/>
                <a:cs typeface="Arial"/>
                <a:sym typeface="Arial"/>
              </a:rPr>
              <a:t>Reading, writing and </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rgbClr val="3F3F39"/>
                </a:solidFill>
                <a:latin typeface="Lucida Sans" panose="020B0602030504020204" pitchFamily="34" charset="0"/>
                <a:ea typeface="Arial"/>
                <a:cs typeface="Arial"/>
                <a:sym typeface="Arial"/>
              </a:rPr>
              <a:t>speaking grounded in </a:t>
            </a: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dirty="0">
                <a:solidFill>
                  <a:srgbClr val="24A469"/>
                </a:solidFill>
                <a:latin typeface="Lucida Sans" panose="020B0602030504020204" pitchFamily="34" charset="0"/>
                <a:ea typeface="Arial"/>
                <a:cs typeface="Arial"/>
                <a:sym typeface="Arial"/>
              </a:rPr>
              <a:t>evidence from text</a:t>
            </a:r>
            <a:r>
              <a:rPr lang="en-US" sz="1900" b="0" i="0" u="none" strike="noStrike" cap="none" baseline="0" dirty="0">
                <a:solidFill>
                  <a:srgbClr val="24A469"/>
                </a:solidFill>
                <a:latin typeface="Lucida Sans" panose="020B0602030504020204" pitchFamily="34" charset="0"/>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rgbClr val="3F3F39"/>
                </a:solidFill>
                <a:latin typeface="Lucida Sans" panose="020B0602030504020204" pitchFamily="34" charset="0"/>
                <a:ea typeface="Arial"/>
                <a:cs typeface="Arial"/>
                <a:sym typeface="Arial"/>
              </a:rPr>
              <a:t>both literary and </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rgbClr val="3F3F39"/>
                </a:solidFill>
                <a:latin typeface="Lucida Sans" panose="020B0602030504020204" pitchFamily="34" charset="0"/>
                <a:ea typeface="Arial"/>
                <a:cs typeface="Arial"/>
                <a:sym typeface="Arial"/>
              </a:rPr>
              <a:t>informational</a:t>
            </a:r>
          </a:p>
        </p:txBody>
      </p:sp>
      <p:sp>
        <p:nvSpPr>
          <p:cNvPr id="336" name="Shape 336"/>
          <p:cNvSpPr/>
          <p:nvPr/>
        </p:nvSpPr>
        <p:spPr>
          <a:xfrm>
            <a:off x="3581400" y="1656131"/>
            <a:ext cx="5265999" cy="4366668"/>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228600" algn="l" rtl="0">
              <a:lnSpc>
                <a:spcPct val="114000"/>
              </a:lnSpc>
              <a:spcBef>
                <a:spcPts val="0"/>
              </a:spcBef>
              <a:spcAft>
                <a:spcPts val="0"/>
              </a:spcAft>
              <a:buClr>
                <a:srgbClr val="000000"/>
              </a:buClr>
              <a:buFont typeface="Aria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C</a:t>
            </a:r>
            <a:r>
              <a:rPr lang="en-US" sz="2400" b="0" i="0" u="none" strike="noStrike" cap="none" baseline="0" dirty="0">
                <a:solidFill>
                  <a:srgbClr val="3F3F39"/>
                </a:solidFill>
                <a:latin typeface="Lucida Sans" panose="020B0602030504020204" pitchFamily="34" charset="0"/>
                <a:ea typeface="Arial"/>
                <a:cs typeface="Arial"/>
                <a:sym typeface="Arial"/>
              </a:rPr>
              <a:t>ollege and workplace </a:t>
            </a:r>
            <a:r>
              <a:rPr lang="en-US" sz="2400" dirty="0">
                <a:solidFill>
                  <a:srgbClr val="3F3F39"/>
                </a:solidFill>
                <a:latin typeface="Lucida Sans" panose="020B0602030504020204" pitchFamily="34" charset="0"/>
              </a:rPr>
              <a:t>writing</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M</a:t>
            </a:r>
            <a:r>
              <a:rPr lang="en-US" sz="2400" b="0" i="0" u="none" strike="noStrike" cap="none" baseline="0" dirty="0">
                <a:solidFill>
                  <a:srgbClr val="3F3F39"/>
                </a:solidFill>
                <a:latin typeface="Lucida Sans" panose="020B0602030504020204" pitchFamily="34" charset="0"/>
                <a:ea typeface="Arial"/>
                <a:cs typeface="Arial"/>
                <a:sym typeface="Arial"/>
              </a:rPr>
              <a:t>ajor emphasis of the ELA Standards</a:t>
            </a:r>
          </a:p>
          <a:p>
            <a:pPr marR="0" lvl="0" algn="l" rtl="0">
              <a:lnSpc>
                <a:spcPct val="100000"/>
              </a:lnSpc>
              <a:spcBef>
                <a:spcPts val="0"/>
              </a:spcBef>
              <a:spcAft>
                <a:spcPts val="0"/>
              </a:spcAft>
              <a:buNone/>
            </a:pPr>
            <a:endParaRPr sz="2400" dirty="0">
              <a:solidFill>
                <a:srgbClr val="3F3F39"/>
              </a:solidFill>
              <a:latin typeface="Lucida Sans" panose="020B0602030504020204" pitchFamily="34" charset="0"/>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H</a:t>
            </a:r>
            <a:r>
              <a:rPr lang="en-US" sz="2400" b="0" i="0" u="none" strike="noStrike" cap="none" baseline="0" dirty="0">
                <a:solidFill>
                  <a:srgbClr val="3F3F39"/>
                </a:solidFill>
                <a:latin typeface="Lucida Sans" panose="020B0602030504020204" pitchFamily="34" charset="0"/>
                <a:ea typeface="Arial"/>
                <a:cs typeface="Arial"/>
                <a:sym typeface="Arial"/>
              </a:rPr>
              <a:t>allmarks of strong readers and writers</a:t>
            </a:r>
          </a:p>
          <a:p>
            <a:pPr marR="0" lvl="0" algn="l" rtl="0">
              <a:lnSpc>
                <a:spcPct val="100000"/>
              </a:lnSpc>
              <a:spcBef>
                <a:spcPts val="0"/>
              </a:spcBef>
              <a:spcAft>
                <a:spcPts val="0"/>
              </a:spcAft>
              <a:buNone/>
            </a:pPr>
            <a:endParaRPr sz="2400" dirty="0">
              <a:solidFill>
                <a:srgbClr val="3F3F39"/>
              </a:solidFill>
              <a:latin typeface="Lucida Sans" panose="020B0602030504020204" pitchFamily="34" charset="0"/>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Equity </a:t>
            </a:r>
          </a:p>
          <a:p>
            <a:pPr marR="0" lvl="0" algn="l" rtl="0">
              <a:lnSpc>
                <a:spcPct val="100000"/>
              </a:lnSpc>
              <a:spcBef>
                <a:spcPts val="0"/>
              </a:spcBef>
              <a:spcAft>
                <a:spcPts val="0"/>
              </a:spcAft>
              <a:buNone/>
            </a:pPr>
            <a:endParaRPr sz="3000" dirty="0">
              <a:solidFill>
                <a:schemeClr val="dk1"/>
              </a:solidFill>
            </a:endParaRPr>
          </a:p>
          <a:p>
            <a:pPr marR="0" lvl="0" algn="l" rtl="0">
              <a:lnSpc>
                <a:spcPct val="100000"/>
              </a:lnSpc>
              <a:spcBef>
                <a:spcPts val="0"/>
              </a:spcBef>
              <a:spcAft>
                <a:spcPts val="0"/>
              </a:spcAft>
              <a:buNone/>
            </a:pPr>
            <a:endParaRPr sz="3000" dirty="0">
              <a:solidFill>
                <a:schemeClr val="dk1"/>
              </a:solidFill>
            </a:endParaRPr>
          </a:p>
          <a:p>
            <a:pPr marR="0" lvl="0" algn="l" rtl="0">
              <a:lnSpc>
                <a:spcPct val="100000"/>
              </a:lnSpc>
              <a:spcBef>
                <a:spcPts val="0"/>
              </a:spcBef>
              <a:spcAft>
                <a:spcPts val="0"/>
              </a:spcAft>
              <a:buNone/>
            </a:pPr>
            <a:endParaRPr sz="3000" dirty="0">
              <a:solidFill>
                <a:schemeClr val="dk1"/>
              </a:solidFill>
            </a:endParaRPr>
          </a:p>
          <a:p>
            <a:pPr marL="342900" marR="0" lvl="0" indent="-203200" algn="l" rtl="0">
              <a:lnSpc>
                <a:spcPct val="114000"/>
              </a:lnSpc>
              <a:spcBef>
                <a:spcPts val="1200"/>
              </a:spcBef>
              <a:spcAft>
                <a:spcPts val="0"/>
              </a:spcAft>
              <a:buClr>
                <a:srgbClr val="000000"/>
              </a:buClr>
              <a:buFont typeface="Arial"/>
              <a:buNone/>
            </a:pPr>
            <a:endParaRPr sz="1800" b="0" i="0" u="none" strike="noStrike" cap="none" baseline="0" dirty="0">
              <a:solidFill>
                <a:srgbClr val="3F3F39"/>
              </a:solidFill>
              <a:latin typeface="Arial"/>
              <a:ea typeface="Arial"/>
              <a:cs typeface="Arial"/>
              <a:sym typeface="Arial"/>
            </a:endParaRPr>
          </a:p>
        </p:txBody>
      </p:sp>
      <p:sp>
        <p:nvSpPr>
          <p:cNvPr id="5" name="Title 1"/>
          <p:cNvSpPr txBox="1">
            <a:spLocks/>
          </p:cNvSpPr>
          <p:nvPr/>
        </p:nvSpPr>
        <p:spPr>
          <a:xfrm>
            <a:off x="414338" y="1524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Shift 2: Evidence</a:t>
            </a:r>
          </a:p>
        </p:txBody>
      </p:sp>
    </p:spTree>
    <p:extLst>
      <p:ext uri="{BB962C8B-B14F-4D97-AF65-F5344CB8AC3E}">
        <p14:creationId xmlns:p14="http://schemas.microsoft.com/office/powerpoint/2010/main" val="184966169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271463" y="2362200"/>
            <a:ext cx="3098025" cy="2077499"/>
          </a:xfrm>
          <a:prstGeom prst="homePlate">
            <a:avLst>
              <a:gd name="adj" fmla="val 5000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Building knowledge</a:t>
            </a:r>
          </a:p>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baseline="0" dirty="0">
                <a:solidFill>
                  <a:srgbClr val="3F3F39"/>
                </a:solidFill>
                <a:latin typeface="Lucida Sans" panose="020B0602030504020204" pitchFamily="34" charset="0"/>
                <a:ea typeface="Arial"/>
                <a:cs typeface="Arial"/>
                <a:sym typeface="Arial"/>
              </a:rPr>
              <a:t>through</a:t>
            </a:r>
            <a:r>
              <a:rPr lang="en-US" sz="2400" b="0" i="0" u="none" strike="noStrike" cap="none" baseline="0" dirty="0">
                <a:solidFill>
                  <a:schemeClr val="dk1"/>
                </a:solidFill>
                <a:latin typeface="Lucida Sans" panose="020B0602030504020204" pitchFamily="34" charset="0"/>
                <a:ea typeface="Arial"/>
                <a:cs typeface="Arial"/>
                <a:sym typeface="Arial"/>
              </a:rPr>
              <a:t> </a:t>
            </a:r>
            <a:r>
              <a:rPr lang="en-US" sz="2400" b="1" i="0" u="none" strike="noStrike" cap="none" baseline="0" dirty="0">
                <a:solidFill>
                  <a:srgbClr val="24A469"/>
                </a:solidFill>
                <a:latin typeface="Lucida Sans" panose="020B0602030504020204" pitchFamily="34" charset="0"/>
                <a:ea typeface="Arial"/>
                <a:cs typeface="Arial"/>
                <a:sym typeface="Arial"/>
              </a:rPr>
              <a:t>content-rich</a:t>
            </a: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non-fiction</a:t>
            </a:r>
          </a:p>
        </p:txBody>
      </p:sp>
      <p:sp>
        <p:nvSpPr>
          <p:cNvPr id="344" name="Shape 344"/>
          <p:cNvSpPr txBox="1"/>
          <p:nvPr/>
        </p:nvSpPr>
        <p:spPr>
          <a:xfrm>
            <a:off x="3555225" y="1473227"/>
            <a:ext cx="5449200" cy="446159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Large research base </a:t>
            </a:r>
          </a:p>
          <a:p>
            <a:pPr marR="0" lvl="0" algn="l" rtl="0">
              <a:lnSpc>
                <a:spcPct val="100000"/>
              </a:lnSpc>
              <a:spcBef>
                <a:spcPts val="400"/>
              </a:spcBef>
              <a:spcAft>
                <a:spcPts val="0"/>
              </a:spcAft>
              <a:buNone/>
            </a:pPr>
            <a:endParaRPr sz="2400" dirty="0">
              <a:solidFill>
                <a:srgbClr val="3F3F39"/>
              </a:solidFill>
              <a:latin typeface="Lucida Sans" panose="020B0602030504020204" pitchFamily="34" charset="0"/>
            </a:endParaRPr>
          </a:p>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Knowledge crucial to comprehension</a:t>
            </a:r>
          </a:p>
          <a:p>
            <a:pPr marL="0" marR="0" lvl="0" indent="0" algn="l" rtl="0">
              <a:lnSpc>
                <a:spcPct val="100000"/>
              </a:lnSpc>
              <a:spcBef>
                <a:spcPts val="400"/>
              </a:spcBef>
              <a:spcAft>
                <a:spcPts val="0"/>
              </a:spcAft>
              <a:buClr>
                <a:schemeClr val="dk1"/>
              </a:buClr>
              <a:buFont typeface="Arial"/>
              <a:buNone/>
            </a:pPr>
            <a:endParaRPr sz="2400" b="0" i="0" u="none" strike="noStrike" cap="none" baseline="0" dirty="0">
              <a:solidFill>
                <a:srgbClr val="3F3F39"/>
              </a:solidFill>
              <a:latin typeface="Lucida Sans" panose="020B0602030504020204" pitchFamily="34" charset="0"/>
              <a:sym typeface="Arial"/>
            </a:endParaRPr>
          </a:p>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V</a:t>
            </a:r>
            <a:r>
              <a:rPr lang="en-US" sz="2400" b="0" i="0" u="none" strike="noStrike" cap="none" baseline="0" dirty="0">
                <a:solidFill>
                  <a:srgbClr val="3F3F39"/>
                </a:solidFill>
                <a:latin typeface="Lucida Sans" panose="020B0602030504020204" pitchFamily="34" charset="0"/>
                <a:sym typeface="Arial"/>
              </a:rPr>
              <a:t>ery little </a:t>
            </a:r>
            <a:r>
              <a:rPr lang="en-US" sz="2400" dirty="0">
                <a:solidFill>
                  <a:srgbClr val="3F3F39"/>
                </a:solidFill>
                <a:latin typeface="Lucida Sans" panose="020B0602030504020204" pitchFamily="34" charset="0"/>
              </a:rPr>
              <a:t>nonfiction </a:t>
            </a:r>
            <a:r>
              <a:rPr lang="en-US" sz="2400" b="0" i="0" u="none" strike="noStrike" cap="none" baseline="0" dirty="0">
                <a:solidFill>
                  <a:srgbClr val="3F3F39"/>
                </a:solidFill>
                <a:latin typeface="Lucida Sans" panose="020B0602030504020204" pitchFamily="34" charset="0"/>
                <a:sym typeface="Arial"/>
              </a:rPr>
              <a:t>i</a:t>
            </a:r>
            <a:r>
              <a:rPr lang="en-US" sz="2400" dirty="0">
                <a:solidFill>
                  <a:srgbClr val="3F3F39"/>
                </a:solidFill>
                <a:latin typeface="Lucida Sans" panose="020B0602030504020204" pitchFamily="34" charset="0"/>
              </a:rPr>
              <a:t>n school</a:t>
            </a:r>
          </a:p>
          <a:p>
            <a:pPr marR="0" lvl="0" algn="l" rtl="0">
              <a:lnSpc>
                <a:spcPct val="100000"/>
              </a:lnSpc>
              <a:spcBef>
                <a:spcPts val="400"/>
              </a:spcBef>
              <a:spcAft>
                <a:spcPts val="0"/>
              </a:spcAft>
              <a:buNone/>
            </a:pPr>
            <a:endParaRPr sz="2400" dirty="0">
              <a:solidFill>
                <a:srgbClr val="3F3F39"/>
              </a:solidFill>
              <a:latin typeface="Lucida Sans" panose="020B0602030504020204" pitchFamily="34" charset="0"/>
            </a:endParaRPr>
          </a:p>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C</a:t>
            </a:r>
            <a:r>
              <a:rPr lang="en-US" sz="2400" b="0" i="0" u="none" strike="noStrike" cap="none" baseline="0" dirty="0">
                <a:solidFill>
                  <a:srgbClr val="3F3F39"/>
                </a:solidFill>
                <a:latin typeface="Lucida Sans" panose="020B0602030504020204" pitchFamily="34" charset="0"/>
                <a:sym typeface="Arial"/>
              </a:rPr>
              <a:t>ollege</a:t>
            </a:r>
            <a:r>
              <a:rPr lang="en-US" sz="2400" dirty="0">
                <a:solidFill>
                  <a:srgbClr val="3F3F39"/>
                </a:solidFill>
                <a:latin typeface="Lucida Sans" panose="020B0602030504020204" pitchFamily="34" charset="0"/>
              </a:rPr>
              <a:t> &amp; </a:t>
            </a:r>
            <a:r>
              <a:rPr lang="en-US" sz="2400" b="0" i="0" u="none" strike="noStrike" cap="none" baseline="0" dirty="0">
                <a:solidFill>
                  <a:srgbClr val="3F3F39"/>
                </a:solidFill>
                <a:latin typeface="Lucida Sans" panose="020B0602030504020204" pitchFamily="34" charset="0"/>
                <a:sym typeface="Arial"/>
              </a:rPr>
              <a:t>workplace </a:t>
            </a:r>
            <a:r>
              <a:rPr lang="en-US" sz="2400" dirty="0">
                <a:solidFill>
                  <a:srgbClr val="3F3F39"/>
                </a:solidFill>
                <a:latin typeface="Lucida Sans" panose="020B0602030504020204" pitchFamily="34" charset="0"/>
              </a:rPr>
              <a:t>focus on nonfiction</a:t>
            </a:r>
            <a:endParaRPr lang="en-US" sz="2400" b="0" i="0" u="none" strike="noStrike" cap="none" baseline="0" dirty="0">
              <a:solidFill>
                <a:srgbClr val="3F3F39"/>
              </a:solidFill>
              <a:latin typeface="Lucida Sans" panose="020B0602030504020204" pitchFamily="34" charset="0"/>
              <a:sym typeface="Arial"/>
            </a:endParaRPr>
          </a:p>
          <a:p>
            <a:pPr marL="228600" marR="0" lvl="0" indent="-101600" algn="l" rtl="0">
              <a:lnSpc>
                <a:spcPct val="100000"/>
              </a:lnSpc>
              <a:spcBef>
                <a:spcPts val="400"/>
              </a:spcBef>
              <a:spcAft>
                <a:spcPts val="0"/>
              </a:spcAft>
              <a:buClr>
                <a:schemeClr val="dk1"/>
              </a:buClr>
              <a:buFont typeface="Arial"/>
              <a:buNone/>
            </a:pPr>
            <a:endParaRPr sz="2400" b="0" i="0" u="none" strike="noStrike" cap="none" baseline="0" dirty="0">
              <a:solidFill>
                <a:srgbClr val="3F3F39"/>
              </a:solidFill>
              <a:latin typeface="Lucida Sans" panose="020B0602030504020204" pitchFamily="34" charset="0"/>
              <a:sym typeface="Arial"/>
            </a:endParaRPr>
          </a:p>
          <a:p>
            <a:pPr marL="228600" marR="0" lvl="0" indent="-279400" algn="l" rtl="0">
              <a:lnSpc>
                <a:spcPct val="100000"/>
              </a:lnSpc>
              <a:spcBef>
                <a:spcPts val="400"/>
              </a:spcBef>
              <a:spcAft>
                <a:spcPts val="0"/>
              </a:spcAft>
              <a:buClr>
                <a:schemeClr val="dk1"/>
              </a:buClr>
              <a:buSzPct val="100000"/>
              <a:buFont typeface="Arial"/>
              <a:buChar char="✓"/>
            </a:pPr>
            <a:r>
              <a:rPr lang="en-US" sz="2400" b="0" i="0" u="none" strike="noStrike" cap="none" baseline="0" dirty="0">
                <a:solidFill>
                  <a:srgbClr val="3F3F39"/>
                </a:solidFill>
                <a:latin typeface="Lucida Sans" panose="020B0602030504020204" pitchFamily="34" charset="0"/>
                <a:sym typeface="Arial"/>
              </a:rPr>
              <a:t>Informational text </a:t>
            </a:r>
            <a:r>
              <a:rPr lang="en-US" sz="2400" b="1" i="0" u="none" strike="noStrike" cap="none" baseline="0" dirty="0">
                <a:solidFill>
                  <a:srgbClr val="3F3F39"/>
                </a:solidFill>
                <a:latin typeface="Lucida Sans" panose="020B0602030504020204" pitchFamily="34" charset="0"/>
                <a:sym typeface="Arial"/>
              </a:rPr>
              <a:t>harder</a:t>
            </a:r>
          </a:p>
        </p:txBody>
      </p:sp>
      <p:sp>
        <p:nvSpPr>
          <p:cNvPr id="5" name="Title 1"/>
          <p:cNvSpPr txBox="1">
            <a:spLocks/>
          </p:cNvSpPr>
          <p:nvPr/>
        </p:nvSpPr>
        <p:spPr>
          <a:xfrm>
            <a:off x="271463" y="29469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Shift 3: Knowledge</a:t>
            </a:r>
          </a:p>
        </p:txBody>
      </p:sp>
    </p:spTree>
    <p:extLst>
      <p:ext uri="{BB962C8B-B14F-4D97-AF65-F5344CB8AC3E}">
        <p14:creationId xmlns:p14="http://schemas.microsoft.com/office/powerpoint/2010/main" val="309717148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662"/>
            <a:ext cx="8229600" cy="749298"/>
          </a:xfrm>
        </p:spPr>
        <p:txBody>
          <a:bodyPr>
            <a:noAutofit/>
          </a:bodyPr>
          <a:lstStyle/>
          <a:p>
            <a:r>
              <a:rPr lang="en-US" sz="2800" dirty="0">
                <a:solidFill>
                  <a:srgbClr val="3F3F39"/>
                </a:solidFill>
                <a:latin typeface="Lucida Sans" panose="020B0602030504020204" pitchFamily="34" charset="0"/>
              </a:rPr>
              <a:t>Everyone knows knowledge plays a role in comprehension, but how </a:t>
            </a:r>
            <a:r>
              <a:rPr lang="en-US" sz="2800" u="sng" dirty="0">
                <a:solidFill>
                  <a:srgbClr val="3F3F39"/>
                </a:solidFill>
                <a:latin typeface="Lucida Sans" panose="020B0602030504020204" pitchFamily="34" charset="0"/>
              </a:rPr>
              <a:t>big</a:t>
            </a:r>
            <a:r>
              <a:rPr lang="en-US" sz="2800" dirty="0">
                <a:solidFill>
                  <a:srgbClr val="3F3F39"/>
                </a:solidFill>
                <a:latin typeface="Lucida Sans" panose="020B0602030504020204" pitchFamily="34" charset="0"/>
              </a:rPr>
              <a:t> of a role?</a:t>
            </a:r>
            <a:br>
              <a:rPr lang="en-US" i="1" dirty="0"/>
            </a:br>
            <a:endParaRPr lang="en-US" dirty="0"/>
          </a:p>
        </p:txBody>
      </p:sp>
      <p:pic>
        <p:nvPicPr>
          <p:cNvPr id="4" name="Picture 3"/>
          <p:cNvPicPr>
            <a:picLocks noChangeAspect="1"/>
          </p:cNvPicPr>
          <p:nvPr/>
        </p:nvPicPr>
        <p:blipFill>
          <a:blip r:embed="rId3"/>
          <a:stretch>
            <a:fillRect/>
          </a:stretch>
        </p:blipFill>
        <p:spPr>
          <a:xfrm>
            <a:off x="1673888" y="1592358"/>
            <a:ext cx="5870868" cy="3968748"/>
          </a:xfrm>
          <a:prstGeom prst="rect">
            <a:avLst/>
          </a:prstGeom>
        </p:spPr>
      </p:pic>
      <p:sp>
        <p:nvSpPr>
          <p:cNvPr id="3" name="Rectangle 2"/>
          <p:cNvSpPr/>
          <p:nvPr/>
        </p:nvSpPr>
        <p:spPr>
          <a:xfrm>
            <a:off x="1714500" y="5521840"/>
            <a:ext cx="5715000" cy="369332"/>
          </a:xfrm>
          <a:prstGeom prst="rect">
            <a:avLst/>
          </a:prstGeom>
        </p:spPr>
        <p:txBody>
          <a:bodyPr wrap="square">
            <a:spAutoFit/>
          </a:bodyPr>
          <a:lstStyle/>
          <a:p>
            <a:pPr algn="ctr"/>
            <a:r>
              <a:rPr lang="en-US" dirty="0">
                <a:latin typeface="+mn-lt"/>
              </a:rPr>
              <a:t>“The Baseball Study” Recht &amp; Leslie (1988)</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09379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2"/>
            <a:ext cx="8229600" cy="1143000"/>
          </a:xfrm>
        </p:spPr>
        <p:txBody>
          <a:bodyPr>
            <a:noAutofit/>
          </a:bodyPr>
          <a:lstStyle/>
          <a:p>
            <a:r>
              <a:rPr lang="en-US" sz="2800" dirty="0">
                <a:solidFill>
                  <a:srgbClr val="3F3F39"/>
                </a:solidFill>
                <a:latin typeface="Lucida Sans" panose="020B0602030504020204" pitchFamily="34" charset="0"/>
              </a:rPr>
              <a:t>The Baseball Study: Recht &amp; Leslie (1988)</a:t>
            </a:r>
          </a:p>
        </p:txBody>
      </p:sp>
      <p:sp>
        <p:nvSpPr>
          <p:cNvPr id="3" name="Content Placeholder 2"/>
          <p:cNvSpPr>
            <a:spLocks noGrp="1"/>
          </p:cNvSpPr>
          <p:nvPr>
            <p:ph type="body" idx="1"/>
          </p:nvPr>
        </p:nvSpPr>
        <p:spPr>
          <a:xfrm>
            <a:off x="457200" y="1244944"/>
            <a:ext cx="8229600" cy="4525963"/>
          </a:xfrm>
        </p:spPr>
        <p:txBody>
          <a:bodyPr>
            <a:noAutofit/>
          </a:bodyPr>
          <a:lstStyle/>
          <a:p>
            <a:pPr marL="0" indent="0">
              <a:buNone/>
            </a:pPr>
            <a:r>
              <a:rPr lang="en-US" sz="2400" dirty="0">
                <a:latin typeface="Lucida Sans" panose="020B0602030504020204" pitchFamily="34" charset="0"/>
              </a:rPr>
              <a:t>Compared reading comprehension for four categories of students:</a:t>
            </a:r>
          </a:p>
          <a:p>
            <a:pPr marL="514350" indent="-514350">
              <a:buFont typeface="+mj-lt"/>
              <a:buAutoNum type="arabicParenR"/>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038754761"/>
              </p:ext>
            </p:extLst>
          </p:nvPr>
        </p:nvGraphicFramePr>
        <p:xfrm>
          <a:off x="495300" y="2561275"/>
          <a:ext cx="8191500" cy="3259957"/>
        </p:xfrm>
        <a:graphic>
          <a:graphicData uri="http://schemas.openxmlformats.org/drawingml/2006/table">
            <a:tbl>
              <a:tblPr firstRow="1" bandRow="1">
                <a:tableStyleId>{5C22544A-7EE6-4342-B048-85BDC9FD1C3A}</a:tableStyleId>
              </a:tblPr>
              <a:tblGrid>
                <a:gridCol w="4095750">
                  <a:extLst>
                    <a:ext uri="{9D8B030D-6E8A-4147-A177-3AD203B41FA5}">
                      <a16:colId xmlns:a16="http://schemas.microsoft.com/office/drawing/2014/main" val="20000"/>
                    </a:ext>
                  </a:extLst>
                </a:gridCol>
                <a:gridCol w="4095750">
                  <a:extLst>
                    <a:ext uri="{9D8B030D-6E8A-4147-A177-3AD203B41FA5}">
                      <a16:colId xmlns:a16="http://schemas.microsoft.com/office/drawing/2014/main" val="20001"/>
                    </a:ext>
                  </a:extLst>
                </a:gridCol>
              </a:tblGrid>
              <a:tr h="1705477">
                <a:tc>
                  <a:txBody>
                    <a:bodyPr/>
                    <a:lstStyle/>
                    <a:p>
                      <a:r>
                        <a:rPr lang="en-US" sz="2400" dirty="0">
                          <a:solidFill>
                            <a:schemeClr val="accent3">
                              <a:lumMod val="60000"/>
                              <a:lumOff val="40000"/>
                            </a:schemeClr>
                          </a:solidFill>
                          <a:latin typeface="Lucida Sans" panose="020B0602030504020204" pitchFamily="34" charset="0"/>
                        </a:rPr>
                        <a:t>High</a:t>
                      </a:r>
                      <a:r>
                        <a:rPr lang="en-US" sz="2400" baseline="0" dirty="0">
                          <a:solidFill>
                            <a:schemeClr val="accent3">
                              <a:lumMod val="60000"/>
                              <a:lumOff val="40000"/>
                            </a:schemeClr>
                          </a:solidFill>
                          <a:latin typeface="Lucida Sans" panose="020B0602030504020204" pitchFamily="34" charset="0"/>
                        </a:rPr>
                        <a:t> reading ability,</a:t>
                      </a:r>
                    </a:p>
                    <a:p>
                      <a:r>
                        <a:rPr lang="en-US" sz="2400" baseline="0" dirty="0">
                          <a:solidFill>
                            <a:schemeClr val="accent3">
                              <a:lumMod val="60000"/>
                              <a:lumOff val="40000"/>
                            </a:schemeClr>
                          </a:solidFill>
                          <a:latin typeface="Lucida Sans" panose="020B0602030504020204" pitchFamily="34" charset="0"/>
                        </a:rPr>
                        <a:t>High knowledge of baseball</a:t>
                      </a:r>
                      <a:endParaRPr lang="en-US" sz="2400" dirty="0">
                        <a:solidFill>
                          <a:schemeClr val="accent3">
                            <a:lumMod val="60000"/>
                            <a:lumOff val="40000"/>
                          </a:schemeClr>
                        </a:solidFill>
                        <a:latin typeface="Lucida Sans" panose="020B0602030504020204" pitchFamily="34" charset="0"/>
                      </a:endParaRPr>
                    </a:p>
                  </a:txBody>
                  <a:tcPr/>
                </a:tc>
                <a:tc>
                  <a:txBody>
                    <a:bodyPr/>
                    <a:lstStyle/>
                    <a:p>
                      <a:r>
                        <a:rPr lang="en-US" sz="2400" dirty="0">
                          <a:solidFill>
                            <a:schemeClr val="accent4">
                              <a:lumMod val="60000"/>
                              <a:lumOff val="40000"/>
                            </a:schemeClr>
                          </a:solidFill>
                          <a:latin typeface="Lucida Sans" panose="020B0602030504020204" pitchFamily="34" charset="0"/>
                        </a:rPr>
                        <a:t>High</a:t>
                      </a:r>
                      <a:r>
                        <a:rPr lang="en-US" sz="2400" baseline="0" dirty="0">
                          <a:solidFill>
                            <a:schemeClr val="accent4">
                              <a:lumMod val="60000"/>
                              <a:lumOff val="40000"/>
                            </a:schemeClr>
                          </a:solidFill>
                          <a:latin typeface="Lucida Sans" panose="020B0602030504020204" pitchFamily="34" charset="0"/>
                        </a:rPr>
                        <a:t> reading ability,</a:t>
                      </a:r>
                    </a:p>
                    <a:p>
                      <a:r>
                        <a:rPr lang="en-US" sz="2400" baseline="0" dirty="0">
                          <a:solidFill>
                            <a:schemeClr val="accent4">
                              <a:lumMod val="60000"/>
                              <a:lumOff val="40000"/>
                            </a:schemeClr>
                          </a:solidFill>
                          <a:latin typeface="Lucida Sans" panose="020B0602030504020204" pitchFamily="34" charset="0"/>
                        </a:rPr>
                        <a:t>Low knowledge of baseball</a:t>
                      </a:r>
                      <a:endParaRPr lang="en-US" sz="2400" dirty="0">
                        <a:solidFill>
                          <a:schemeClr val="accent4">
                            <a:lumMod val="60000"/>
                            <a:lumOff val="40000"/>
                          </a:schemeClr>
                        </a:solidFill>
                        <a:latin typeface="Lucida Sans" panose="020B0602030504020204" pitchFamily="34" charset="0"/>
                      </a:endParaRPr>
                    </a:p>
                    <a:p>
                      <a:endParaRPr lang="en-US" sz="2400" dirty="0">
                        <a:latin typeface="Lucida Sans" panose="020B0602030504020204" pitchFamily="34" charset="0"/>
                      </a:endParaRPr>
                    </a:p>
                  </a:txBody>
                  <a:tcPr/>
                </a:tc>
                <a:extLst>
                  <a:ext uri="{0D108BD9-81ED-4DB2-BD59-A6C34878D82A}">
                    <a16:rowId xmlns:a16="http://schemas.microsoft.com/office/drawing/2014/main" val="10000"/>
                  </a:ext>
                </a:extLst>
              </a:tr>
              <a:tr h="1380624">
                <a:tc>
                  <a:txBody>
                    <a:bodyPr/>
                    <a:lstStyle/>
                    <a:p>
                      <a:r>
                        <a:rPr lang="en-US" sz="2400" dirty="0">
                          <a:solidFill>
                            <a:schemeClr val="accent2">
                              <a:lumMod val="50000"/>
                            </a:schemeClr>
                          </a:solidFill>
                          <a:latin typeface="Lucida Sans" panose="020B0602030504020204" pitchFamily="34" charset="0"/>
                        </a:rPr>
                        <a:t>Low</a:t>
                      </a:r>
                      <a:r>
                        <a:rPr lang="en-US" sz="2400" baseline="0" dirty="0">
                          <a:solidFill>
                            <a:schemeClr val="accent2">
                              <a:lumMod val="50000"/>
                            </a:schemeClr>
                          </a:solidFill>
                          <a:latin typeface="Lucida Sans" panose="020B0602030504020204" pitchFamily="34" charset="0"/>
                        </a:rPr>
                        <a:t> reading ability,</a:t>
                      </a:r>
                    </a:p>
                    <a:p>
                      <a:r>
                        <a:rPr lang="en-US" sz="2400" baseline="0" dirty="0">
                          <a:solidFill>
                            <a:schemeClr val="accent2">
                              <a:lumMod val="50000"/>
                            </a:schemeClr>
                          </a:solidFill>
                          <a:latin typeface="Lucida Sans" panose="020B0602030504020204" pitchFamily="34" charset="0"/>
                        </a:rPr>
                        <a:t>High knowledge of baseball</a:t>
                      </a:r>
                      <a:endParaRPr lang="en-US" sz="2400" dirty="0">
                        <a:solidFill>
                          <a:schemeClr val="accent2">
                            <a:lumMod val="50000"/>
                          </a:schemeClr>
                        </a:solidFill>
                        <a:latin typeface="Lucida Sans" panose="020B0602030504020204" pitchFamily="34" charset="0"/>
                      </a:endParaRPr>
                    </a:p>
                    <a:p>
                      <a:endParaRPr lang="en-US" sz="2400" dirty="0">
                        <a:latin typeface="Lucida Sans" panose="020B0602030504020204" pitchFamily="34" charset="0"/>
                      </a:endParaRPr>
                    </a:p>
                  </a:txBody>
                  <a:tcPr/>
                </a:tc>
                <a:tc>
                  <a:txBody>
                    <a:bodyPr/>
                    <a:lstStyle/>
                    <a:p>
                      <a:r>
                        <a:rPr lang="en-US" sz="2400" dirty="0">
                          <a:solidFill>
                            <a:schemeClr val="accent6">
                              <a:lumMod val="75000"/>
                            </a:schemeClr>
                          </a:solidFill>
                          <a:latin typeface="Lucida Sans" panose="020B0602030504020204" pitchFamily="34" charset="0"/>
                        </a:rPr>
                        <a:t>Low </a:t>
                      </a:r>
                      <a:r>
                        <a:rPr lang="en-US" sz="2400" baseline="0" dirty="0">
                          <a:solidFill>
                            <a:schemeClr val="accent6">
                              <a:lumMod val="75000"/>
                            </a:schemeClr>
                          </a:solidFill>
                          <a:latin typeface="Lucida Sans" panose="020B0602030504020204" pitchFamily="34" charset="0"/>
                        </a:rPr>
                        <a:t>reading ability,</a:t>
                      </a:r>
                    </a:p>
                    <a:p>
                      <a:r>
                        <a:rPr lang="en-US" sz="2400" baseline="0" dirty="0">
                          <a:solidFill>
                            <a:schemeClr val="accent6">
                              <a:lumMod val="75000"/>
                            </a:schemeClr>
                          </a:solidFill>
                          <a:latin typeface="Lucida Sans" panose="020B0602030504020204" pitchFamily="34" charset="0"/>
                        </a:rPr>
                        <a:t>Low knowledge of baseball</a:t>
                      </a:r>
                      <a:endParaRPr lang="en-US" sz="2400" dirty="0">
                        <a:solidFill>
                          <a:schemeClr val="accent6">
                            <a:lumMod val="75000"/>
                          </a:schemeClr>
                        </a:solidFill>
                        <a:latin typeface="Lucida Sans" panose="020B0602030504020204" pitchFamily="34" charset="0"/>
                      </a:endParaRPr>
                    </a:p>
                    <a:p>
                      <a:endParaRPr lang="en-US" sz="2400"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336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3F3F39"/>
                </a:solidFill>
                <a:latin typeface="Lucida Sans" panose="020B0602030504020204" pitchFamily="34" charset="0"/>
              </a:rPr>
              <a:t>Essential Questions</a:t>
            </a:r>
          </a:p>
        </p:txBody>
      </p:sp>
      <p:sp>
        <p:nvSpPr>
          <p:cNvPr id="243" name="Shape 243"/>
          <p:cNvSpPr txBox="1">
            <a:spLocks noGrp="1"/>
          </p:cNvSpPr>
          <p:nvPr>
            <p:ph type="body" idx="1"/>
          </p:nvPr>
        </p:nvSpPr>
        <p:spPr>
          <a:xfrm>
            <a:off x="457200" y="1425520"/>
            <a:ext cx="8229600" cy="4525963"/>
          </a:xfrm>
          <a:prstGeom prst="rect">
            <a:avLst/>
          </a:prstGeom>
          <a:noFill/>
          <a:ln>
            <a:noFill/>
          </a:ln>
        </p:spPr>
        <p:txBody>
          <a:bodyPr lIns="91425" tIns="45700" rIns="91425" bIns="45700" anchor="t" anchorCtr="0">
            <a:noAutofit/>
          </a:bodyPr>
          <a:lstStyle/>
          <a:p>
            <a:pPr lvl="0" indent="-342900">
              <a:buClr>
                <a:srgbClr val="3F3F39"/>
              </a:buClr>
              <a:buSzPct val="100000"/>
            </a:pPr>
            <a:r>
              <a:rPr lang="en-US" sz="2400" dirty="0">
                <a:solidFill>
                  <a:srgbClr val="3F3F39"/>
                </a:solidFill>
                <a:latin typeface="Lucida Sans" panose="020B0602030504020204" pitchFamily="34" charset="0"/>
                <a:ea typeface="Allerta"/>
                <a:cs typeface="Allerta"/>
                <a:sym typeface="Allerta"/>
              </a:rPr>
              <a:t>What is the </a:t>
            </a:r>
            <a:r>
              <a:rPr lang="en-US" sz="2400" b="1" dirty="0">
                <a:solidFill>
                  <a:srgbClr val="3F3F39"/>
                </a:solidFill>
                <a:latin typeface="Lucida Sans" panose="020B0602030504020204" pitchFamily="34" charset="0"/>
                <a:ea typeface="Allerta"/>
                <a:cs typeface="Allerta"/>
                <a:sym typeface="Allerta"/>
              </a:rPr>
              <a:t>Instructional Materials Evaluation Tool (IMET)? </a:t>
            </a:r>
            <a:r>
              <a:rPr lang="en-US" sz="2400" dirty="0">
                <a:solidFill>
                  <a:srgbClr val="3F3F39"/>
                </a:solidFill>
                <a:latin typeface="Lucida Sans" panose="020B0602030504020204" pitchFamily="34" charset="0"/>
                <a:ea typeface="Allerta"/>
                <a:cs typeface="Allerta"/>
                <a:sym typeface="Allerta"/>
              </a:rPr>
              <a:t> How is it structured?</a:t>
            </a:r>
          </a:p>
          <a:p>
            <a:pPr lvl="0" indent="-342900">
              <a:spcBef>
                <a:spcPts val="1680"/>
              </a:spcBef>
              <a:buClr>
                <a:srgbClr val="3F3F39"/>
              </a:buClr>
              <a:buSzPct val="92307"/>
            </a:pPr>
            <a:r>
              <a:rPr lang="en-US" sz="2400" dirty="0">
                <a:solidFill>
                  <a:srgbClr val="3F3F39"/>
                </a:solidFill>
                <a:latin typeface="Lucida Sans" panose="020B0602030504020204" pitchFamily="34" charset="0"/>
                <a:ea typeface="Allerta"/>
                <a:cs typeface="Allerta"/>
                <a:sym typeface="Allerta"/>
              </a:rPr>
              <a:t>How does the IMET enable reviewers to evaluate whether instructional materials are aligned to the major features of the Standards and fulfill the Shifts they require?</a:t>
            </a:r>
          </a:p>
          <a:p>
            <a:pPr lvl="0" indent="-342900">
              <a:spcBef>
                <a:spcPts val="1680"/>
              </a:spcBef>
              <a:buClr>
                <a:srgbClr val="3F3F39"/>
              </a:buClr>
              <a:buSzPct val="100000"/>
            </a:pPr>
            <a:r>
              <a:rPr lang="en-US" sz="2400" dirty="0">
                <a:solidFill>
                  <a:srgbClr val="3F3F39"/>
                </a:solidFill>
                <a:latin typeface="Lucida Sans" panose="020B0602030504020204" pitchFamily="34" charset="0"/>
                <a:ea typeface="Allerta"/>
                <a:cs typeface="Allerta"/>
                <a:sym typeface="Allerta"/>
              </a:rPr>
              <a:t>How could the IMET be useful in a variety of settings to bring the CCSS and Shifts to life for students?</a:t>
            </a:r>
          </a:p>
          <a:p>
            <a:pPr marL="0" marR="0" lvl="0" indent="0" algn="l" rtl="0">
              <a:lnSpc>
                <a:spcPct val="90000"/>
              </a:lnSpc>
              <a:spcBef>
                <a:spcPts val="520"/>
              </a:spcBef>
              <a:spcAft>
                <a:spcPts val="0"/>
              </a:spcAft>
              <a:buClr>
                <a:srgbClr val="3F3F39"/>
              </a:buClr>
              <a:buSzPct val="25000"/>
              <a:buFont typeface="Arial"/>
              <a:buNone/>
            </a:pPr>
            <a:r>
              <a:rPr lang="en-US" sz="2800" b="0" i="0" u="none" strike="noStrike" cap="none" baseline="0" dirty="0">
                <a:solidFill>
                  <a:srgbClr val="3F3F39"/>
                </a:solidFill>
                <a:latin typeface="Allerta"/>
                <a:ea typeface="Allerta"/>
                <a:cs typeface="Allerta"/>
                <a:sym typeface="Allerta"/>
                <a:rtl val="0"/>
              </a:rPr>
              <a:t> </a:t>
            </a:r>
          </a:p>
          <a:p>
            <a:pPr marL="0" marR="0" lvl="0" indent="0" algn="l" rtl="0">
              <a:lnSpc>
                <a:spcPct val="90000"/>
              </a:lnSpc>
              <a:spcBef>
                <a:spcPts val="518"/>
              </a:spcBef>
              <a:spcAft>
                <a:spcPts val="0"/>
              </a:spcAft>
              <a:buClr>
                <a:srgbClr val="3F3F39"/>
              </a:buClr>
              <a:buFont typeface="Arial"/>
              <a:buNone/>
            </a:pPr>
            <a:endParaRPr sz="2600" b="0" i="0" u="none" strike="noStrike" cap="none" baseline="0" dirty="0">
              <a:solidFill>
                <a:srgbClr val="3F3F39"/>
              </a:solidFill>
              <a:latin typeface="Allerta"/>
              <a:ea typeface="Allerta"/>
              <a:cs typeface="Allerta"/>
              <a:sym typeface="Allerta"/>
              <a:rtl val="0"/>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4294967295"/>
            <p:extLst>
              <p:ext uri="{D42A27DB-BD31-4B8C-83A1-F6EECF244321}">
                <p14:modId xmlns:p14="http://schemas.microsoft.com/office/powerpoint/2010/main" val="2529172942"/>
              </p:ext>
            </p:extLst>
          </p:nvPr>
        </p:nvGraphicFramePr>
        <p:xfrm>
          <a:off x="708025" y="1568450"/>
          <a:ext cx="8435975" cy="48228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68857" y="184029"/>
            <a:ext cx="8610600" cy="1384995"/>
          </a:xfrm>
          <a:prstGeom prst="rect">
            <a:avLst/>
          </a:prstGeom>
        </p:spPr>
        <p:txBody>
          <a:bodyPr wrap="square">
            <a:spAutoFit/>
          </a:bodyPr>
          <a:lstStyle/>
          <a:p>
            <a:r>
              <a:rPr lang="en-US" sz="2800" dirty="0">
                <a:solidFill>
                  <a:srgbClr val="3F3F39"/>
                </a:solidFill>
                <a:latin typeface="Lucida Sans" panose="020B0602030504020204" pitchFamily="34" charset="0"/>
              </a:rPr>
              <a:t>Knowledge of the topic had a much bigger impact on comprehension than generalized reading ability did.</a:t>
            </a:r>
          </a:p>
        </p:txBody>
      </p:sp>
    </p:spTree>
    <p:extLst>
      <p:ext uri="{BB962C8B-B14F-4D97-AF65-F5344CB8AC3E}">
        <p14:creationId xmlns:p14="http://schemas.microsoft.com/office/powerpoint/2010/main" val="347113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3200" b="0" i="0" u="none" strike="noStrike" cap="none" baseline="0" dirty="0">
                <a:solidFill>
                  <a:schemeClr val="bg1"/>
                </a:solidFill>
                <a:latin typeface="+mn-lt"/>
                <a:ea typeface="Allerta"/>
                <a:cs typeface="Allerta"/>
                <a:sym typeface="Allerta"/>
                <a:rtl val="0"/>
              </a:rPr>
              <a:t>Activity: Color the Shifts</a:t>
            </a:r>
          </a:p>
        </p:txBody>
      </p:sp>
      <p:sp>
        <p:nvSpPr>
          <p:cNvPr id="373" name="Shape 37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pic>
        <p:nvPicPr>
          <p:cNvPr id="374" name="Shape 374"/>
          <p:cNvPicPr preferRelativeResize="0"/>
          <p:nvPr/>
        </p:nvPicPr>
        <p:blipFill rotWithShape="1">
          <a:blip r:embed="rId3">
            <a:alphaModFix/>
          </a:blip>
          <a:srcRect/>
          <a:stretch/>
        </p:blipFill>
        <p:spPr>
          <a:xfrm>
            <a:off x="0" y="2349552"/>
            <a:ext cx="9144000" cy="3336758"/>
          </a:xfrm>
          <a:prstGeom prst="rect">
            <a:avLst/>
          </a:prstGeom>
          <a:noFill/>
          <a:ln>
            <a:noFill/>
          </a:ln>
        </p:spPr>
      </p:pic>
    </p:spTree>
    <p:extLst>
      <p:ext uri="{BB962C8B-B14F-4D97-AF65-F5344CB8AC3E}">
        <p14:creationId xmlns:p14="http://schemas.microsoft.com/office/powerpoint/2010/main" val="4220044357"/>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Shape 381"/>
          <p:cNvSpPr txBox="1">
            <a:spLocks noGrp="1"/>
          </p:cNvSpPr>
          <p:nvPr>
            <p:ph type="body" idx="1"/>
          </p:nvPr>
        </p:nvSpPr>
        <p:spPr>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rgbClr val="FFFF00"/>
              </a:buClr>
              <a:buSzPct val="100000"/>
              <a:buFont typeface="+mj-lt"/>
              <a:buAutoNum type="arabicPeriod"/>
            </a:pPr>
            <a:r>
              <a:rPr lang="en-US" sz="2800" b="1" i="0" u="none" strike="noStrike" cap="none" baseline="0" dirty="0">
                <a:ln>
                  <a:solidFill>
                    <a:schemeClr val="tx1"/>
                  </a:solidFill>
                </a:ln>
                <a:solidFill>
                  <a:srgbClr val="FFFF00"/>
                </a:solidFill>
                <a:latin typeface="+mn-lt"/>
                <a:ea typeface="Allerta"/>
                <a:cs typeface="Allerta"/>
                <a:sym typeface="Allerta"/>
                <a:rtl val="0"/>
              </a:rPr>
              <a:t>Regular practice with complex text and its academic language</a:t>
            </a:r>
          </a:p>
          <a:p>
            <a:pPr marL="666750" marR="0" lvl="0" indent="-514350" algn="l" rtl="0">
              <a:lnSpc>
                <a:spcPct val="100000"/>
              </a:lnSpc>
              <a:spcBef>
                <a:spcPts val="480"/>
              </a:spcBef>
              <a:spcAft>
                <a:spcPts val="0"/>
              </a:spcAft>
              <a:buClr>
                <a:srgbClr val="3F3F39"/>
              </a:buClr>
              <a:buFont typeface="+mj-lt"/>
              <a:buAutoNum type="arabicPeriod"/>
            </a:pPr>
            <a:endParaRPr sz="2800" b="0" i="0" u="none" strike="noStrike" cap="none" baseline="0" dirty="0">
              <a:solidFill>
                <a:srgbClr val="3F3F39"/>
              </a:solidFill>
              <a:latin typeface="+mn-lt"/>
              <a:ea typeface="Allerta"/>
              <a:cs typeface="Allerta"/>
              <a:sym typeface="Allerta"/>
              <a:rtl val="0"/>
            </a:endParaRPr>
          </a:p>
          <a:p>
            <a:pPr marL="514350" marR="0" lvl="0" indent="-514350" algn="l" rtl="0">
              <a:lnSpc>
                <a:spcPct val="100000"/>
              </a:lnSpc>
              <a:spcBef>
                <a:spcPts val="480"/>
              </a:spcBef>
              <a:spcAft>
                <a:spcPts val="0"/>
              </a:spcAft>
              <a:buClr>
                <a:srgbClr val="4AF22E"/>
              </a:buClr>
              <a:buSzPct val="100000"/>
              <a:buFont typeface="+mj-lt"/>
              <a:buAutoNum type="arabicPeriod"/>
            </a:pPr>
            <a:r>
              <a:rPr lang="en-US" sz="2800" b="0" i="0" u="none" strike="noStrike" cap="none" baseline="0" dirty="0">
                <a:solidFill>
                  <a:srgbClr val="4AF22E"/>
                </a:solidFill>
                <a:latin typeface="+mn-lt"/>
                <a:ea typeface="Allerta"/>
                <a:cs typeface="Allerta"/>
                <a:sym typeface="Allerta"/>
                <a:rtl val="0"/>
              </a:rPr>
              <a:t>Reading, writing, and speaking grounded from</a:t>
            </a:r>
            <a:r>
              <a:rPr lang="en-US" sz="2800" b="0" i="0" u="none" strike="noStrike" cap="none" dirty="0">
                <a:solidFill>
                  <a:srgbClr val="4AF22E"/>
                </a:solidFill>
                <a:latin typeface="+mn-lt"/>
                <a:ea typeface="Allerta"/>
                <a:cs typeface="Allerta"/>
                <a:sym typeface="Allerta"/>
                <a:rtl val="0"/>
              </a:rPr>
              <a:t> </a:t>
            </a:r>
            <a:r>
              <a:rPr lang="en-US" sz="2800" b="1" i="0" u="none" strike="noStrike" cap="none" baseline="0" dirty="0">
                <a:solidFill>
                  <a:srgbClr val="4AF22E"/>
                </a:solidFill>
                <a:latin typeface="+mn-lt"/>
                <a:ea typeface="Allerta"/>
                <a:cs typeface="Allerta"/>
                <a:sym typeface="Allerta"/>
                <a:rtl val="0"/>
              </a:rPr>
              <a:t>evidence from text</a:t>
            </a:r>
            <a:r>
              <a:rPr lang="en-US" sz="2800" b="0" i="0" u="none" strike="noStrike" cap="none" baseline="0" dirty="0">
                <a:solidFill>
                  <a:srgbClr val="4AF22E"/>
                </a:solidFill>
                <a:latin typeface="+mn-lt"/>
                <a:ea typeface="Allerta"/>
                <a:cs typeface="Allerta"/>
                <a:sym typeface="Allerta"/>
                <a:rtl val="0"/>
              </a:rPr>
              <a:t>, both literary and informational</a:t>
            </a:r>
          </a:p>
          <a:p>
            <a:pPr marL="514350" marR="0" lvl="0" indent="-514350" algn="l" rtl="0">
              <a:lnSpc>
                <a:spcPct val="100000"/>
              </a:lnSpc>
              <a:spcBef>
                <a:spcPts val="480"/>
              </a:spcBef>
              <a:spcAft>
                <a:spcPts val="0"/>
              </a:spcAft>
              <a:buClr>
                <a:srgbClr val="E83894"/>
              </a:buClr>
              <a:buSzPct val="100000"/>
              <a:buFont typeface="+mj-lt"/>
              <a:buAutoNum type="arabicPeriod"/>
            </a:pPr>
            <a:endParaRPr lang="en-US" sz="2800" dirty="0">
              <a:latin typeface="+mn-lt"/>
              <a:ea typeface="Allerta"/>
              <a:cs typeface="Allerta"/>
              <a:sym typeface="Allerta"/>
              <a:rtl val="0"/>
            </a:endParaRPr>
          </a:p>
          <a:p>
            <a:pPr marL="514350" marR="0" lvl="0" indent="-514350" algn="l" rtl="0">
              <a:lnSpc>
                <a:spcPct val="100000"/>
              </a:lnSpc>
              <a:spcBef>
                <a:spcPts val="480"/>
              </a:spcBef>
              <a:spcAft>
                <a:spcPts val="0"/>
              </a:spcAft>
              <a:buClr>
                <a:srgbClr val="E83894"/>
              </a:buClr>
              <a:buSzPct val="100000"/>
              <a:buFont typeface="+mj-lt"/>
              <a:buAutoNum type="arabicPeriod"/>
            </a:pPr>
            <a:r>
              <a:rPr lang="en-US" sz="2800" b="1" i="0" u="none" strike="noStrike" cap="none" baseline="0" dirty="0">
                <a:solidFill>
                  <a:srgbClr val="E83894"/>
                </a:solidFill>
                <a:latin typeface="+mn-lt"/>
                <a:ea typeface="Allerta"/>
                <a:cs typeface="Allerta"/>
                <a:sym typeface="Allerta"/>
                <a:rtl val="0"/>
              </a:rPr>
              <a:t>Building knowledge </a:t>
            </a:r>
            <a:r>
              <a:rPr lang="en-US" sz="2800" b="0" i="0" u="none" strike="noStrike" cap="none" baseline="0" dirty="0">
                <a:solidFill>
                  <a:srgbClr val="E83894"/>
                </a:solidFill>
                <a:latin typeface="+mn-lt"/>
                <a:ea typeface="Allerta"/>
                <a:cs typeface="Allerta"/>
                <a:sym typeface="Allerta"/>
                <a:rtl val="0"/>
              </a:rPr>
              <a:t>through </a:t>
            </a:r>
            <a:r>
              <a:rPr lang="en-US" sz="2800" b="1" i="0" u="none" strike="noStrike" cap="none" baseline="0" dirty="0">
                <a:solidFill>
                  <a:srgbClr val="E83894"/>
                </a:solidFill>
                <a:latin typeface="+mn-lt"/>
                <a:ea typeface="Allerta"/>
                <a:cs typeface="Allerta"/>
                <a:sym typeface="Allerta"/>
                <a:rtl val="0"/>
              </a:rPr>
              <a:t>content-rich nonfiction</a:t>
            </a:r>
            <a:r>
              <a:rPr lang="en-US" sz="2800" b="0" i="0" u="none" strike="noStrike" cap="none" baseline="0" dirty="0">
                <a:solidFill>
                  <a:srgbClr val="3F3F39"/>
                </a:solidFill>
                <a:latin typeface="+mn-lt"/>
                <a:ea typeface="Allerta"/>
                <a:cs typeface="Allerta"/>
                <a:sym typeface="Allerta"/>
                <a:rtl val="0"/>
              </a:rPr>
              <a:t> </a:t>
            </a:r>
          </a:p>
        </p:txBody>
      </p:sp>
      <p:sp>
        <p:nvSpPr>
          <p:cNvPr id="4" name="Title 1"/>
          <p:cNvSpPr txBox="1">
            <a:spLocks/>
          </p:cNvSpPr>
          <p:nvPr/>
        </p:nvSpPr>
        <p:spPr>
          <a:xfrm>
            <a:off x="457200" y="304799"/>
            <a:ext cx="8229600" cy="11668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ELA Shifts</a:t>
            </a:r>
          </a:p>
        </p:txBody>
      </p:sp>
    </p:spTree>
    <p:extLst>
      <p:ext uri="{BB962C8B-B14F-4D97-AF65-F5344CB8AC3E}">
        <p14:creationId xmlns:p14="http://schemas.microsoft.com/office/powerpoint/2010/main" val="1630587251"/>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nvPr>
        </p:nvGraphicFramePr>
        <p:xfrm>
          <a:off x="1143000" y="3773488"/>
          <a:ext cx="6858000" cy="177800"/>
        </p:xfrm>
        <a:graphic>
          <a:graphicData uri="http://schemas.openxmlformats.org/presentationml/2006/ole">
            <mc:AlternateContent xmlns:mc="http://schemas.openxmlformats.org/markup-compatibility/2006">
              <mc:Choice xmlns:v="urn:schemas-microsoft-com:vml" Requires="v">
                <p:oleObj spid="_x0000_s2059" name="Document" r:id="rId4" imgW="6858000" imgH="177800" progId="Word.Document.12">
                  <p:embed/>
                </p:oleObj>
              </mc:Choice>
              <mc:Fallback>
                <p:oleObj name="Document" r:id="rId4" imgW="6858000" imgH="177800" progId="Word.Document.12">
                  <p:embed/>
                  <p:pic>
                    <p:nvPicPr>
                      <p:cNvPr id="0" name=""/>
                      <p:cNvPicPr/>
                      <p:nvPr/>
                    </p:nvPicPr>
                    <p:blipFill>
                      <a:blip r:embed="rId5"/>
                      <a:stretch>
                        <a:fillRect/>
                      </a:stretch>
                    </p:blipFill>
                    <p:spPr>
                      <a:xfrm>
                        <a:off x="1143000" y="3773488"/>
                        <a:ext cx="6858000" cy="177800"/>
                      </a:xfrm>
                      <a:prstGeom prst="rect">
                        <a:avLst/>
                      </a:prstGeom>
                    </p:spPr>
                  </p:pic>
                </p:oleObj>
              </mc:Fallback>
            </mc:AlternateContent>
          </a:graphicData>
        </a:graphic>
      </p:graphicFrame>
      <p:pic>
        <p:nvPicPr>
          <p:cNvPr id="3" name="Picture 2"/>
          <p:cNvPicPr>
            <a:picLocks noChangeAspect="1"/>
          </p:cNvPicPr>
          <p:nvPr/>
        </p:nvPicPr>
        <p:blipFill rotWithShape="1">
          <a:blip r:embed="rId6"/>
          <a:srcRect l="2885" t="2382" r="1902" b="2380"/>
          <a:stretch/>
        </p:blipFill>
        <p:spPr>
          <a:xfrm>
            <a:off x="361950" y="323849"/>
            <a:ext cx="8096250" cy="5809269"/>
          </a:xfrm>
          <a:prstGeom prst="rect">
            <a:avLst/>
          </a:prstGeom>
        </p:spPr>
      </p:pic>
    </p:spTree>
    <p:extLst>
      <p:ext uri="{BB962C8B-B14F-4D97-AF65-F5344CB8AC3E}">
        <p14:creationId xmlns:p14="http://schemas.microsoft.com/office/powerpoint/2010/main" val="327267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a:solidFill>
            <a:schemeClr val="lt1">
              <a:alpha val="8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3593E"/>
              </a:buClr>
              <a:buSzPct val="25000"/>
              <a:buFont typeface="Allerta"/>
              <a:buNone/>
            </a:pPr>
            <a:r>
              <a:rPr lang="en-US" sz="2900" b="0" i="0" u="none" strike="noStrike" cap="none" baseline="0" dirty="0">
                <a:solidFill>
                  <a:srgbClr val="23593E"/>
                </a:solidFill>
                <a:latin typeface="Lucida Sans" panose="020B0602030504020204" pitchFamily="34" charset="0"/>
                <a:ea typeface="Allerta"/>
                <a:cs typeface="Allerta"/>
                <a:sym typeface="Allerta"/>
                <a:rtl val="0"/>
              </a:rPr>
              <a:t>The Non-Negotiable Alignment Criteria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idx="1"/>
          </p:nvPr>
        </p:nvSpPr>
        <p:spPr>
          <a:xfrm>
            <a:off x="457200" y="1403990"/>
            <a:ext cx="8229600" cy="4845686"/>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241300" indent="0">
              <a:buNone/>
            </a:pPr>
            <a:r>
              <a:rPr lang="en-US" sz="2400" b="1" i="0" u="none" strike="noStrike" cap="none" baseline="0" dirty="0">
                <a:solidFill>
                  <a:srgbClr val="24A469"/>
                </a:solidFill>
                <a:latin typeface="Lucida Sans" panose="020B0602030504020204" pitchFamily="34" charset="0"/>
                <a:ea typeface="Allerta"/>
                <a:cs typeface="Allerta"/>
                <a:sym typeface="Allerta"/>
                <a:rtl val="0"/>
              </a:rPr>
              <a:t>Non-Negotiable 1</a:t>
            </a:r>
            <a:r>
              <a:rPr lang="en-US" sz="2400" b="1" i="0" u="none" strike="noStrike" cap="none" baseline="0" dirty="0">
                <a:solidFill>
                  <a:srgbClr val="2B9650"/>
                </a:solidFill>
                <a:latin typeface="Lucida Sans" panose="020B0602030504020204" pitchFamily="34" charset="0"/>
                <a:ea typeface="Allerta"/>
                <a:cs typeface="Allerta"/>
                <a:sym typeface="Allerta"/>
                <a:rtl val="0"/>
              </a:rPr>
              <a:t>: </a:t>
            </a:r>
            <a:r>
              <a:rPr lang="en-US" sz="2400" dirty="0">
                <a:latin typeface="Lucida Sans" panose="020B0602030504020204" pitchFamily="34" charset="0"/>
              </a:rPr>
              <a:t>Anchor texts are worthy of students’ time and attention. Texts are of quality, containing rich academic language, and are rigorous, meeting the text complexity criteria for each grade.</a:t>
            </a:r>
          </a:p>
          <a:p>
            <a:pPr marL="0" marR="0" lvl="0" indent="0" algn="l" rtl="0">
              <a:lnSpc>
                <a:spcPct val="100000"/>
              </a:lnSpc>
              <a:spcBef>
                <a:spcPts val="0"/>
              </a:spcBef>
              <a:spcAft>
                <a:spcPts val="0"/>
              </a:spcAft>
              <a:buClr>
                <a:schemeClr val="accent4"/>
              </a:buClr>
              <a:buSzPct val="25000"/>
              <a:buFont typeface="Arial"/>
              <a:buNone/>
            </a:pPr>
            <a:endParaRPr sz="1600" b="0" i="0" u="none" strike="noStrike" cap="none" baseline="0" dirty="0">
              <a:latin typeface="Lucida Sans" panose="020B0602030504020204" pitchFamily="34" charset="0"/>
              <a:ea typeface="Allerta"/>
              <a:cs typeface="Allerta"/>
              <a:sym typeface="Allerta"/>
              <a:rtl val="0"/>
            </a:endParaRPr>
          </a:p>
          <a:p>
            <a:pPr marL="342900" marR="0" lvl="1" indent="-342900" algn="l" rtl="0">
              <a:lnSpc>
                <a:spcPct val="100000"/>
              </a:lnSpc>
              <a:spcBef>
                <a:spcPts val="0"/>
              </a:spcBef>
              <a:spcAft>
                <a:spcPts val="0"/>
              </a:spcAft>
              <a:buClr>
                <a:schemeClr val="dk1"/>
              </a:buClr>
              <a:buSzPct val="100000"/>
              <a:buFont typeface="Arial" panose="020B0604020202020204" pitchFamily="34" charset="0"/>
              <a:buChar char="•"/>
            </a:pPr>
            <a:r>
              <a:rPr lang="en-US" sz="2000" b="1" i="0" u="none" strike="noStrike" cap="none" baseline="0" dirty="0">
                <a:latin typeface="Lucida Sans" panose="020B0602030504020204" pitchFamily="34" charset="0"/>
                <a:ea typeface="Allerta"/>
                <a:cs typeface="Allerta"/>
                <a:sym typeface="Allerta"/>
                <a:rtl val="0"/>
              </a:rPr>
              <a:t>Metric 1A:  </a:t>
            </a:r>
            <a:r>
              <a:rPr lang="en-US" sz="2000" b="0" i="0" u="none" strike="noStrike" cap="none" baseline="0" dirty="0">
                <a:latin typeface="Lucida Sans" panose="020B0602030504020204" pitchFamily="34" charset="0"/>
                <a:ea typeface="Allerta"/>
                <a:cs typeface="Allerta"/>
                <a:sym typeface="Allerta"/>
                <a:rtl val="0"/>
              </a:rPr>
              <a:t> Anchor texts in the materials have the appropriate level of</a:t>
            </a:r>
            <a:r>
              <a:rPr lang="en-US" sz="2000" b="0" i="0" u="none" strike="noStrike" cap="none" dirty="0">
                <a:latin typeface="Lucida Sans" panose="020B0602030504020204" pitchFamily="34" charset="0"/>
                <a:ea typeface="Allerta"/>
                <a:cs typeface="Allerta"/>
                <a:sym typeface="Allerta"/>
                <a:rtl val="0"/>
              </a:rPr>
              <a:t> complexity for the grade as defined by the standards, according to </a:t>
            </a:r>
            <a:r>
              <a:rPr lang="en-US" sz="2000" b="1" i="0" u="none" strike="noStrike" cap="none" dirty="0">
                <a:latin typeface="Lucida Sans" panose="020B0602030504020204" pitchFamily="34" charset="0"/>
                <a:ea typeface="Allerta"/>
                <a:cs typeface="Allerta"/>
                <a:sym typeface="Allerta"/>
                <a:rtl val="0"/>
              </a:rPr>
              <a:t>quantitative</a:t>
            </a:r>
            <a:r>
              <a:rPr lang="en-US" sz="2000" b="0" i="0" u="none" strike="noStrike" cap="none" dirty="0">
                <a:latin typeface="Lucida Sans" panose="020B0602030504020204" pitchFamily="34" charset="0"/>
                <a:ea typeface="Allerta"/>
                <a:cs typeface="Allerta"/>
                <a:sym typeface="Allerta"/>
                <a:rtl val="0"/>
              </a:rPr>
              <a:t> and </a:t>
            </a:r>
            <a:r>
              <a:rPr lang="en-US" sz="2000" b="1" i="0" u="none" strike="noStrike" cap="none" dirty="0">
                <a:latin typeface="Lucida Sans" panose="020B0602030504020204" pitchFamily="34" charset="0"/>
                <a:ea typeface="Allerta"/>
                <a:cs typeface="Allerta"/>
                <a:sym typeface="Allerta"/>
                <a:rtl val="0"/>
              </a:rPr>
              <a:t>qualitative </a:t>
            </a:r>
            <a:r>
              <a:rPr lang="en-US" sz="2000" b="0" i="0" u="none" strike="noStrike" cap="none" dirty="0">
                <a:latin typeface="Lucida Sans" panose="020B0602030504020204" pitchFamily="34" charset="0"/>
                <a:ea typeface="Allerta"/>
                <a:cs typeface="Allerta"/>
                <a:sym typeface="Allerta"/>
                <a:rtl val="0"/>
              </a:rPr>
              <a:t>analysis.</a:t>
            </a:r>
            <a:endParaRPr lang="en-US" sz="2000" b="0" i="0" u="none" strike="noStrike" cap="none" baseline="0" dirty="0">
              <a:latin typeface="Lucida Sans" panose="020B0602030504020204" pitchFamily="34" charset="0"/>
              <a:ea typeface="Allerta"/>
              <a:cs typeface="Allerta"/>
              <a:sym typeface="Allerta"/>
              <a:rtl val="0"/>
            </a:endParaRPr>
          </a:p>
          <a:p>
            <a:pPr marL="457200" marR="0" lvl="1" indent="-342900" algn="l" rtl="0">
              <a:lnSpc>
                <a:spcPct val="100000"/>
              </a:lnSpc>
              <a:spcBef>
                <a:spcPts val="0"/>
              </a:spcBef>
              <a:spcAft>
                <a:spcPts val="0"/>
              </a:spcAft>
              <a:buClr>
                <a:srgbClr val="3F3F39"/>
              </a:buClr>
              <a:buFont typeface="Arial" panose="020B0604020202020204" pitchFamily="34" charset="0"/>
              <a:buChar char="•"/>
            </a:pPr>
            <a:endParaRPr sz="2000" b="0" i="0" u="none" strike="noStrike" cap="none" baseline="0" dirty="0">
              <a:latin typeface="Lucida Sans" panose="020B0602030504020204" pitchFamily="34" charset="0"/>
              <a:ea typeface="Allerta"/>
              <a:cs typeface="Allerta"/>
              <a:sym typeface="Allerta"/>
              <a:rtl val="0"/>
            </a:endParaRPr>
          </a:p>
          <a:p>
            <a:pPr marL="342900" marR="0" lvl="1" indent="-342900" algn="l" rtl="0">
              <a:lnSpc>
                <a:spcPct val="100000"/>
              </a:lnSpc>
              <a:spcBef>
                <a:spcPts val="0"/>
              </a:spcBef>
              <a:spcAft>
                <a:spcPts val="0"/>
              </a:spcAft>
              <a:buClr>
                <a:schemeClr val="dk1"/>
              </a:buClr>
              <a:buSzPct val="100000"/>
              <a:buFont typeface="Arial" panose="020B0604020202020204" pitchFamily="34" charset="0"/>
              <a:buChar char="•"/>
            </a:pPr>
            <a:r>
              <a:rPr lang="en-US" sz="2000" b="1" i="0" u="none" strike="noStrike" cap="none" baseline="0" dirty="0">
                <a:latin typeface="Lucida Sans" panose="020B0602030504020204" pitchFamily="34" charset="0"/>
                <a:ea typeface="Allerta"/>
                <a:cs typeface="Allerta"/>
                <a:sym typeface="Allerta"/>
                <a:rtl val="0"/>
              </a:rPr>
              <a:t>Metric 1B: </a:t>
            </a:r>
            <a:r>
              <a:rPr lang="en-US" sz="2000" b="0" i="0" u="none" strike="noStrike" cap="none" baseline="0" dirty="0">
                <a:latin typeface="Lucida Sans" panose="020B0602030504020204" pitchFamily="34" charset="0"/>
                <a:ea typeface="Allerta"/>
                <a:cs typeface="Allerta"/>
                <a:sym typeface="Allerta"/>
                <a:rtl val="0"/>
              </a:rPr>
              <a:t>Anchor texts in the materials are of publishable quality and worthy of especially careful</a:t>
            </a:r>
            <a:r>
              <a:rPr lang="en-US" sz="2000" b="0" i="0" u="none" strike="noStrike" cap="none" dirty="0">
                <a:latin typeface="Lucida Sans" panose="020B0602030504020204" pitchFamily="34" charset="0"/>
                <a:ea typeface="Allerta"/>
                <a:cs typeface="Allerta"/>
                <a:sym typeface="Allerta"/>
                <a:rtl val="0"/>
              </a:rPr>
              <a:t> reading; the include a mix of informational texts and literature.</a:t>
            </a:r>
            <a:endParaRPr lang="en-US" sz="2000" b="0" i="0" u="none" strike="noStrike" cap="none" baseline="0" dirty="0">
              <a:latin typeface="Lucida Sans" panose="020B0602030504020204" pitchFamily="34" charset="0"/>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Allerta"/>
              <a:ea typeface="Allerta"/>
              <a:cs typeface="Allerta"/>
              <a:sym typeface="Allerta"/>
              <a:rtl val="0"/>
            </a:endParaRPr>
          </a:p>
        </p:txBody>
      </p:sp>
      <p:sp>
        <p:nvSpPr>
          <p:cNvPr id="4" name="Rounded Rectangle 3"/>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
        <p:nvSpPr>
          <p:cNvPr id="5" name="TextBox 4"/>
          <p:cNvSpPr txBox="1"/>
          <p:nvPr/>
        </p:nvSpPr>
        <p:spPr>
          <a:xfrm>
            <a:off x="8115300" y="5941899"/>
            <a:ext cx="1028699"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a:t>
            </a:r>
            <a:r>
              <a:rPr lang="en-US"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352616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itle 1"/>
          <p:cNvSpPr>
            <a:spLocks noGrp="1"/>
          </p:cNvSpPr>
          <p:nvPr>
            <p:ph type="title"/>
          </p:nvPr>
        </p:nvSpPr>
        <p:spPr/>
        <p:txBody>
          <a:bodyPr/>
          <a:lstStyle/>
          <a:p>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Text Complexity: What Is It and Why?</a:t>
            </a:r>
          </a:p>
        </p:txBody>
      </p:sp>
      <p:sp>
        <p:nvSpPr>
          <p:cNvPr id="407" name="Shape 407"/>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215900" algn="l" rtl="0">
              <a:lnSpc>
                <a:spcPct val="100000"/>
              </a:lnSpc>
              <a:spcBef>
                <a:spcPts val="400"/>
              </a:spcBef>
              <a:spcAft>
                <a:spcPts val="0"/>
              </a:spcAft>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rtl val="0"/>
            </a:endParaRPr>
          </a:p>
          <a:p>
            <a:pPr marL="0" marR="0" lvl="0" indent="0" algn="l" rtl="0">
              <a:lnSpc>
                <a:spcPct val="100000"/>
              </a:lnSpc>
              <a:spcBef>
                <a:spcPts val="480"/>
              </a:spcBef>
              <a:spcAft>
                <a:spcPts val="0"/>
              </a:spcAft>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rtl val="0"/>
            </a:endParaRPr>
          </a:p>
          <a:p>
            <a:pPr marL="0" marR="0" lvl="0" indent="0" algn="l" rtl="0">
              <a:lnSpc>
                <a:spcPct val="100000"/>
              </a:lnSpc>
              <a:spcBef>
                <a:spcPts val="480"/>
              </a:spcBef>
              <a:spcAft>
                <a:spcPts val="0"/>
              </a:spcAft>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rtl val="0"/>
            </a:endParaRPr>
          </a:p>
        </p:txBody>
      </p:sp>
      <p:sp>
        <p:nvSpPr>
          <p:cNvPr id="409" name="Shape 409"/>
          <p:cNvSpPr/>
          <p:nvPr/>
        </p:nvSpPr>
        <p:spPr>
          <a:xfrm>
            <a:off x="457200" y="1600200"/>
            <a:ext cx="8039099" cy="46134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4"/>
              </a:buClr>
              <a:buSzPct val="25000"/>
              <a:buFont typeface="Calibri"/>
              <a:buNone/>
            </a:pPr>
            <a:endParaRPr lang="en-US" sz="2400" u="none" strike="noStrike" cap="none" baseline="0" dirty="0">
              <a:solidFill>
                <a:srgbClr val="2B9650"/>
              </a:solidFill>
              <a:latin typeface="Lucida Sans" panose="020B0602030504020204" pitchFamily="34" charset="0"/>
              <a:ea typeface="Calibri"/>
              <a:cs typeface="Calibri"/>
              <a:sym typeface="Calibri"/>
              <a:rtl val="0"/>
            </a:endParaRPr>
          </a:p>
          <a:p>
            <a:pPr marL="0" marR="0" lvl="0" indent="0" algn="l" rtl="0">
              <a:lnSpc>
                <a:spcPct val="100000"/>
              </a:lnSpc>
              <a:spcBef>
                <a:spcPts val="0"/>
              </a:spcBef>
              <a:spcAft>
                <a:spcPts val="0"/>
              </a:spcAft>
              <a:buClr>
                <a:schemeClr val="accent4"/>
              </a:buClr>
              <a:buSzPct val="25000"/>
              <a:buFont typeface="Calibri"/>
              <a:buNone/>
            </a:pPr>
            <a:r>
              <a:rPr lang="en-US" sz="2400" u="none" strike="noStrike" cap="none" baseline="0" dirty="0">
                <a:solidFill>
                  <a:srgbClr val="2B9650"/>
                </a:solidFill>
                <a:latin typeface="Lucida Sans" panose="020B0602030504020204" pitchFamily="34" charset="0"/>
                <a:ea typeface="Calibri"/>
                <a:cs typeface="Calibri"/>
                <a:sym typeface="Calibri"/>
                <a:rtl val="0"/>
              </a:rPr>
              <a:t>CCSS.ELA-Literacy.CCRA.R.10 </a:t>
            </a:r>
          </a:p>
          <a:p>
            <a:pPr marL="0" marR="0" lvl="0" indent="0" algn="l" rtl="0">
              <a:lnSpc>
                <a:spcPct val="100000"/>
              </a:lnSpc>
              <a:spcBef>
                <a:spcPts val="0"/>
              </a:spcBef>
              <a:spcAft>
                <a:spcPts val="0"/>
              </a:spcAft>
              <a:buClr>
                <a:schemeClr val="accent4"/>
              </a:buClr>
              <a:buSzPct val="25000"/>
              <a:buFont typeface="Calibri"/>
              <a:buNone/>
            </a:pPr>
            <a:r>
              <a:rPr lang="en-US" sz="2400" u="none" strike="noStrike" cap="none" baseline="0" dirty="0">
                <a:solidFill>
                  <a:srgbClr val="3F3F39"/>
                </a:solidFill>
                <a:latin typeface="Lucida Sans" panose="020B0602030504020204" pitchFamily="34" charset="0"/>
                <a:ea typeface="Calibri"/>
                <a:cs typeface="Calibri"/>
                <a:sym typeface="Calibri"/>
                <a:rtl val="0"/>
              </a:rPr>
              <a:t>Read and comprehend complex literary and informational texts independently and proficiently.</a:t>
            </a:r>
          </a:p>
          <a:p>
            <a:pPr marL="0" marR="0" lvl="0" indent="0" algn="l" rtl="0">
              <a:lnSpc>
                <a:spcPct val="100000"/>
              </a:lnSpc>
              <a:spcBef>
                <a:spcPts val="0"/>
              </a:spcBef>
              <a:spcAft>
                <a:spcPts val="0"/>
              </a:spcAft>
              <a:buClr>
                <a:schemeClr val="accent4"/>
              </a:buClr>
              <a:buSzPct val="25000"/>
              <a:buFont typeface="Calibri"/>
              <a:buNone/>
            </a:pPr>
            <a:endParaRPr lang="en-US" sz="2400" dirty="0">
              <a:solidFill>
                <a:srgbClr val="3F3F39"/>
              </a:solidFill>
              <a:latin typeface="Lucida Sans" panose="020B0602030504020204" pitchFamily="34" charset="0"/>
              <a:ea typeface="Calibri"/>
              <a:cs typeface="Calibri"/>
              <a:sym typeface="Calibri"/>
              <a:rtl val="0"/>
            </a:endParaRPr>
          </a:p>
          <a:p>
            <a:pPr marL="0" marR="0" lvl="0" indent="0" algn="l" rtl="0">
              <a:lnSpc>
                <a:spcPct val="100000"/>
              </a:lnSpc>
              <a:spcBef>
                <a:spcPts val="0"/>
              </a:spcBef>
              <a:spcAft>
                <a:spcPts val="0"/>
              </a:spcAft>
              <a:buClr>
                <a:schemeClr val="accent4"/>
              </a:buClr>
              <a:buSzPct val="25000"/>
              <a:buFont typeface="Calibri"/>
              <a:buNone/>
            </a:pPr>
            <a:r>
              <a:rPr lang="en-US" sz="2400" dirty="0">
                <a:solidFill>
                  <a:srgbClr val="3F3F39"/>
                </a:solidFill>
                <a:latin typeface="Lucida Sans" panose="020B0602030504020204" pitchFamily="34" charset="0"/>
                <a:ea typeface="Calibri"/>
                <a:cs typeface="Calibri"/>
                <a:sym typeface="Calibri"/>
                <a:rtl val="0"/>
              </a:rPr>
              <a:t>For example, in 4</a:t>
            </a:r>
            <a:r>
              <a:rPr lang="en-US" sz="2400" baseline="30000" dirty="0">
                <a:solidFill>
                  <a:srgbClr val="3F3F39"/>
                </a:solidFill>
                <a:latin typeface="Lucida Sans" panose="020B0602030504020204" pitchFamily="34" charset="0"/>
                <a:ea typeface="Calibri"/>
                <a:cs typeface="Calibri"/>
                <a:sym typeface="Calibri"/>
                <a:rtl val="0"/>
              </a:rPr>
              <a:t>th</a:t>
            </a:r>
            <a:r>
              <a:rPr lang="en-US" sz="2400" dirty="0">
                <a:solidFill>
                  <a:srgbClr val="3F3F39"/>
                </a:solidFill>
                <a:latin typeface="Lucida Sans" panose="020B0602030504020204" pitchFamily="34" charset="0"/>
                <a:ea typeface="Calibri"/>
                <a:cs typeface="Calibri"/>
                <a:sym typeface="Calibri"/>
                <a:rtl val="0"/>
              </a:rPr>
              <a:t> grade:</a:t>
            </a:r>
          </a:p>
          <a:p>
            <a:pPr marL="0" marR="0" lvl="0" indent="0" algn="l" rtl="0">
              <a:lnSpc>
                <a:spcPct val="100000"/>
              </a:lnSpc>
              <a:spcBef>
                <a:spcPts val="0"/>
              </a:spcBef>
              <a:spcAft>
                <a:spcPts val="0"/>
              </a:spcAft>
              <a:buClr>
                <a:schemeClr val="accent4"/>
              </a:buClr>
              <a:buSzPct val="25000"/>
              <a:buFont typeface="Calibri"/>
              <a:buNone/>
            </a:pPr>
            <a:endParaRPr lang="en-US" sz="2400" dirty="0">
              <a:solidFill>
                <a:srgbClr val="3F3F39"/>
              </a:solidFill>
              <a:latin typeface="Lucida Sans" panose="020B0602030504020204" pitchFamily="34" charset="0"/>
              <a:ea typeface="Calibri"/>
              <a:cs typeface="Calibri"/>
              <a:sym typeface="Calibri"/>
              <a:rtl val="0"/>
            </a:endParaRPr>
          </a:p>
          <a:p>
            <a:pPr marL="0" marR="0" lvl="0" indent="0" algn="l" rtl="0">
              <a:lnSpc>
                <a:spcPct val="100000"/>
              </a:lnSpc>
              <a:spcBef>
                <a:spcPts val="0"/>
              </a:spcBef>
              <a:spcAft>
                <a:spcPts val="0"/>
              </a:spcAft>
              <a:buClr>
                <a:schemeClr val="accent4"/>
              </a:buClr>
              <a:buSzPct val="25000"/>
              <a:buFont typeface="Calibri"/>
              <a:buNone/>
            </a:pPr>
            <a:r>
              <a:rPr lang="en-US" sz="2400" dirty="0">
                <a:solidFill>
                  <a:srgbClr val="3F3F39"/>
                </a:solidFill>
                <a:latin typeface="Lucida Sans" panose="020B0602030504020204" pitchFamily="34" charset="0"/>
                <a:ea typeface="Calibri"/>
                <a:cs typeface="Calibri"/>
                <a:sym typeface="Calibri"/>
                <a:rtl val="0"/>
              </a:rPr>
              <a:t>By the end of the year, read and comprehend informational texts, including history/social studies, science, and technical texts in the grades 4-5 complexity band proficiently, with scaffolding as needed at the high end of the range.</a:t>
            </a:r>
          </a:p>
        </p:txBody>
      </p:sp>
      <p:sp>
        <p:nvSpPr>
          <p:cNvPr id="5" name="Rounded Rectangle 4"/>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1486432535"/>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6" name="Shape 416"/>
          <p:cNvPicPr preferRelativeResize="0"/>
          <p:nvPr/>
        </p:nvPicPr>
        <p:blipFill rotWithShape="1">
          <a:blip r:embed="rId3">
            <a:alphaModFix/>
          </a:blip>
          <a:srcRect/>
          <a:stretch/>
        </p:blipFill>
        <p:spPr>
          <a:xfrm>
            <a:off x="1587285" y="1698171"/>
            <a:ext cx="6306414" cy="4540068"/>
          </a:xfrm>
          <a:prstGeom prst="rect">
            <a:avLst/>
          </a:prstGeom>
          <a:noFill/>
          <a:ln>
            <a:noFill/>
          </a:ln>
        </p:spPr>
      </p:pic>
      <p:sp>
        <p:nvSpPr>
          <p:cNvPr id="2" name="Title 1"/>
          <p:cNvSpPr>
            <a:spLocks noGrp="1"/>
          </p:cNvSpPr>
          <p:nvPr>
            <p:ph type="title"/>
          </p:nvPr>
        </p:nvSpPr>
        <p:spPr>
          <a:xfrm>
            <a:off x="457200" y="274637"/>
            <a:ext cx="8229600" cy="1423534"/>
          </a:xfrm>
        </p:spPr>
        <p:txBody>
          <a:bodyPr/>
          <a:lstStyle/>
          <a:p>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Analyzing Text Quality</a:t>
            </a:r>
          </a:p>
        </p:txBody>
      </p:sp>
      <p:sp>
        <p:nvSpPr>
          <p:cNvPr id="4" name="Rounded Rectangle 3"/>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155646134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4" name="Shape 424"/>
          <p:cNvPicPr preferRelativeResize="0"/>
          <p:nvPr/>
        </p:nvPicPr>
        <p:blipFill rotWithShape="1">
          <a:blip r:embed="rId3">
            <a:alphaModFix/>
          </a:blip>
          <a:srcRect/>
          <a:stretch/>
        </p:blipFill>
        <p:spPr>
          <a:xfrm>
            <a:off x="5377631" y="3081032"/>
            <a:ext cx="3453652" cy="3054005"/>
          </a:xfrm>
          <a:prstGeom prst="rect">
            <a:avLst/>
          </a:prstGeom>
          <a:noFill/>
          <a:ln>
            <a:noFill/>
          </a:ln>
        </p:spPr>
      </p:pic>
      <p:sp>
        <p:nvSpPr>
          <p:cNvPr id="427" name="Shape 427"/>
          <p:cNvSpPr/>
          <p:nvPr/>
        </p:nvSpPr>
        <p:spPr>
          <a:xfrm>
            <a:off x="4495800" y="4191000"/>
            <a:ext cx="4335484" cy="218521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endParaRPr lang="en-US" sz="1800" b="0" i="0" u="none" strike="noStrike" cap="none" baseline="0" dirty="0">
              <a:solidFill>
                <a:srgbClr val="000000"/>
              </a:solidFill>
              <a:latin typeface="Calibri"/>
              <a:ea typeface="Calibri"/>
              <a:cs typeface="Calibri"/>
              <a:sym typeface="Calibri"/>
              <a:rtl val="0"/>
            </a:endParaRPr>
          </a:p>
        </p:txBody>
      </p:sp>
      <p:sp>
        <p:nvSpPr>
          <p:cNvPr id="3" name="Title 2"/>
          <p:cNvSpPr>
            <a:spLocks noGrp="1"/>
          </p:cNvSpPr>
          <p:nvPr>
            <p:ph type="title"/>
          </p:nvPr>
        </p:nvSpPr>
        <p:spPr>
          <a:xfrm>
            <a:off x="457200" y="274637"/>
            <a:ext cx="8229600" cy="1322232"/>
          </a:xfrm>
        </p:spPr>
        <p:txBody>
          <a:bodyPr/>
          <a:lstStyle/>
          <a:p>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Quantitative Text Complexity</a:t>
            </a:r>
          </a:p>
        </p:txBody>
      </p:sp>
      <p:sp>
        <p:nvSpPr>
          <p:cNvPr id="2" name="Rectangle 1"/>
          <p:cNvSpPr/>
          <p:nvPr/>
        </p:nvSpPr>
        <p:spPr>
          <a:xfrm>
            <a:off x="457200" y="2072565"/>
            <a:ext cx="6400800" cy="2769989"/>
          </a:xfrm>
          <a:prstGeom prst="rect">
            <a:avLst/>
          </a:prstGeom>
        </p:spPr>
        <p:txBody>
          <a:bodyPr wrap="square">
            <a:spAutoFit/>
          </a:bodyPr>
          <a:lstStyle/>
          <a:p>
            <a:pPr marL="285750" lvl="0" indent="-285750">
              <a:spcBef>
                <a:spcPts val="600"/>
              </a:spcBef>
              <a:spcAft>
                <a:spcPts val="600"/>
              </a:spcAft>
              <a:buClr>
                <a:srgbClr val="000000"/>
              </a:buClr>
              <a:buSzPct val="100000"/>
              <a:buFont typeface="Noto Symbol"/>
              <a:buChar char="✓"/>
            </a:pPr>
            <a:r>
              <a:rPr lang="en-US" sz="2400" dirty="0">
                <a:solidFill>
                  <a:srgbClr val="3F3F39"/>
                </a:solidFill>
                <a:latin typeface="Lucida Sans" panose="020B0602030504020204" pitchFamily="34" charset="0"/>
                <a:ea typeface="Calibri"/>
                <a:cs typeface="Calibri"/>
                <a:sym typeface="Calibri"/>
              </a:rPr>
              <a:t>Excellent at situating informational texts</a:t>
            </a:r>
          </a:p>
          <a:p>
            <a:pPr marL="285750" lvl="0" indent="-285750">
              <a:spcBef>
                <a:spcPts val="600"/>
              </a:spcBef>
              <a:spcAft>
                <a:spcPts val="600"/>
              </a:spcAft>
              <a:buClr>
                <a:srgbClr val="000000"/>
              </a:buClr>
              <a:buSzPct val="100000"/>
              <a:buFont typeface="Noto Symbol"/>
              <a:buChar char="✓"/>
            </a:pPr>
            <a:r>
              <a:rPr lang="en-US" sz="2400" dirty="0">
                <a:solidFill>
                  <a:srgbClr val="3F3F39"/>
                </a:solidFill>
                <a:latin typeface="Lucida Sans" panose="020B0602030504020204" pitchFamily="34" charset="0"/>
                <a:ea typeface="Calibri"/>
                <a:cs typeface="Calibri"/>
                <a:sym typeface="Calibri"/>
              </a:rPr>
              <a:t>Good at offering a starting point for placing narrative fiction</a:t>
            </a:r>
          </a:p>
          <a:p>
            <a:pPr marL="285750" lvl="0" indent="-285750">
              <a:spcBef>
                <a:spcPts val="600"/>
              </a:spcBef>
              <a:spcAft>
                <a:spcPts val="600"/>
              </a:spcAft>
              <a:buClr>
                <a:srgbClr val="000000"/>
              </a:buClr>
              <a:buSzPct val="100000"/>
              <a:buFont typeface="Noto Symbol"/>
              <a:buChar char="✓"/>
            </a:pPr>
            <a:r>
              <a:rPr lang="en-US" sz="2400" dirty="0">
                <a:solidFill>
                  <a:srgbClr val="3F3F39"/>
                </a:solidFill>
                <a:latin typeface="Lucida Sans" panose="020B0602030504020204" pitchFamily="34" charset="0"/>
                <a:ea typeface="Calibri"/>
                <a:cs typeface="Calibri"/>
                <a:sym typeface="Calibri"/>
              </a:rPr>
              <a:t>Unable to rate drama and poetry</a:t>
            </a:r>
          </a:p>
          <a:p>
            <a:pPr marL="285750" lvl="0" indent="-285750">
              <a:spcBef>
                <a:spcPts val="600"/>
              </a:spcBef>
              <a:spcAft>
                <a:spcPts val="600"/>
              </a:spcAft>
              <a:buClr>
                <a:srgbClr val="000000"/>
              </a:buClr>
              <a:buSzPct val="100000"/>
              <a:buFont typeface="Noto Symbol"/>
              <a:buChar char="✓"/>
            </a:pPr>
            <a:r>
              <a:rPr lang="en-US" sz="2400" dirty="0">
                <a:solidFill>
                  <a:srgbClr val="3F3F39"/>
                </a:solidFill>
                <a:latin typeface="Lucida Sans" panose="020B0602030504020204" pitchFamily="34" charset="0"/>
                <a:ea typeface="Calibri"/>
                <a:cs typeface="Calibri"/>
                <a:sym typeface="Calibri"/>
              </a:rPr>
              <a:t>Not helpful for K-1 texts</a:t>
            </a:r>
          </a:p>
        </p:txBody>
      </p:sp>
      <p:sp>
        <p:nvSpPr>
          <p:cNvPr id="6" name="Rounded Rectangle 5"/>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20455732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88285"/>
            <a:ext cx="8229600" cy="1279257"/>
          </a:xfrm>
        </p:spPr>
        <p:txBody>
          <a:bodyPr/>
          <a:lstStyle/>
          <a:p>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Analyzing Text Complexity: Quantitative</a:t>
            </a:r>
          </a:p>
        </p:txBody>
      </p:sp>
      <p:sp>
        <p:nvSpPr>
          <p:cNvPr id="8" name="TextBox 7"/>
          <p:cNvSpPr txBox="1"/>
          <p:nvPr/>
        </p:nvSpPr>
        <p:spPr>
          <a:xfrm>
            <a:off x="381000" y="1705351"/>
            <a:ext cx="8102600" cy="1200329"/>
          </a:xfrm>
          <a:prstGeom prst="rect">
            <a:avLst/>
          </a:prstGeom>
          <a:noFill/>
        </p:spPr>
        <p:txBody>
          <a:bodyPr wrap="square" rtlCol="0">
            <a:spAutoFit/>
          </a:bodyPr>
          <a:lstStyle/>
          <a:p>
            <a:endParaRPr lang="en-US" sz="2400" dirty="0">
              <a:solidFill>
                <a:srgbClr val="3F3F39"/>
              </a:solidFill>
              <a:latin typeface="Lucida Sans" panose="020B0602030504020204" pitchFamily="34" charset="0"/>
            </a:endParaRPr>
          </a:p>
          <a:p>
            <a:r>
              <a:rPr lang="en-US" sz="2400" dirty="0">
                <a:solidFill>
                  <a:srgbClr val="3F3F39"/>
                </a:solidFill>
                <a:latin typeface="Lucida Sans" panose="020B0602030504020204" pitchFamily="34" charset="0"/>
              </a:rPr>
              <a:t>Verify that each text has been placed within a grade band based on at least one </a:t>
            </a:r>
            <a:r>
              <a:rPr lang="en-US" sz="2400" b="1" dirty="0">
                <a:solidFill>
                  <a:srgbClr val="3F3F39"/>
                </a:solidFill>
                <a:latin typeface="Lucida Sans" panose="020B0602030504020204" pitchFamily="34" charset="0"/>
              </a:rPr>
              <a:t>quantitative </a:t>
            </a:r>
            <a:r>
              <a:rPr lang="en-US" sz="2400" dirty="0">
                <a:solidFill>
                  <a:srgbClr val="3F3F39"/>
                </a:solidFill>
                <a:latin typeface="Lucida Sans" panose="020B0602030504020204" pitchFamily="34" charset="0"/>
              </a:rPr>
              <a:t>measure. </a:t>
            </a:r>
          </a:p>
        </p:txBody>
      </p:sp>
      <p:pic>
        <p:nvPicPr>
          <p:cNvPr id="5" name="Content Placeholder 3" descr="Screen Shot 2015-09-17 at 7.53.58 AM.png"/>
          <p:cNvPicPr>
            <a:picLocks noChangeAspect="1"/>
          </p:cNvPicPr>
          <p:nvPr/>
        </p:nvPicPr>
        <p:blipFill rotWithShape="1">
          <a:blip r:embed="rId3">
            <a:extLst>
              <a:ext uri="{28A0092B-C50C-407E-A947-70E740481C1C}">
                <a14:useLocalDpi xmlns:a14="http://schemas.microsoft.com/office/drawing/2010/main" val="0"/>
              </a:ext>
            </a:extLst>
          </a:blip>
          <a:srcRect t="236" b="640"/>
          <a:stretch/>
        </p:blipFill>
        <p:spPr>
          <a:xfrm>
            <a:off x="317500" y="3041779"/>
            <a:ext cx="8641078" cy="3135085"/>
          </a:xfrm>
          <a:prstGeom prst="rect">
            <a:avLst/>
          </a:prstGeom>
          <a:noFill/>
          <a:ln>
            <a:noFill/>
          </a:ln>
        </p:spPr>
      </p:pic>
      <p:sp>
        <p:nvSpPr>
          <p:cNvPr id="6" name="Rounded Rectangle 5"/>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221798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tl val="0"/>
              </a:rPr>
              <a:t>Goals</a:t>
            </a:r>
          </a:p>
        </p:txBody>
      </p:sp>
      <p:sp>
        <p:nvSpPr>
          <p:cNvPr id="250" name="Shape 250"/>
          <p:cNvSpPr txBox="1">
            <a:spLocks noGrp="1"/>
          </p:cNvSpPr>
          <p:nvPr>
            <p:ph type="body" idx="1"/>
          </p:nvPr>
        </p:nvSpPr>
        <p:spPr>
          <a:xfrm>
            <a:off x="457200" y="1417637"/>
            <a:ext cx="8229600" cy="5031855"/>
          </a:xfrm>
          <a:prstGeom prst="rect">
            <a:avLst/>
          </a:prstGeom>
          <a:noFill/>
          <a:ln>
            <a:noFill/>
          </a:ln>
        </p:spPr>
        <p:txBody>
          <a:bodyPr lIns="91425" tIns="45700" rIns="91425" bIns="45700" anchor="t" anchorCtr="0">
            <a:noAutofit/>
          </a:bodyPr>
          <a:lstStyle/>
          <a:p>
            <a:pPr indent="-342900">
              <a:spcBef>
                <a:spcPts val="1680"/>
              </a:spcBef>
              <a:buClr>
                <a:srgbClr val="3F3F39"/>
              </a:buClr>
              <a:buSzPct val="100000"/>
            </a:pPr>
            <a:r>
              <a:rPr lang="en-US" sz="2400" dirty="0">
                <a:solidFill>
                  <a:srgbClr val="3F3F39"/>
                </a:solidFill>
                <a:latin typeface="Lucida Sans" panose="020B0602030504020204" pitchFamily="34" charset="0"/>
                <a:ea typeface="Allerta"/>
                <a:cs typeface="Allerta"/>
                <a:sym typeface="Allerta"/>
              </a:rPr>
              <a:t>Understand that the IMET is a powerful tool that enables reviewers to evaluate whether instructional materials are aligned to the Common Core State Standards </a:t>
            </a:r>
          </a:p>
          <a:p>
            <a:pPr indent="-342900">
              <a:spcBef>
                <a:spcPts val="1680"/>
              </a:spcBef>
              <a:buClr>
                <a:srgbClr val="3F3F39"/>
              </a:buClr>
              <a:buSzPct val="100000"/>
            </a:pPr>
            <a:r>
              <a:rPr lang="en-US" sz="2400" dirty="0">
                <a:solidFill>
                  <a:srgbClr val="3F3F39"/>
                </a:solidFill>
                <a:latin typeface="Lucida Sans" panose="020B0602030504020204" pitchFamily="34" charset="0"/>
                <a:ea typeface="Allerta"/>
                <a:cs typeface="Allerta"/>
                <a:sym typeface="Allerta"/>
              </a:rPr>
              <a:t>Understand how the IMET structure and levels of alignment illuminate the major features of the standards</a:t>
            </a:r>
            <a:endParaRPr sz="2400" dirty="0">
              <a:solidFill>
                <a:srgbClr val="3F3F39"/>
              </a:solidFill>
              <a:latin typeface="Lucida Sans" panose="020B0602030504020204" pitchFamily="34" charset="0"/>
              <a:ea typeface="Allerta"/>
              <a:cs typeface="Allerta"/>
              <a:sym typeface="Allerta"/>
            </a:endParaRPr>
          </a:p>
          <a:p>
            <a:pPr indent="-342900">
              <a:spcBef>
                <a:spcPts val="1680"/>
              </a:spcBef>
              <a:buClr>
                <a:srgbClr val="3F3F39"/>
              </a:buClr>
              <a:buSzPct val="100000"/>
            </a:pPr>
            <a:r>
              <a:rPr lang="en-US" sz="2400" dirty="0">
                <a:solidFill>
                  <a:srgbClr val="3F3F39"/>
                </a:solidFill>
                <a:latin typeface="Lucida Sans" panose="020B0602030504020204" pitchFamily="34" charset="0"/>
                <a:ea typeface="Allerta"/>
                <a:cs typeface="Allerta"/>
                <a:sym typeface="Allerta"/>
              </a:rPr>
              <a:t>Consider pertinent uses for the IMET including evaluating new or current curricular materials, developing materials, and professional learning</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rtl val="0"/>
            </a:endParaRPr>
          </a:p>
          <a:p>
            <a:pPr marL="0" marR="0" lvl="0" indent="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rtl val="0"/>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Shape 385"/>
          <p:cNvPicPr preferRelativeResize="0"/>
          <p:nvPr/>
        </p:nvPicPr>
        <p:blipFill rotWithShape="1">
          <a:blip r:embed="rId3">
            <a:alphaModFix/>
          </a:blip>
          <a:srcRect/>
          <a:stretch/>
        </p:blipFill>
        <p:spPr>
          <a:xfrm>
            <a:off x="457200" y="1567543"/>
            <a:ext cx="3276600" cy="4528454"/>
          </a:xfrm>
          <a:prstGeom prst="rect">
            <a:avLst/>
          </a:prstGeom>
          <a:noFill/>
          <a:ln w="9525" cap="flat" cmpd="sng">
            <a:solidFill>
              <a:srgbClr val="5B7172"/>
            </a:solidFill>
            <a:prstDash val="solid"/>
            <a:round/>
            <a:headEnd type="none" w="med" len="med"/>
            <a:tailEnd type="none" w="med" len="med"/>
          </a:ln>
        </p:spPr>
      </p:pic>
      <p:sp>
        <p:nvSpPr>
          <p:cNvPr id="388" name="Shape 388"/>
          <p:cNvSpPr txBox="1">
            <a:spLocks noGrp="1"/>
          </p:cNvSpPr>
          <p:nvPr>
            <p:ph type="title"/>
          </p:nvPr>
        </p:nvSpPr>
        <p:spPr>
          <a:xfrm>
            <a:off x="312716" y="228600"/>
            <a:ext cx="8518564" cy="838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dirty="0">
                <a:solidFill>
                  <a:srgbClr val="3F3F39"/>
                </a:solidFill>
                <a:latin typeface="Allerta"/>
                <a:ea typeface="Allerta"/>
                <a:cs typeface="Allerta"/>
                <a:sym typeface="Allerta"/>
                <a:rtl val="0"/>
              </a:rPr>
              <a:t> </a:t>
            </a:r>
          </a:p>
        </p:txBody>
      </p:sp>
      <p:sp>
        <p:nvSpPr>
          <p:cNvPr id="387" name="Shape 387"/>
          <p:cNvSpPr txBox="1">
            <a:spLocks noGrp="1"/>
          </p:cNvSpPr>
          <p:nvPr>
            <p:ph type="body" idx="1"/>
          </p:nvPr>
        </p:nvSpPr>
        <p:spPr>
          <a:xfrm>
            <a:off x="4114800" y="3352800"/>
            <a:ext cx="4226767" cy="2413518"/>
          </a:xfrm>
          <a:prstGeom prst="rect">
            <a:avLst/>
          </a:prstGeom>
          <a:noFill/>
          <a:ln>
            <a:noFill/>
          </a:ln>
        </p:spPr>
        <p:txBody>
          <a:bodyPr lIns="91425" tIns="45700" rIns="91425" bIns="45700" anchor="t" anchorCtr="0">
            <a:noAutofit/>
          </a:bodyPr>
          <a:lstStyle/>
          <a:p>
            <a:pPr marL="457200" lvl="1" indent="0" algn="ctr">
              <a:buClr>
                <a:schemeClr val="accent1"/>
              </a:buClr>
              <a:buSzPct val="25000"/>
              <a:buNone/>
            </a:pPr>
            <a:r>
              <a:rPr lang="en-US" sz="2400" i="1" dirty="0">
                <a:solidFill>
                  <a:srgbClr val="3F3F39"/>
                </a:solidFill>
                <a:latin typeface="Lucida Sans" panose="020B0602030504020204" pitchFamily="34" charset="0"/>
                <a:ea typeface="Allerta"/>
                <a:cs typeface="Allerta"/>
                <a:sym typeface="Allerta"/>
              </a:rPr>
              <a:t>Grapes of Wrath:</a:t>
            </a:r>
          </a:p>
          <a:p>
            <a:pPr marL="457200" lvl="1" indent="0">
              <a:buClr>
                <a:schemeClr val="accent1"/>
              </a:buClr>
              <a:buSzPct val="25000"/>
              <a:buNone/>
            </a:pPr>
            <a:endParaRPr lang="en-US" sz="1000" dirty="0">
              <a:solidFill>
                <a:srgbClr val="3F3F39"/>
              </a:solidFill>
              <a:latin typeface="Lucida Sans" panose="020B0602030504020204" pitchFamily="34" charset="0"/>
              <a:ea typeface="Allerta"/>
              <a:cs typeface="Allerta"/>
              <a:sym typeface="Allerta"/>
            </a:endParaRPr>
          </a:p>
          <a:p>
            <a:pPr marL="457200" lvl="1" indent="0" algn="ctr">
              <a:buClr>
                <a:schemeClr val="accent1"/>
              </a:buClr>
              <a:buSzPct val="25000"/>
              <a:buNone/>
            </a:pPr>
            <a:r>
              <a:rPr lang="en-US" sz="2400" dirty="0">
                <a:solidFill>
                  <a:srgbClr val="3F3F39"/>
                </a:solidFill>
                <a:latin typeface="Lucida Sans" panose="020B0602030504020204" pitchFamily="34" charset="0"/>
                <a:ea typeface="Allerta"/>
                <a:cs typeface="Allerta"/>
                <a:sym typeface="Allerta"/>
              </a:rPr>
              <a:t>Lexile Score: 680L</a:t>
            </a:r>
          </a:p>
          <a:p>
            <a:pPr marL="457200" lvl="1" indent="0" algn="ctr">
              <a:buClr>
                <a:schemeClr val="accent1"/>
              </a:buClr>
              <a:buSzPct val="25000"/>
              <a:buNone/>
            </a:pPr>
            <a:endParaRPr lang="en-US" sz="900" dirty="0">
              <a:solidFill>
                <a:srgbClr val="3F3F39"/>
              </a:solidFill>
              <a:latin typeface="Lucida Sans" panose="020B0602030504020204" pitchFamily="34" charset="0"/>
              <a:ea typeface="Allerta"/>
              <a:cs typeface="Allerta"/>
              <a:sym typeface="Allerta"/>
            </a:endParaRPr>
          </a:p>
          <a:p>
            <a:pPr marL="457200" lvl="1" indent="0" algn="ctr">
              <a:buClr>
                <a:schemeClr val="accent1"/>
              </a:buClr>
              <a:buSzPct val="25000"/>
              <a:buNone/>
            </a:pPr>
            <a:r>
              <a:rPr lang="en-US" sz="2400" dirty="0">
                <a:solidFill>
                  <a:srgbClr val="3F3F39"/>
                </a:solidFill>
                <a:latin typeface="Lucida Sans" panose="020B0602030504020204" pitchFamily="34" charset="0"/>
                <a:ea typeface="Allerta"/>
                <a:cs typeface="Allerta"/>
                <a:sym typeface="Allerta"/>
              </a:rPr>
              <a:t>Grade Band Placement:  </a:t>
            </a:r>
          </a:p>
          <a:p>
            <a:pPr marL="457200" lvl="1" indent="0" algn="ctr">
              <a:buClr>
                <a:schemeClr val="accent1"/>
              </a:buClr>
              <a:buSzPct val="25000"/>
              <a:buNone/>
            </a:pPr>
            <a:r>
              <a:rPr lang="en-US" sz="2400" dirty="0">
                <a:solidFill>
                  <a:srgbClr val="3F3F39"/>
                </a:solidFill>
                <a:latin typeface="Lucida Sans" panose="020B0602030504020204" pitchFamily="34" charset="0"/>
                <a:ea typeface="Allerta"/>
                <a:cs typeface="Allerta"/>
                <a:sym typeface="Allerta"/>
              </a:rPr>
              <a:t>2-3?</a:t>
            </a:r>
          </a:p>
        </p:txBody>
      </p:sp>
      <p:sp>
        <p:nvSpPr>
          <p:cNvPr id="389" name="Shape 389"/>
          <p:cNvSpPr/>
          <p:nvPr/>
        </p:nvSpPr>
        <p:spPr>
          <a:xfrm>
            <a:off x="4495800" y="4191000"/>
            <a:ext cx="4335484" cy="218521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endParaRPr lang="en-US" sz="1800" b="0" i="0" u="none" strike="noStrike" cap="none" baseline="0" dirty="0">
              <a:solidFill>
                <a:srgbClr val="000000"/>
              </a:solidFill>
              <a:latin typeface="Calibri"/>
              <a:ea typeface="Calibri"/>
              <a:cs typeface="Calibri"/>
              <a:sym typeface="Calibri"/>
              <a:rtl val="0"/>
            </a:endParaRPr>
          </a:p>
        </p:txBody>
      </p:sp>
      <p:sp>
        <p:nvSpPr>
          <p:cNvPr id="7" name="Title 2"/>
          <p:cNvSpPr txBox="1">
            <a:spLocks/>
          </p:cNvSpPr>
          <p:nvPr/>
        </p:nvSpPr>
        <p:spPr>
          <a:xfrm>
            <a:off x="457200" y="274637"/>
            <a:ext cx="82296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llert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lang="en-US" sz="2800" dirty="0">
              <a:solidFill>
                <a:srgbClr val="3F3F39"/>
              </a:solidFill>
              <a:latin typeface="Lucida Sans" panose="020B0602030504020204" pitchFamily="34" charset="0"/>
            </a:endParaRPr>
          </a:p>
          <a:p>
            <a:endParaRPr lang="en-US" sz="2800" dirty="0">
              <a:solidFill>
                <a:srgbClr val="3F3F39"/>
              </a:solidFill>
              <a:latin typeface="Lucida Sans" panose="020B0602030504020204" pitchFamily="34" charset="0"/>
            </a:endParaRPr>
          </a:p>
          <a:p>
            <a:endParaRPr lang="en-US" sz="2800" dirty="0">
              <a:solidFill>
                <a:srgbClr val="3F3F39"/>
              </a:solidFill>
              <a:latin typeface="Lucida Sans" panose="020B0602030504020204" pitchFamily="34" charset="0"/>
            </a:endParaRPr>
          </a:p>
          <a:p>
            <a:r>
              <a:rPr lang="en-US" sz="2800" dirty="0">
                <a:solidFill>
                  <a:srgbClr val="3F3F39"/>
                </a:solidFill>
                <a:latin typeface="Lucida Sans" panose="020B0602030504020204" pitchFamily="34" charset="0"/>
              </a:rPr>
              <a:t>												</a:t>
            </a:r>
          </a:p>
          <a:p>
            <a:r>
              <a:rPr lang="en-US" sz="2800" dirty="0">
                <a:solidFill>
                  <a:srgbClr val="3F3F39"/>
                </a:solidFill>
                <a:latin typeface="Lucida Sans" panose="020B0602030504020204" pitchFamily="34" charset="0"/>
              </a:rPr>
              <a:t>                                </a:t>
            </a:r>
            <a:r>
              <a:rPr lang="en-US" sz="2400" dirty="0">
                <a:solidFill>
                  <a:srgbClr val="3F3F39"/>
                </a:solidFill>
                <a:latin typeface="Lucida Sans" panose="020B0602030504020204" pitchFamily="34" charset="0"/>
              </a:rPr>
              <a:t>Quantitative Text Complexity</a:t>
            </a:r>
          </a:p>
        </p:txBody>
      </p:sp>
      <p:sp>
        <p:nvSpPr>
          <p:cNvPr id="8" name="Rounded Rectangle 7"/>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 name="Title 1"/>
          <p:cNvSpPr>
            <a:spLocks noGrp="1"/>
          </p:cNvSpPr>
          <p:nvPr>
            <p:ph type="title"/>
          </p:nvPr>
        </p:nvSpPr>
        <p:spPr>
          <a:xfrm>
            <a:off x="457200" y="274636"/>
            <a:ext cx="8229600" cy="1325563"/>
          </a:xfrm>
        </p:spPr>
        <p:txBody>
          <a:bodyPr/>
          <a:lstStyle/>
          <a:p>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Qualitative Measures</a:t>
            </a:r>
          </a:p>
        </p:txBody>
      </p:sp>
      <p:sp>
        <p:nvSpPr>
          <p:cNvPr id="441" name="Shape 441"/>
          <p:cNvSpPr txBox="1">
            <a:spLocks noGrp="1"/>
          </p:cNvSpPr>
          <p:nvPr>
            <p:ph type="body" idx="1"/>
          </p:nvPr>
        </p:nvSpPr>
        <p:spPr>
          <a:xfrm>
            <a:off x="457200" y="1919773"/>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25000"/>
              <a:buFont typeface="Arial"/>
              <a:buNone/>
            </a:pPr>
            <a:endParaRPr lang="en-US" sz="2800" b="1" i="0" u="none" strike="noStrike" cap="none" baseline="0" dirty="0">
              <a:solidFill>
                <a:srgbClr val="3F3F39"/>
              </a:solidFill>
              <a:latin typeface="+mn-lt"/>
              <a:ea typeface="Allerta"/>
              <a:cs typeface="Allerta"/>
              <a:sym typeface="Allerta"/>
              <a:rtl val="0"/>
            </a:endParaRPr>
          </a:p>
          <a:p>
            <a:pPr marL="342900" marR="0" lvl="0" indent="-342900" algn="l" rtl="0">
              <a:lnSpc>
                <a:spcPct val="100000"/>
              </a:lnSpc>
              <a:spcBef>
                <a:spcPts val="0"/>
              </a:spcBef>
              <a:spcAft>
                <a:spcPts val="0"/>
              </a:spcAft>
              <a:buClr>
                <a:srgbClr val="3F3F39"/>
              </a:buClr>
              <a:buSzPct val="25000"/>
              <a:buFont typeface="Arial"/>
              <a:buNone/>
            </a:pPr>
            <a:r>
              <a:rPr lang="en-US" sz="2400" b="1" i="0" u="none" strike="noStrike" cap="none" baseline="0" dirty="0">
                <a:solidFill>
                  <a:srgbClr val="3F3F39"/>
                </a:solidFill>
                <a:latin typeface="Lucida Sans" panose="020B0602030504020204" pitchFamily="34" charset="0"/>
                <a:ea typeface="Allerta"/>
                <a:cs typeface="Allerta"/>
                <a:sym typeface="Allerta"/>
                <a:rtl val="0"/>
              </a:rPr>
              <a:t>Qualitative measures consider:</a:t>
            </a:r>
          </a:p>
          <a:p>
            <a:pPr marL="742950" marR="0" lvl="1" indent="-285750" algn="l" rtl="0">
              <a:lnSpc>
                <a:spcPct val="100000"/>
              </a:lnSpc>
              <a:spcBef>
                <a:spcPts val="17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Text Structures</a:t>
            </a:r>
          </a:p>
          <a:p>
            <a:pPr marL="742950" marR="0" lvl="1" indent="-285750" algn="l" rtl="0">
              <a:lnSpc>
                <a:spcPct val="100000"/>
              </a:lnSpc>
              <a:spcBef>
                <a:spcPts val="3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Language Features</a:t>
            </a:r>
          </a:p>
          <a:p>
            <a:pPr marL="742950" marR="0" lvl="1" indent="-285750" algn="l" rtl="0">
              <a:lnSpc>
                <a:spcPct val="100000"/>
              </a:lnSpc>
              <a:spcBef>
                <a:spcPts val="3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Meaning/Purpose</a:t>
            </a:r>
          </a:p>
          <a:p>
            <a:pPr marL="742950" marR="0" lvl="1" indent="-285750" algn="l" rtl="0">
              <a:lnSpc>
                <a:spcPct val="100000"/>
              </a:lnSpc>
              <a:spcBef>
                <a:spcPts val="3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Knowledge Demands</a:t>
            </a:r>
          </a:p>
          <a:p>
            <a:pPr marL="342900" marR="0" lvl="1" indent="0" algn="l" rtl="0">
              <a:lnSpc>
                <a:spcPct val="100000"/>
              </a:lnSpc>
              <a:spcBef>
                <a:spcPts val="360"/>
              </a:spcBef>
              <a:spcAft>
                <a:spcPts val="0"/>
              </a:spcAft>
              <a:buClr>
                <a:srgbClr val="3F3F39"/>
              </a:buClr>
              <a:buFont typeface="Arial"/>
              <a:buNone/>
            </a:pPr>
            <a:endParaRPr sz="2800" b="0" i="0" u="none" strike="noStrike" cap="none" baseline="0" dirty="0">
              <a:solidFill>
                <a:srgbClr val="3F3F39"/>
              </a:solidFill>
              <a:latin typeface="+mn-lt"/>
              <a:ea typeface="Allerta"/>
              <a:cs typeface="Allerta"/>
              <a:sym typeface="Allerta"/>
              <a:rtl val="0"/>
            </a:endParaRPr>
          </a:p>
          <a:p>
            <a:pPr marL="342900" marR="0" lvl="0" indent="0" algn="l" rtl="0">
              <a:lnSpc>
                <a:spcPct val="100000"/>
              </a:lnSpc>
              <a:spcBef>
                <a:spcPts val="360"/>
              </a:spcBef>
              <a:spcAft>
                <a:spcPts val="0"/>
              </a:spcAft>
              <a:buClr>
                <a:srgbClr val="3F3F39"/>
              </a:buClr>
              <a:buSzPct val="25000"/>
              <a:buFont typeface="Arial"/>
              <a:buNone/>
            </a:pPr>
            <a:endParaRPr lang="en-US" sz="2800" b="1" dirty="0">
              <a:solidFill>
                <a:srgbClr val="3F3F39"/>
              </a:solidFill>
              <a:latin typeface="+mn-lt"/>
              <a:ea typeface="Allerta"/>
              <a:cs typeface="Allerta"/>
              <a:sym typeface="Allerta"/>
            </a:endParaRPr>
          </a:p>
        </p:txBody>
      </p:sp>
      <p:pic>
        <p:nvPicPr>
          <p:cNvPr id="442" name="Shape 442"/>
          <p:cNvPicPr preferRelativeResize="0"/>
          <p:nvPr/>
        </p:nvPicPr>
        <p:blipFill rotWithShape="1">
          <a:blip r:embed="rId3">
            <a:alphaModFix/>
          </a:blip>
          <a:srcRect l="-13706" t="-9995" r="-13706" b="-9995"/>
          <a:stretch/>
        </p:blipFill>
        <p:spPr>
          <a:xfrm>
            <a:off x="4749800" y="1943100"/>
            <a:ext cx="4229100" cy="3840162"/>
          </a:xfrm>
          <a:prstGeom prst="rect">
            <a:avLst/>
          </a:prstGeom>
          <a:noFill/>
          <a:ln>
            <a:noFill/>
          </a:ln>
        </p:spPr>
      </p:pic>
      <p:sp>
        <p:nvSpPr>
          <p:cNvPr id="5" name="Rounded Rectangle 4"/>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36916431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body" idx="4294967295"/>
          </p:nvPr>
        </p:nvSpPr>
        <p:spPr>
          <a:xfrm>
            <a:off x="0" y="1066800"/>
            <a:ext cx="8274050" cy="5245100"/>
          </a:xfrm>
          <a:prstGeom prst="rect">
            <a:avLst/>
          </a:prstGeom>
          <a:noFill/>
          <a:ln>
            <a:noFill/>
          </a:ln>
        </p:spPr>
        <p:txBody>
          <a:bodyPr lIns="91425" tIns="45700" rIns="91425" bIns="45700" anchor="t" anchorCtr="0">
            <a:noAutofit/>
          </a:bodyPr>
          <a:lstStyle/>
          <a:p>
            <a:pPr marL="342900" marR="0" lvl="0" indent="-16510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p:txBody>
      </p:sp>
      <p:pic>
        <p:nvPicPr>
          <p:cNvPr id="450" name="Shape 450"/>
          <p:cNvPicPr preferRelativeResize="0"/>
          <p:nvPr/>
        </p:nvPicPr>
        <p:blipFill rotWithShape="1">
          <a:blip r:embed="rId3">
            <a:alphaModFix/>
          </a:blip>
          <a:srcRect/>
          <a:stretch/>
        </p:blipFill>
        <p:spPr>
          <a:xfrm>
            <a:off x="466326" y="1069910"/>
            <a:ext cx="8220474" cy="5042407"/>
          </a:xfrm>
          <a:prstGeom prst="rect">
            <a:avLst/>
          </a:prstGeom>
          <a:noFill/>
          <a:ln w="9525" cap="flat" cmpd="sng">
            <a:solidFill>
              <a:schemeClr val="dk1"/>
            </a:solidFill>
            <a:prstDash val="solid"/>
            <a:round/>
            <a:headEnd type="none" w="med" len="med"/>
            <a:tailEnd type="none" w="med" len="med"/>
          </a:ln>
        </p:spPr>
      </p:pic>
      <p:sp>
        <p:nvSpPr>
          <p:cNvPr id="6" name="Title 1"/>
          <p:cNvSpPr txBox="1">
            <a:spLocks/>
          </p:cNvSpPr>
          <p:nvPr/>
        </p:nvSpPr>
        <p:spPr>
          <a:xfrm>
            <a:off x="457200" y="274638"/>
            <a:ext cx="8229600" cy="1143000"/>
          </a:xfrm>
          <a:prstGeom prst="rect">
            <a:avLst/>
          </a:prstGeom>
        </p:spPr>
        <p:txBody>
          <a:bodyPr/>
          <a:lstStyle>
            <a:lvl1pPr algn="l" defTabSz="457200" rtl="0" eaLnBrk="1" latinLnBrk="0" hangingPunct="1">
              <a:spcBef>
                <a:spcPct val="0"/>
              </a:spcBef>
              <a:buNone/>
              <a:defRPr sz="2800" kern="1200">
                <a:solidFill>
                  <a:schemeClr val="tx1"/>
                </a:solidFill>
                <a:latin typeface="Lucida Sans"/>
                <a:ea typeface="+mj-ea"/>
                <a:cs typeface="Lucida Sans"/>
              </a:defRPr>
            </a:lvl1pPr>
          </a:lstStyle>
          <a:p>
            <a:r>
              <a:rPr lang="en-US" dirty="0">
                <a:solidFill>
                  <a:srgbClr val="3F3F39"/>
                </a:solidFill>
              </a:rPr>
              <a:t>Tool: Analyzing Text Quality</a:t>
            </a:r>
          </a:p>
        </p:txBody>
      </p:sp>
    </p:spTree>
    <p:extLst>
      <p:ext uri="{BB962C8B-B14F-4D97-AF65-F5344CB8AC3E}">
        <p14:creationId xmlns:p14="http://schemas.microsoft.com/office/powerpoint/2010/main" val="3337275785"/>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p:nvPr/>
        </p:nvSpPr>
        <p:spPr>
          <a:xfrm>
            <a:off x="457200" y="1650809"/>
            <a:ext cx="5155324" cy="45094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lang="en-US" sz="2200" b="1" i="0" u="none" strike="noStrike" cap="none" baseline="0" dirty="0">
              <a:solidFill>
                <a:srgbClr val="3F3F39"/>
              </a:solidFill>
              <a:latin typeface="Lucida Sans" panose="020B0602030504020204" pitchFamily="34" charset="0"/>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200" b="1" i="0" u="none" strike="noStrike" cap="none" baseline="0" dirty="0">
                <a:solidFill>
                  <a:srgbClr val="3F3F39"/>
                </a:solidFill>
                <a:latin typeface="Lucida Sans" panose="020B0602030504020204" pitchFamily="34" charset="0"/>
                <a:ea typeface="Calibri"/>
                <a:cs typeface="Calibri"/>
                <a:sym typeface="Calibri"/>
                <a:rtl val="0"/>
              </a:rPr>
              <a:t>Finally, there are factors relating to your readers and the task to consider:</a:t>
            </a:r>
          </a:p>
          <a:p>
            <a:pPr marL="0" marR="0" lvl="0" indent="0" algn="l" rtl="0">
              <a:lnSpc>
                <a:spcPct val="100000"/>
              </a:lnSpc>
              <a:spcBef>
                <a:spcPts val="0"/>
              </a:spcBef>
              <a:spcAft>
                <a:spcPts val="0"/>
              </a:spcAft>
              <a:buClr>
                <a:srgbClr val="000000"/>
              </a:buClr>
              <a:buFont typeface="Arial"/>
              <a:buNone/>
            </a:pPr>
            <a:endParaRPr sz="2200" b="1" i="0" u="none" strike="noStrike" cap="none" baseline="0" dirty="0">
              <a:solidFill>
                <a:srgbClr val="3F3F39"/>
              </a:solidFill>
              <a:latin typeface="Lucida Sans" panose="020B0602030504020204" pitchFamily="34" charset="0"/>
              <a:ea typeface="Calibri"/>
              <a:cs typeface="Calibri"/>
              <a:sym typeface="Calibri"/>
              <a:rtl val="0"/>
            </a:endParaRP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Desired Outcomes/Understandings</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Complexity of Content </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Specific student needs </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Reading Skills</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Motivation &amp; Engagement</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Prior Knowledge</a:t>
            </a:r>
          </a:p>
          <a:p>
            <a:pPr marL="463550" marR="0" lvl="0" indent="-463550" algn="l" rtl="0">
              <a:lnSpc>
                <a:spcPct val="100000"/>
              </a:lnSpc>
              <a:spcBef>
                <a:spcPts val="2000"/>
              </a:spcBef>
              <a:spcAft>
                <a:spcPts val="0"/>
              </a:spcAft>
              <a:buClr>
                <a:schemeClr val="dk1"/>
              </a:buClr>
              <a:buFont typeface="Calibri"/>
              <a:buNone/>
            </a:pPr>
            <a:endParaRPr sz="2200" b="1" i="0" u="none" strike="noStrike" cap="none" baseline="0" dirty="0">
              <a:solidFill>
                <a:schemeClr val="dk1"/>
              </a:solidFill>
              <a:latin typeface="Lucida Sans" panose="020B0602030504020204" pitchFamily="34" charset="0"/>
              <a:ea typeface="Calibri"/>
              <a:cs typeface="Calibri"/>
              <a:sym typeface="Calibri"/>
              <a:rtl val="0"/>
            </a:endParaRPr>
          </a:p>
        </p:txBody>
      </p:sp>
      <p:pic>
        <p:nvPicPr>
          <p:cNvPr id="457" name="Shape 457"/>
          <p:cNvPicPr preferRelativeResize="0"/>
          <p:nvPr/>
        </p:nvPicPr>
        <p:blipFill rotWithShape="1">
          <a:blip r:embed="rId3">
            <a:alphaModFix/>
          </a:blip>
          <a:srcRect l="-67" t="7143" r="-67" b="-7143"/>
          <a:stretch/>
        </p:blipFill>
        <p:spPr>
          <a:xfrm>
            <a:off x="5321620" y="2305333"/>
            <a:ext cx="3259611" cy="3200400"/>
          </a:xfrm>
          <a:prstGeom prst="rect">
            <a:avLst/>
          </a:prstGeom>
          <a:noFill/>
          <a:ln>
            <a:noFill/>
          </a:ln>
        </p:spPr>
      </p:pic>
      <p:sp>
        <p:nvSpPr>
          <p:cNvPr id="2" name="Title 1"/>
          <p:cNvSpPr>
            <a:spLocks noGrp="1"/>
          </p:cNvSpPr>
          <p:nvPr>
            <p:ph type="title"/>
          </p:nvPr>
        </p:nvSpPr>
        <p:spPr>
          <a:xfrm>
            <a:off x="457200" y="274637"/>
            <a:ext cx="8229600" cy="1376172"/>
          </a:xfrm>
        </p:spPr>
        <p:txBody>
          <a:bodyPr/>
          <a:lstStyle/>
          <a:p>
            <a:br>
              <a:rPr lang="en-US" sz="2800" dirty="0">
                <a:latin typeface="Lucida Sans" panose="020B0602030504020204" pitchFamily="34" charset="0"/>
              </a:rPr>
            </a:br>
            <a:br>
              <a:rPr lang="en-US" sz="2800" dirty="0">
                <a:latin typeface="Lucida Sans" panose="020B0602030504020204" pitchFamily="34" charset="0"/>
              </a:rPr>
            </a:br>
            <a:br>
              <a:rPr lang="en-US" sz="2800" dirty="0">
                <a:latin typeface="Lucida Sans" panose="020B0602030504020204" pitchFamily="34" charset="0"/>
              </a:rPr>
            </a:br>
            <a:r>
              <a:rPr lang="en-US" sz="2800" dirty="0">
                <a:latin typeface="Lucida Sans" panose="020B0602030504020204" pitchFamily="34" charset="0"/>
              </a:rPr>
              <a:t>Reader and Task Considerations</a:t>
            </a:r>
          </a:p>
        </p:txBody>
      </p:sp>
      <p:sp>
        <p:nvSpPr>
          <p:cNvPr id="5" name="Rounded Rectangle 4"/>
          <p:cNvSpPr/>
          <p:nvPr/>
        </p:nvSpPr>
        <p:spPr bwMode="auto">
          <a:xfrm>
            <a:off x="1795345" y="20971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4032056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itle 3"/>
          <p:cNvSpPr>
            <a:spLocks noGrp="1"/>
          </p:cNvSpPr>
          <p:nvPr>
            <p:ph type="title"/>
          </p:nvPr>
        </p:nvSpPr>
        <p:spPr>
          <a:xfrm>
            <a:off x="307911" y="958781"/>
            <a:ext cx="8229600" cy="1143000"/>
          </a:xfrm>
        </p:spPr>
        <p:txBody>
          <a:bodyPr/>
          <a:lstStyle/>
          <a:p>
            <a:r>
              <a:rPr lang="en-US" sz="2800" dirty="0">
                <a:latin typeface="Lucida Sans" panose="020B0602030504020204" pitchFamily="34" charset="0"/>
              </a:rPr>
              <a:t>Non-Example</a:t>
            </a:r>
          </a:p>
        </p:txBody>
      </p:sp>
      <p:pic>
        <p:nvPicPr>
          <p:cNvPr id="470" name="Shape 470"/>
          <p:cNvPicPr preferRelativeResize="0">
            <a:picLocks noGrp="1"/>
          </p:cNvPicPr>
          <p:nvPr>
            <p:ph idx="4294967295"/>
          </p:nvPr>
        </p:nvPicPr>
        <p:blipFill rotWithShape="1">
          <a:blip r:embed="rId3">
            <a:alphaModFix/>
          </a:blip>
          <a:srcRect l="-580" t="396" r="-2215" b="1098"/>
          <a:stretch/>
        </p:blipFill>
        <p:spPr>
          <a:xfrm rot="5400000">
            <a:off x="2807801" y="1209027"/>
            <a:ext cx="4156788" cy="6077469"/>
          </a:xfrm>
          <a:prstGeom prst="rect">
            <a:avLst/>
          </a:prstGeom>
          <a:noFill/>
          <a:ln>
            <a:noFill/>
          </a:ln>
        </p:spPr>
      </p:pic>
      <p:sp>
        <p:nvSpPr>
          <p:cNvPr id="471" name="Shape 471"/>
          <p:cNvSpPr/>
          <p:nvPr/>
        </p:nvSpPr>
        <p:spPr>
          <a:xfrm>
            <a:off x="1847460" y="3097763"/>
            <a:ext cx="1716834" cy="1149998"/>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baseline="0" dirty="0">
              <a:solidFill>
                <a:schemeClr val="lt1"/>
              </a:solidFill>
              <a:latin typeface="Allerta"/>
              <a:ea typeface="Allerta"/>
              <a:cs typeface="Allerta"/>
              <a:sym typeface="Allerta"/>
              <a:rtl val="0"/>
            </a:endParaRPr>
          </a:p>
        </p:txBody>
      </p:sp>
      <p:sp>
        <p:nvSpPr>
          <p:cNvPr id="5" name="Rounded Rectangle 4"/>
          <p:cNvSpPr/>
          <p:nvPr/>
        </p:nvSpPr>
        <p:spPr bwMode="auto">
          <a:xfrm>
            <a:off x="2073145" y="194711"/>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4277264260"/>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1127771"/>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tl val="0"/>
              </a:rPr>
              <a:t>Example </a:t>
            </a:r>
          </a:p>
        </p:txBody>
      </p:sp>
      <p:pic>
        <p:nvPicPr>
          <p:cNvPr id="441" name="Shape 441"/>
          <p:cNvPicPr preferRelativeResize="0"/>
          <p:nvPr/>
        </p:nvPicPr>
        <p:blipFill rotWithShape="1">
          <a:blip r:embed="rId3">
            <a:alphaModFix/>
          </a:blip>
          <a:srcRect/>
          <a:stretch/>
        </p:blipFill>
        <p:spPr>
          <a:xfrm>
            <a:off x="1511300" y="2313375"/>
            <a:ext cx="6135327" cy="3962399"/>
          </a:xfrm>
          <a:prstGeom prst="rect">
            <a:avLst/>
          </a:prstGeom>
          <a:noFill/>
          <a:ln>
            <a:noFill/>
          </a:ln>
        </p:spPr>
      </p:pic>
      <p:sp>
        <p:nvSpPr>
          <p:cNvPr id="5" name="Rounded Rectangle 4"/>
          <p:cNvSpPr/>
          <p:nvPr/>
        </p:nvSpPr>
        <p:spPr bwMode="auto">
          <a:xfrm>
            <a:off x="1758950" y="275626"/>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256"/>
            <a:ext cx="8229600" cy="1348948"/>
          </a:xfrm>
        </p:spPr>
        <p:txBody>
          <a:bodyPr>
            <a:noAutofit/>
          </a:bodyPr>
          <a:lstStyle/>
          <a:p>
            <a:pPr marR="0" lvl="1" algn="l" rtl="0">
              <a:lnSpc>
                <a:spcPct val="100000"/>
              </a:lnSpc>
              <a:spcBef>
                <a:spcPts val="0"/>
              </a:spcBef>
              <a:spcAft>
                <a:spcPts val="0"/>
              </a:spcAft>
              <a:buClr>
                <a:schemeClr val="dk1"/>
              </a:buClr>
              <a:buSzPct val="100000"/>
            </a:pPr>
            <a:r>
              <a:rPr lang="en-US" sz="2400" b="1" i="0" u="none" strike="noStrike" cap="none" baseline="0" dirty="0">
                <a:solidFill>
                  <a:schemeClr val="accent2"/>
                </a:solidFill>
                <a:latin typeface="Lucida Sans" panose="020B0602030504020204" pitchFamily="34" charset="0"/>
                <a:ea typeface="Allerta"/>
                <a:cs typeface="Allerta"/>
                <a:sym typeface="Allerta"/>
                <a:rtl val="0"/>
              </a:rPr>
              <a:t>Metric 1B: </a:t>
            </a:r>
            <a:r>
              <a:rPr lang="en-US" sz="2400" b="0" i="0" u="none" strike="noStrike" cap="none" baseline="0" dirty="0">
                <a:latin typeface="Lucida Sans" panose="020B0602030504020204" pitchFamily="34" charset="0"/>
                <a:ea typeface="Allerta"/>
                <a:cs typeface="Allerta"/>
                <a:sym typeface="Allerta"/>
                <a:rtl val="0"/>
              </a:rPr>
              <a:t>Anchor texts in the materials are of publishable quality and worthy of especially careful</a:t>
            </a:r>
            <a:r>
              <a:rPr lang="en-US" sz="2400" b="0" i="0" u="none" strike="noStrike" cap="none" dirty="0">
                <a:latin typeface="Lucida Sans" panose="020B0602030504020204" pitchFamily="34" charset="0"/>
                <a:ea typeface="Allerta"/>
                <a:cs typeface="Allerta"/>
                <a:sym typeface="Allerta"/>
                <a:rtl val="0"/>
              </a:rPr>
              <a:t> reading; they include a mix of informational texts and literature.</a:t>
            </a:r>
            <a:endParaRPr lang="en-US" sz="2400" b="0" i="0" u="none" strike="noStrike" cap="none" baseline="0" dirty="0">
              <a:latin typeface="Lucida Sans" panose="020B0602030504020204" pitchFamily="34" charset="0"/>
              <a:ea typeface="Allerta"/>
              <a:cs typeface="Allerta"/>
              <a:sym typeface="Allerta"/>
              <a:rtl val="0"/>
            </a:endParaRPr>
          </a:p>
        </p:txBody>
      </p:sp>
      <p:sp>
        <p:nvSpPr>
          <p:cNvPr id="3" name="Content Placeholder 2"/>
          <p:cNvSpPr>
            <a:spLocks noGrp="1"/>
          </p:cNvSpPr>
          <p:nvPr>
            <p:ph idx="1"/>
          </p:nvPr>
        </p:nvSpPr>
        <p:spPr>
          <a:xfrm>
            <a:off x="457200" y="1990133"/>
            <a:ext cx="8229600" cy="1641764"/>
          </a:xfrm>
        </p:spPr>
        <p:txBody>
          <a:bodyPr/>
          <a:lstStyle/>
          <a:p>
            <a:r>
              <a:rPr lang="en-US" sz="2200" dirty="0">
                <a:latin typeface="Lucida Sans" panose="020B0602030504020204" pitchFamily="34" charset="0"/>
              </a:rPr>
              <a:t>Consider:  Which of these K-2 read aloud texts are worthy of careful reading?</a:t>
            </a:r>
          </a:p>
          <a:p>
            <a:r>
              <a:rPr lang="en-US" sz="2200" dirty="0">
                <a:latin typeface="Lucida Sans" panose="020B0602030504020204" pitchFamily="34" charset="0"/>
              </a:rPr>
              <a:t>Discuss: What would instructions supporting careful reading look like for teachers or students? What actions and directions would materials include?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919469"/>
            <a:ext cx="2501900" cy="230367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912580"/>
            <a:ext cx="3352800" cy="2310565"/>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8 </a:t>
            </a:r>
          </a:p>
        </p:txBody>
      </p:sp>
    </p:spTree>
    <p:extLst>
      <p:ext uri="{BB962C8B-B14F-4D97-AF65-F5344CB8AC3E}">
        <p14:creationId xmlns:p14="http://schemas.microsoft.com/office/powerpoint/2010/main" val="197885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19" y="354572"/>
            <a:ext cx="8229600" cy="1143000"/>
          </a:xfrm>
        </p:spPr>
        <p:txBody>
          <a:bodyPr>
            <a:noAutofit/>
          </a:bodyPr>
          <a:lstStyle/>
          <a:p>
            <a:br>
              <a:rPr lang="en-US" dirty="0"/>
            </a:br>
            <a:br>
              <a:rPr lang="en-US" dirty="0"/>
            </a:br>
            <a:br>
              <a:rPr lang="en-US" dirty="0"/>
            </a:br>
            <a:br>
              <a:rPr lang="en-US" dirty="0"/>
            </a:br>
            <a:r>
              <a:rPr lang="en-US" dirty="0"/>
              <a:t>Example or Non-Example?</a:t>
            </a:r>
          </a:p>
        </p:txBody>
      </p:sp>
      <p:pic>
        <p:nvPicPr>
          <p:cNvPr id="4" name="Content Placeholder 3" descr="Screen Shot 2015-09-24 at 12.34.54 PM.png"/>
          <p:cNvPicPr>
            <a:picLocks noGrp="1" noChangeAspect="1"/>
          </p:cNvPicPr>
          <p:nvPr>
            <p:ph idx="1"/>
          </p:nvPr>
        </p:nvPicPr>
        <p:blipFill>
          <a:blip r:embed="rId3">
            <a:extLst>
              <a:ext uri="{28A0092B-C50C-407E-A947-70E740481C1C}">
                <a14:useLocalDpi xmlns:a14="http://schemas.microsoft.com/office/drawing/2010/main" val="0"/>
              </a:ext>
            </a:extLst>
          </a:blip>
          <a:srcRect t="-8044" b="-8044"/>
          <a:stretch>
            <a:fillRect/>
          </a:stretch>
        </p:blipFill>
        <p:spPr>
          <a:xfrm>
            <a:off x="234626" y="1730087"/>
            <a:ext cx="8561554" cy="4708525"/>
          </a:xfrm>
        </p:spPr>
      </p:pic>
      <p:sp>
        <p:nvSpPr>
          <p:cNvPr id="6" name="Rounded Rectangle 5"/>
          <p:cNvSpPr/>
          <p:nvPr/>
        </p:nvSpPr>
        <p:spPr bwMode="auto">
          <a:xfrm>
            <a:off x="1702353" y="317999"/>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defTabSz="457200"/>
            <a:r>
              <a:rPr lang="en-US" sz="2600" kern="1200" dirty="0">
                <a:solidFill>
                  <a:srgbClr val="FFFFFF"/>
                </a:solidFill>
                <a:latin typeface="Lucida Sans" panose="020B0602030504020204" pitchFamily="34" charset="0"/>
              </a:rPr>
              <a:t>High Quality Text</a:t>
            </a:r>
          </a:p>
        </p:txBody>
      </p:sp>
    </p:spTree>
    <p:extLst>
      <p:ext uri="{BB962C8B-B14F-4D97-AF65-F5344CB8AC3E}">
        <p14:creationId xmlns:p14="http://schemas.microsoft.com/office/powerpoint/2010/main" val="2657405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5279"/>
            <a:ext cx="8229600" cy="5196372"/>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b="1" dirty="0">
                <a:solidFill>
                  <a:srgbClr val="24A469"/>
                </a:solidFill>
                <a:latin typeface="Lucida Sans" panose="020B0602030504020204" pitchFamily="34" charset="0"/>
              </a:rPr>
              <a:t>Non-Negotiable 2</a:t>
            </a:r>
            <a:r>
              <a:rPr lang="en-US" sz="2400" dirty="0">
                <a:solidFill>
                  <a:srgbClr val="2B9650"/>
                </a:solidFill>
                <a:latin typeface="Lucida Sans" panose="020B0602030504020204" pitchFamily="34" charset="0"/>
              </a:rPr>
              <a:t>: </a:t>
            </a:r>
            <a:r>
              <a:rPr lang="en-US" sz="2400" dirty="0">
                <a:latin typeface="Lucida Sans" panose="020B0602030504020204" pitchFamily="34" charset="0"/>
              </a:rPr>
              <a:t>Materials provide opportunities for rich and rigorous evidence-based discussions and writing about texts to build strong literacy skills.</a:t>
            </a:r>
          </a:p>
          <a:p>
            <a:pPr marL="0" indent="0">
              <a:buNone/>
            </a:pPr>
            <a:endParaRPr lang="en-US" sz="2400" dirty="0">
              <a:latin typeface="Lucida Sans" panose="020B0602030504020204" pitchFamily="34" charset="0"/>
            </a:endParaRPr>
          </a:p>
          <a:p>
            <a:pPr>
              <a:buFont typeface="Arial" panose="020B0604020202020204" pitchFamily="34" charset="0"/>
              <a:buChar char="•"/>
            </a:pPr>
            <a:r>
              <a:rPr lang="en-US" sz="2000" b="1" dirty="0">
                <a:latin typeface="Lucida Sans" panose="020B0602030504020204" pitchFamily="34" charset="0"/>
              </a:rPr>
              <a:t>Metric 2A: </a:t>
            </a:r>
            <a:r>
              <a:rPr lang="en-US" sz="2000" dirty="0">
                <a:latin typeface="Lucida Sans" panose="020B0602030504020204" pitchFamily="34" charset="0"/>
              </a:rPr>
              <a:t>At least 80% of all questions, tasks, and assignments in the materials are text-dependent, requiring students to draw on textual evidence to support both what is explicit as well as valid inferences from the text. The overwhelming majority of these questions and tasks are text-specific.</a:t>
            </a:r>
          </a:p>
          <a:p>
            <a:pPr>
              <a:buFont typeface="Arial" panose="020B0604020202020204" pitchFamily="34" charset="0"/>
              <a:buChar char="•"/>
            </a:pPr>
            <a:r>
              <a:rPr lang="en-US" sz="2000" b="1" dirty="0">
                <a:latin typeface="Lucida Sans" panose="020B0602030504020204" pitchFamily="34" charset="0"/>
              </a:rPr>
              <a:t>Metric 2B: </a:t>
            </a:r>
            <a:r>
              <a:rPr lang="en-US" sz="2000" dirty="0">
                <a:latin typeface="Lucida Sans" panose="020B0602030504020204" pitchFamily="34" charset="0"/>
              </a:rPr>
              <a:t>Materials include frequent opportunities for evidence-based discussions and writing to support careful analyses, well-defended claims, and clear information about texts to address the analytical thinking required by the Standards at each grade level.</a:t>
            </a:r>
          </a:p>
        </p:txBody>
      </p:sp>
      <p:sp>
        <p:nvSpPr>
          <p:cNvPr id="6" name="Rounded Rectangle 5"/>
          <p:cNvSpPr/>
          <p:nvPr/>
        </p:nvSpPr>
        <p:spPr bwMode="auto">
          <a:xfrm>
            <a:off x="457200" y="221367"/>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
        <p:nvSpPr>
          <p:cNvPr id="4" name="TextBox 3"/>
          <p:cNvSpPr txBox="1"/>
          <p:nvPr/>
        </p:nvSpPr>
        <p:spPr>
          <a:xfrm>
            <a:off x="8133907" y="5946141"/>
            <a:ext cx="1010091"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9</a:t>
            </a:r>
          </a:p>
        </p:txBody>
      </p:sp>
    </p:spTree>
    <p:extLst>
      <p:ext uri="{BB962C8B-B14F-4D97-AF65-F5344CB8AC3E}">
        <p14:creationId xmlns:p14="http://schemas.microsoft.com/office/powerpoint/2010/main" val="3215866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10337" cy="1143000"/>
          </a:xfrm>
        </p:spPr>
        <p:txBody>
          <a:bodyPr>
            <a:normAutofit fontScale="90000"/>
          </a:bodyPr>
          <a:lstStyle/>
          <a:p>
            <a:br>
              <a:rPr lang="en-US" sz="2800" dirty="0">
                <a:solidFill>
                  <a:srgbClr val="3F3F39"/>
                </a:solidFill>
                <a:latin typeface="Lucida Sans"/>
                <a:cs typeface="Lucida Sans"/>
              </a:rPr>
            </a:br>
            <a:br>
              <a:rPr lang="en-US" sz="2800" dirty="0">
                <a:solidFill>
                  <a:srgbClr val="3F3F39"/>
                </a:solidFill>
                <a:latin typeface="Lucida Sans"/>
                <a:cs typeface="Lucida Sans"/>
              </a:rPr>
            </a:br>
            <a:br>
              <a:rPr lang="en-US" sz="2800" dirty="0">
                <a:solidFill>
                  <a:srgbClr val="3F3F39"/>
                </a:solidFill>
                <a:latin typeface="Lucida Sans"/>
                <a:cs typeface="Lucida Sans"/>
              </a:rPr>
            </a:br>
            <a:br>
              <a:rPr lang="en-US" sz="2800" dirty="0">
                <a:solidFill>
                  <a:srgbClr val="3F3F39"/>
                </a:solidFill>
                <a:latin typeface="Lucida Sans"/>
                <a:cs typeface="Lucida Sans"/>
              </a:rPr>
            </a:br>
            <a:r>
              <a:rPr lang="en-US" sz="2800" dirty="0">
                <a:solidFill>
                  <a:srgbClr val="3F3F39"/>
                </a:solidFill>
                <a:latin typeface="Lucida Sans"/>
                <a:cs typeface="Lucida Sans"/>
              </a:rPr>
              <a:t>Considering Text Dependency</a:t>
            </a:r>
            <a:br>
              <a:rPr lang="en-US" sz="2800" dirty="0">
                <a:solidFill>
                  <a:srgbClr val="3F3F39"/>
                </a:solidFill>
                <a:latin typeface="Lucida Sans"/>
                <a:cs typeface="Lucida Sans"/>
              </a:rPr>
            </a:br>
            <a:endParaRPr lang="en-US" sz="2800" dirty="0">
              <a:solidFill>
                <a:srgbClr val="3F3F39"/>
              </a:solidFill>
              <a:latin typeface="Lucida Sans"/>
              <a:cs typeface="Lucida Sans"/>
            </a:endParaRPr>
          </a:p>
        </p:txBody>
      </p:sp>
      <p:sp>
        <p:nvSpPr>
          <p:cNvPr id="3" name="Content Placeholder 2"/>
          <p:cNvSpPr>
            <a:spLocks noGrp="1"/>
          </p:cNvSpPr>
          <p:nvPr>
            <p:ph type="body" idx="1"/>
          </p:nvPr>
        </p:nvSpPr>
        <p:spPr>
          <a:xfrm>
            <a:off x="457199" y="1914563"/>
            <a:ext cx="7646157" cy="4495800"/>
          </a:xfrm>
        </p:spPr>
        <p:txBody>
          <a:bodyPr>
            <a:noAutofit/>
          </a:bodyPr>
          <a:lstStyle/>
          <a:p>
            <a:pPr indent="-342900">
              <a:buClr>
                <a:srgbClr val="3F3F39"/>
              </a:buClr>
              <a:buSzPct val="100000"/>
            </a:pPr>
            <a:r>
              <a:rPr lang="en-US" sz="2400" dirty="0">
                <a:solidFill>
                  <a:srgbClr val="3F3F39"/>
                </a:solidFill>
                <a:latin typeface="Lucida Sans" panose="020B0602030504020204" pitchFamily="34" charset="0"/>
                <a:ea typeface="Allerta"/>
                <a:cs typeface="Allerta"/>
              </a:rPr>
              <a:t>Does answering the question require that students have read the passage?</a:t>
            </a:r>
          </a:p>
          <a:p>
            <a:pPr indent="-342900">
              <a:buClr>
                <a:srgbClr val="3F3F39"/>
              </a:buClr>
              <a:buSzPct val="100000"/>
            </a:pPr>
            <a:r>
              <a:rPr lang="en-US" sz="2400" dirty="0">
                <a:solidFill>
                  <a:srgbClr val="3F3F39"/>
                </a:solidFill>
                <a:latin typeface="Lucida Sans" panose="020B0602030504020204" pitchFamily="34" charset="0"/>
                <a:ea typeface="Allerta"/>
                <a:cs typeface="Allerta"/>
              </a:rPr>
              <a:t>Is the question tied to a passage (not stand-alone)?</a:t>
            </a:r>
          </a:p>
          <a:p>
            <a:pPr indent="-342900">
              <a:buClr>
                <a:srgbClr val="3F3F39"/>
              </a:buClr>
              <a:buSzPct val="100000"/>
            </a:pPr>
            <a:r>
              <a:rPr lang="en-US" sz="2400" dirty="0">
                <a:solidFill>
                  <a:srgbClr val="3F3F39"/>
                </a:solidFill>
                <a:latin typeface="Lucida Sans" panose="020B0602030504020204" pitchFamily="34" charset="0"/>
                <a:ea typeface="Allerta"/>
                <a:cs typeface="Allerta"/>
              </a:rPr>
              <a:t>Does the question require students to cite or use evidence from the passage to determine the correct answer?</a:t>
            </a:r>
          </a:p>
          <a:p>
            <a:pPr indent="-342900">
              <a:buClr>
                <a:srgbClr val="3F3F39"/>
              </a:buClr>
              <a:buSzPct val="100000"/>
            </a:pPr>
            <a:r>
              <a:rPr lang="en-US" sz="2400" dirty="0">
                <a:solidFill>
                  <a:srgbClr val="3F3F39"/>
                </a:solidFill>
                <a:latin typeface="Lucida Sans" panose="020B0602030504020204" pitchFamily="34" charset="0"/>
                <a:ea typeface="Allerta"/>
                <a:cs typeface="Allerta"/>
              </a:rPr>
              <a:t>Does the question require students to follow the details of, make inferences from, and/or evaluate what is read?</a:t>
            </a:r>
          </a:p>
        </p:txBody>
      </p:sp>
      <p:sp>
        <p:nvSpPr>
          <p:cNvPr id="4" name="Rounded Rectangle 3"/>
          <p:cNvSpPr/>
          <p:nvPr/>
        </p:nvSpPr>
        <p:spPr bwMode="auto">
          <a:xfrm>
            <a:off x="688765" y="274638"/>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415958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3F3F39"/>
                </a:solidFill>
                <a:latin typeface="Lucida Sans" panose="020B0602030504020204" pitchFamily="34" charset="0"/>
              </a:rPr>
              <a:t>Agenda </a:t>
            </a:r>
          </a:p>
        </p:txBody>
      </p:sp>
      <p:sp>
        <p:nvSpPr>
          <p:cNvPr id="3" name="Text Placeholder 2"/>
          <p:cNvSpPr>
            <a:spLocks noGrp="1"/>
          </p:cNvSpPr>
          <p:nvPr>
            <p:ph type="body" idx="1"/>
          </p:nvPr>
        </p:nvSpPr>
        <p:spPr>
          <a:xfrm>
            <a:off x="457200" y="1417637"/>
            <a:ext cx="8229600" cy="4525963"/>
          </a:xfrm>
        </p:spPr>
        <p:txBody>
          <a:bodyPr/>
          <a:lstStyle/>
          <a:p>
            <a:pPr indent="-342900">
              <a:spcBef>
                <a:spcPts val="480"/>
              </a:spcBef>
              <a:buClr>
                <a:srgbClr val="3F3F39"/>
              </a:buClr>
              <a:buSzPct val="100000"/>
            </a:pPr>
            <a:r>
              <a:rPr lang="en-US" sz="2400" dirty="0">
                <a:solidFill>
                  <a:srgbClr val="3F3F39"/>
                </a:solidFill>
                <a:latin typeface="Lucida Sans"/>
                <a:cs typeface="Lucida Sans"/>
              </a:rPr>
              <a:t> Introduction to the IMET</a:t>
            </a:r>
          </a:p>
          <a:p>
            <a:pPr indent="-342900">
              <a:spcBef>
                <a:spcPts val="480"/>
              </a:spcBef>
              <a:buClr>
                <a:srgbClr val="3F3F39"/>
              </a:buClr>
              <a:buSzPct val="100000"/>
            </a:pPr>
            <a:r>
              <a:rPr lang="en-US" sz="2400" dirty="0">
                <a:solidFill>
                  <a:srgbClr val="3F3F39"/>
                </a:solidFill>
                <a:latin typeface="Lucida Sans"/>
                <a:cs typeface="Lucida Sans"/>
              </a:rPr>
              <a:t> Review the Shifts</a:t>
            </a:r>
          </a:p>
          <a:p>
            <a:pPr indent="-342900">
              <a:spcBef>
                <a:spcPts val="480"/>
              </a:spcBef>
              <a:buClr>
                <a:srgbClr val="3F3F39"/>
              </a:buClr>
              <a:buSzPct val="100000"/>
            </a:pPr>
            <a:r>
              <a:rPr lang="en-US" sz="2400" dirty="0">
                <a:solidFill>
                  <a:srgbClr val="3F3F39"/>
                </a:solidFill>
                <a:latin typeface="Lucida Sans"/>
                <a:cs typeface="Lucida Sans"/>
              </a:rPr>
              <a:t> Color the Shifts activity </a:t>
            </a:r>
          </a:p>
          <a:p>
            <a:pPr indent="-342900">
              <a:spcBef>
                <a:spcPts val="480"/>
              </a:spcBef>
              <a:buClr>
                <a:srgbClr val="3F3F39"/>
              </a:buClr>
              <a:buSzPct val="100000"/>
            </a:pPr>
            <a:r>
              <a:rPr lang="en-US" sz="2400" dirty="0">
                <a:solidFill>
                  <a:srgbClr val="3F3F39"/>
                </a:solidFill>
                <a:latin typeface="Lucida Sans"/>
                <a:cs typeface="Lucida Sans"/>
              </a:rPr>
              <a:t> Non-Negotiable 1: Text Complexity </a:t>
            </a:r>
          </a:p>
          <a:p>
            <a:pPr indent="-342900">
              <a:spcBef>
                <a:spcPts val="480"/>
              </a:spcBef>
              <a:buClr>
                <a:srgbClr val="3F3F39"/>
              </a:buClr>
              <a:buSzPct val="100000"/>
            </a:pPr>
            <a:r>
              <a:rPr lang="en-US" sz="2400" dirty="0">
                <a:solidFill>
                  <a:srgbClr val="3F3F39"/>
                </a:solidFill>
                <a:latin typeface="Lucida Sans"/>
                <a:cs typeface="Lucida Sans"/>
              </a:rPr>
              <a:t> Non-Negotiable 2: Text-Dependent Questions</a:t>
            </a:r>
          </a:p>
          <a:p>
            <a:pPr indent="-342900">
              <a:spcBef>
                <a:spcPts val="480"/>
              </a:spcBef>
              <a:buClr>
                <a:srgbClr val="3F3F39"/>
              </a:buClr>
              <a:buSzPct val="100000"/>
            </a:pPr>
            <a:r>
              <a:rPr lang="en-US" sz="2400" dirty="0">
                <a:solidFill>
                  <a:srgbClr val="3F3F39"/>
                </a:solidFill>
                <a:latin typeface="Lucida Sans"/>
                <a:cs typeface="Lucida Sans"/>
              </a:rPr>
              <a:t> Non-Negotiable 3: Building Knowledge</a:t>
            </a:r>
          </a:p>
          <a:p>
            <a:pPr indent="-342900">
              <a:spcBef>
                <a:spcPts val="480"/>
              </a:spcBef>
              <a:buClr>
                <a:srgbClr val="3F3F39"/>
              </a:buClr>
              <a:buSzPct val="100000"/>
            </a:pPr>
            <a:r>
              <a:rPr lang="en-US" sz="2400" dirty="0">
                <a:solidFill>
                  <a:srgbClr val="3F3F39"/>
                </a:solidFill>
                <a:latin typeface="Lucida Sans"/>
                <a:cs typeface="Lucida Sans"/>
              </a:rPr>
              <a:t> Non-Negotiable 4: Foundational Skills (K-2)</a:t>
            </a:r>
          </a:p>
          <a:p>
            <a:pPr indent="-342900">
              <a:spcBef>
                <a:spcPts val="480"/>
              </a:spcBef>
              <a:buClr>
                <a:srgbClr val="3F3F39"/>
              </a:buClr>
              <a:buSzPct val="100000"/>
            </a:pPr>
            <a:r>
              <a:rPr lang="en-US" sz="2400" dirty="0">
                <a:solidFill>
                  <a:srgbClr val="3F3F39"/>
                </a:solidFill>
                <a:latin typeface="Lucida Sans"/>
                <a:cs typeface="Lucida Sans"/>
              </a:rPr>
              <a:t> Alignment in materials</a:t>
            </a:r>
          </a:p>
          <a:p>
            <a:pPr indent="-342900">
              <a:spcBef>
                <a:spcPts val="480"/>
              </a:spcBef>
              <a:buClr>
                <a:srgbClr val="3F3F39"/>
              </a:buClr>
              <a:buSzPct val="100000"/>
            </a:pPr>
            <a:r>
              <a:rPr lang="en-US" sz="2400" dirty="0">
                <a:solidFill>
                  <a:srgbClr val="3F3F39"/>
                </a:solidFill>
                <a:latin typeface="Lucida Sans"/>
                <a:cs typeface="Lucida Sans"/>
              </a:rPr>
              <a:t> Summarizing</a:t>
            </a:r>
          </a:p>
          <a:p>
            <a:endParaRPr lang="en-US" sz="2800" dirty="0"/>
          </a:p>
          <a:p>
            <a:endParaRPr lang="en-US" sz="2800" dirty="0"/>
          </a:p>
        </p:txBody>
      </p:sp>
    </p:spTree>
    <p:extLst>
      <p:ext uri="{BB962C8B-B14F-4D97-AF65-F5344CB8AC3E}">
        <p14:creationId xmlns:p14="http://schemas.microsoft.com/office/powerpoint/2010/main" val="34918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2" name="Title 1"/>
          <p:cNvSpPr>
            <a:spLocks noGrp="1"/>
          </p:cNvSpPr>
          <p:nvPr>
            <p:ph type="title"/>
          </p:nvPr>
        </p:nvSpPr>
        <p:spPr>
          <a:xfrm>
            <a:off x="457200" y="208249"/>
            <a:ext cx="8229600" cy="1143000"/>
          </a:xfrm>
        </p:spPr>
        <p:txBody>
          <a:bodyPr/>
          <a:lstStyle/>
          <a:p>
            <a:br>
              <a:rPr lang="en-US" sz="2800" dirty="0">
                <a:solidFill>
                  <a:srgbClr val="3F3F39"/>
                </a:solidFill>
                <a:latin typeface="Lucida Sans"/>
                <a:cs typeface="Lucida Sans"/>
              </a:rPr>
            </a:br>
            <a:br>
              <a:rPr lang="en-US" sz="2800" dirty="0">
                <a:solidFill>
                  <a:srgbClr val="3F3F39"/>
                </a:solidFill>
                <a:latin typeface="Lucida Sans"/>
                <a:cs typeface="Lucida Sans"/>
              </a:rPr>
            </a:br>
            <a:br>
              <a:rPr lang="en-US" sz="2800" dirty="0">
                <a:solidFill>
                  <a:srgbClr val="3F3F39"/>
                </a:solidFill>
                <a:latin typeface="Lucida Sans"/>
                <a:cs typeface="Lucida Sans"/>
              </a:rPr>
            </a:br>
            <a:r>
              <a:rPr lang="en-US" sz="2800" dirty="0">
                <a:solidFill>
                  <a:srgbClr val="3F3F39"/>
                </a:solidFill>
                <a:latin typeface="Lucida Sans"/>
                <a:cs typeface="Lucida Sans"/>
              </a:rPr>
              <a:t>Example or Non-Example?</a:t>
            </a:r>
          </a:p>
        </p:txBody>
      </p:sp>
      <p:sp>
        <p:nvSpPr>
          <p:cNvPr id="515" name="Shape 515"/>
          <p:cNvSpPr txBox="1">
            <a:spLocks noGrp="1"/>
          </p:cNvSpPr>
          <p:nvPr>
            <p:ph type="body" idx="1"/>
          </p:nvPr>
        </p:nvSpPr>
        <p:spPr>
          <a:xfrm>
            <a:off x="457200" y="1595535"/>
            <a:ext cx="8229600" cy="4525963"/>
          </a:xfrm>
          <a:prstGeom prst="rect">
            <a:avLst/>
          </a:prstGeom>
          <a:noFill/>
          <a:ln>
            <a:noFill/>
          </a:ln>
        </p:spPr>
        <p:txBody>
          <a:bodyPr lIns="91425" tIns="45700" rIns="91425" bIns="45700" anchor="t" anchorCtr="0">
            <a:noAutofit/>
          </a:bodyPr>
          <a:lstStyle/>
          <a:p>
            <a:pPr marL="342900" marR="0" lvl="0" indent="-1905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p:txBody>
      </p:sp>
      <p:pic>
        <p:nvPicPr>
          <p:cNvPr id="518" name="Shape 518"/>
          <p:cNvPicPr preferRelativeResize="0"/>
          <p:nvPr/>
        </p:nvPicPr>
        <p:blipFill rotWithShape="1">
          <a:blip r:embed="rId3">
            <a:alphaModFix/>
          </a:blip>
          <a:srcRect t="1503" b="40022"/>
          <a:stretch/>
        </p:blipFill>
        <p:spPr>
          <a:xfrm>
            <a:off x="457200" y="1645515"/>
            <a:ext cx="8229600" cy="4663211"/>
          </a:xfrm>
          <a:prstGeom prst="rect">
            <a:avLst/>
          </a:prstGeom>
          <a:noFill/>
          <a:ln>
            <a:noFill/>
          </a:ln>
        </p:spPr>
      </p:pic>
      <p:sp>
        <p:nvSpPr>
          <p:cNvPr id="5" name="Rounded Rectangle 4"/>
          <p:cNvSpPr/>
          <p:nvPr/>
        </p:nvSpPr>
        <p:spPr bwMode="auto">
          <a:xfrm>
            <a:off x="606489" y="303052"/>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845466258"/>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278"/>
            <a:ext cx="8229600" cy="1143000"/>
          </a:xfrm>
        </p:spPr>
        <p:txBody>
          <a:bodyPr/>
          <a:lstStyle/>
          <a:p>
            <a:r>
              <a:rPr lang="en-US" sz="2800" dirty="0">
                <a:solidFill>
                  <a:srgbClr val="3F3F39"/>
                </a:solidFill>
                <a:latin typeface="Lucida Sans" panose="020B0602030504020204" pitchFamily="34" charset="0"/>
              </a:rPr>
              <a:t>Example</a:t>
            </a:r>
          </a:p>
        </p:txBody>
      </p:sp>
      <p:pic>
        <p:nvPicPr>
          <p:cNvPr id="8" name="Content Placeholder 7" descr="Screen Shot 2015-09-17 at 10.37.52 AM.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877" r="-3565"/>
          <a:stretch/>
        </p:blipFill>
        <p:spPr>
          <a:xfrm>
            <a:off x="2892490" y="1739147"/>
            <a:ext cx="5075853" cy="4525962"/>
          </a:xfrm>
        </p:spPr>
      </p:pic>
      <p:sp>
        <p:nvSpPr>
          <p:cNvPr id="5" name="Rounded Rectangle 4"/>
          <p:cNvSpPr/>
          <p:nvPr/>
        </p:nvSpPr>
        <p:spPr bwMode="auto">
          <a:xfrm>
            <a:off x="864704" y="221367"/>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2085200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287"/>
            <a:ext cx="8229600" cy="602325"/>
          </a:xfrm>
        </p:spPr>
        <p:txBody>
          <a:bodyPr>
            <a:normAutofit fontScale="90000"/>
          </a:bodyPr>
          <a:lstStyle/>
          <a:p>
            <a:r>
              <a:rPr lang="en-US" sz="3100" dirty="0">
                <a:solidFill>
                  <a:srgbClr val="24A469"/>
                </a:solidFill>
                <a:latin typeface="Lucida Sans" panose="020B0602030504020204" pitchFamily="34" charset="0"/>
              </a:rPr>
              <a:t>Practice: </a:t>
            </a:r>
            <a:r>
              <a:rPr lang="en-US" sz="3100" dirty="0">
                <a:solidFill>
                  <a:srgbClr val="3F3F39"/>
                </a:solidFill>
                <a:latin typeface="Lucida Sans" panose="020B0602030504020204" pitchFamily="34" charset="0"/>
              </a:rPr>
              <a:t>Text-Dependent Questions </a:t>
            </a:r>
            <a:br>
              <a:rPr lang="en-US" dirty="0"/>
            </a:br>
            <a:endParaRPr lang="en-US" dirty="0"/>
          </a:p>
        </p:txBody>
      </p:sp>
      <p:sp>
        <p:nvSpPr>
          <p:cNvPr id="3" name="Content Placeholder 2"/>
          <p:cNvSpPr>
            <a:spLocks noGrp="1"/>
          </p:cNvSpPr>
          <p:nvPr>
            <p:ph type="body" idx="1"/>
          </p:nvPr>
        </p:nvSpPr>
        <p:spPr>
          <a:xfrm>
            <a:off x="457200" y="2385626"/>
            <a:ext cx="8229600" cy="3008956"/>
          </a:xfrm>
        </p:spPr>
        <p:txBody>
          <a:bodyPr/>
          <a:lstStyle/>
          <a:p>
            <a:pPr indent="-342900">
              <a:buClr>
                <a:srgbClr val="3F3F39"/>
              </a:buClr>
              <a:buSzPct val="100000"/>
            </a:pPr>
            <a:r>
              <a:rPr lang="en-US" sz="2600" dirty="0">
                <a:solidFill>
                  <a:srgbClr val="3F3F39"/>
                </a:solidFill>
                <a:latin typeface="Lucida Sans" panose="020B0602030504020204" pitchFamily="34" charset="0"/>
                <a:ea typeface="Allerta"/>
                <a:cs typeface="Allerta"/>
              </a:rPr>
              <a:t>Use the passages (</a:t>
            </a:r>
            <a:r>
              <a:rPr lang="en-US" sz="2600" i="1" dirty="0">
                <a:solidFill>
                  <a:srgbClr val="3F3F39"/>
                </a:solidFill>
                <a:latin typeface="Lucida Sans" panose="020B0602030504020204" pitchFamily="34" charset="0"/>
                <a:ea typeface="Allerta"/>
                <a:cs typeface="Allerta"/>
              </a:rPr>
              <a:t>Fossil Fish Found! </a:t>
            </a:r>
            <a:r>
              <a:rPr lang="en-US" sz="2600" dirty="0">
                <a:solidFill>
                  <a:srgbClr val="3F3F39"/>
                </a:solidFill>
                <a:latin typeface="Lucida Sans" panose="020B0602030504020204" pitchFamily="34" charset="0"/>
                <a:ea typeface="Allerta"/>
                <a:cs typeface="Allerta"/>
              </a:rPr>
              <a:t>and </a:t>
            </a:r>
            <a:r>
              <a:rPr lang="en-US" sz="2600" i="1" dirty="0">
                <a:solidFill>
                  <a:srgbClr val="3F3F39"/>
                </a:solidFill>
                <a:latin typeface="Lucida Sans" panose="020B0602030504020204" pitchFamily="34" charset="0"/>
                <a:ea typeface="Allerta"/>
                <a:cs typeface="Allerta"/>
              </a:rPr>
              <a:t>Earthquakes</a:t>
            </a:r>
            <a:r>
              <a:rPr lang="en-US" sz="2600" dirty="0">
                <a:solidFill>
                  <a:srgbClr val="3F3F39"/>
                </a:solidFill>
                <a:latin typeface="Lucida Sans" panose="020B0602030504020204" pitchFamily="34" charset="0"/>
                <a:ea typeface="Allerta"/>
                <a:cs typeface="Allerta"/>
              </a:rPr>
              <a:t>) and associated question sets to gather evidence for the NN 2 metrics. </a:t>
            </a:r>
          </a:p>
          <a:p>
            <a:pPr indent="-342900">
              <a:buClr>
                <a:srgbClr val="3F3F39"/>
              </a:buClr>
              <a:buSzPct val="100000"/>
            </a:pPr>
            <a:endParaRPr lang="en-US" sz="2600" dirty="0">
              <a:solidFill>
                <a:srgbClr val="3F3F39"/>
              </a:solidFill>
              <a:latin typeface="Lucida Sans" panose="020B0602030504020204" pitchFamily="34" charset="0"/>
              <a:ea typeface="Allerta"/>
              <a:cs typeface="Allerta"/>
            </a:endParaRPr>
          </a:p>
          <a:p>
            <a:pPr indent="-342900">
              <a:buClr>
                <a:srgbClr val="3F3F39"/>
              </a:buClr>
              <a:buSzPct val="100000"/>
            </a:pPr>
            <a:r>
              <a:rPr lang="en-US" sz="2600" dirty="0">
                <a:solidFill>
                  <a:srgbClr val="3F3F39"/>
                </a:solidFill>
                <a:latin typeface="Lucida Sans" panose="020B0602030504020204" pitchFamily="34" charset="0"/>
                <a:ea typeface="Allerta"/>
                <a:cs typeface="Allerta"/>
              </a:rPr>
              <a:t>Be prepared to share your findings. </a:t>
            </a:r>
          </a:p>
          <a:p>
            <a:endParaRPr lang="en-US" sz="2600" dirty="0"/>
          </a:p>
        </p:txBody>
      </p:sp>
      <p:sp>
        <p:nvSpPr>
          <p:cNvPr id="5" name="Rounded Rectangle 4"/>
          <p:cNvSpPr/>
          <p:nvPr/>
        </p:nvSpPr>
        <p:spPr bwMode="auto">
          <a:xfrm>
            <a:off x="864704" y="221367"/>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1445059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97815"/>
            <a:ext cx="8229600" cy="1143000"/>
          </a:xfrm>
        </p:spPr>
        <p:txBody>
          <a:bodyPr>
            <a:normAutofit/>
          </a:bodyPr>
          <a:lstStyle/>
          <a:p>
            <a:r>
              <a:rPr lang="en-US" sz="2800" dirty="0">
                <a:solidFill>
                  <a:srgbClr val="3F3F39"/>
                </a:solidFill>
                <a:latin typeface="Lucida Sans" panose="020B0602030504020204" pitchFamily="34" charset="0"/>
              </a:rPr>
              <a:t>Let’s reach consensus:</a:t>
            </a:r>
          </a:p>
        </p:txBody>
      </p:sp>
      <p:sp>
        <p:nvSpPr>
          <p:cNvPr id="3" name="Content Placeholder 2"/>
          <p:cNvSpPr>
            <a:spLocks noGrp="1"/>
          </p:cNvSpPr>
          <p:nvPr>
            <p:ph type="body" idx="1"/>
          </p:nvPr>
        </p:nvSpPr>
        <p:spPr>
          <a:xfrm>
            <a:off x="457200" y="2419608"/>
            <a:ext cx="8229600" cy="2437410"/>
          </a:xfrm>
        </p:spPr>
        <p:txBody>
          <a:bodyPr/>
          <a:lstStyle/>
          <a:p>
            <a:pPr indent="-342900">
              <a:buClr>
                <a:srgbClr val="3F3F39"/>
              </a:buClr>
              <a:buSzPct val="100000"/>
            </a:pPr>
            <a:r>
              <a:rPr lang="en-US" sz="2600" dirty="0">
                <a:solidFill>
                  <a:srgbClr val="3F3F39"/>
                </a:solidFill>
                <a:latin typeface="Lucida Sans" panose="020B0602030504020204" pitchFamily="34" charset="0"/>
                <a:ea typeface="Allerta"/>
                <a:cs typeface="Allerta"/>
              </a:rPr>
              <a:t>What evidence did you find where your materials were in alignment with the criterion?</a:t>
            </a:r>
          </a:p>
          <a:p>
            <a:pPr indent="-342900">
              <a:buClr>
                <a:srgbClr val="3F3F39"/>
              </a:buClr>
              <a:buSzPct val="100000"/>
            </a:pPr>
            <a:endParaRPr lang="en-US" sz="2600" dirty="0">
              <a:solidFill>
                <a:srgbClr val="3F3F39"/>
              </a:solidFill>
              <a:latin typeface="Lucida Sans" panose="020B0602030504020204" pitchFamily="34" charset="0"/>
              <a:ea typeface="Allerta"/>
              <a:cs typeface="Allerta"/>
            </a:endParaRPr>
          </a:p>
          <a:p>
            <a:pPr indent="-342900">
              <a:buClr>
                <a:srgbClr val="3F3F39"/>
              </a:buClr>
              <a:buSzPct val="100000"/>
            </a:pPr>
            <a:r>
              <a:rPr lang="en-US" sz="2600" dirty="0">
                <a:solidFill>
                  <a:srgbClr val="3F3F39"/>
                </a:solidFill>
                <a:latin typeface="Lucida Sans" panose="020B0602030504020204" pitchFamily="34" charset="0"/>
                <a:ea typeface="Allerta"/>
                <a:cs typeface="Allerta"/>
              </a:rPr>
              <a:t>What other evidence would you want to collect? </a:t>
            </a:r>
          </a:p>
        </p:txBody>
      </p:sp>
      <p:sp>
        <p:nvSpPr>
          <p:cNvPr id="5" name="Rounded Rectangle 4"/>
          <p:cNvSpPr/>
          <p:nvPr/>
        </p:nvSpPr>
        <p:spPr bwMode="auto">
          <a:xfrm>
            <a:off x="864703" y="334963"/>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2977825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5279"/>
            <a:ext cx="8229600" cy="5196372"/>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b="1" dirty="0">
                <a:solidFill>
                  <a:srgbClr val="24A469"/>
                </a:solidFill>
                <a:latin typeface="Lucida Sans" panose="020B0602030504020204" pitchFamily="34" charset="0"/>
              </a:rPr>
              <a:t>Non-Negotiable 3</a:t>
            </a:r>
            <a:r>
              <a:rPr lang="en-US" sz="2400" dirty="0">
                <a:solidFill>
                  <a:srgbClr val="2B9650"/>
                </a:solidFill>
                <a:latin typeface="Lucida Sans" panose="020B0602030504020204" pitchFamily="34" charset="0"/>
              </a:rPr>
              <a:t>: </a:t>
            </a:r>
            <a:r>
              <a:rPr lang="en-US" sz="2400" dirty="0">
                <a:latin typeface="Lucida Sans" panose="020B0602030504020204" pitchFamily="34" charset="0"/>
              </a:rPr>
              <a:t>Materials build knowledge systematically through reading, writing, speaking and listening, and language study.</a:t>
            </a:r>
          </a:p>
          <a:p>
            <a:pPr marL="0" indent="0">
              <a:buNone/>
            </a:pPr>
            <a:endParaRPr lang="en-US" sz="2400" dirty="0">
              <a:latin typeface="Lucida Sans" panose="020B0602030504020204" pitchFamily="34" charset="0"/>
            </a:endParaRPr>
          </a:p>
          <a:p>
            <a:pPr>
              <a:buFont typeface="Arial" panose="020B0604020202020204" pitchFamily="34" charset="0"/>
              <a:buChar char="•"/>
            </a:pPr>
            <a:r>
              <a:rPr lang="en-US" sz="2000" b="1" dirty="0">
                <a:latin typeface="Lucida Sans" panose="020B0602030504020204" pitchFamily="34" charset="0"/>
              </a:rPr>
              <a:t>Metric 3A: </a:t>
            </a:r>
            <a:r>
              <a:rPr lang="en-US" sz="2000" dirty="0">
                <a:latin typeface="Lucida Sans" panose="020B0602030504020204" pitchFamily="34" charset="0"/>
              </a:rPr>
              <a:t>Materials provide a sequence or series of texts that build knowledge and vocabulary systematically through reading, writing, listening, and speaking. These texts are organized around a variety of topics at each grade level.</a:t>
            </a:r>
          </a:p>
          <a:p>
            <a:pPr>
              <a:buFont typeface="Arial" panose="020B0604020202020204" pitchFamily="34" charset="0"/>
              <a:buChar char="•"/>
            </a:pPr>
            <a:endParaRPr lang="en-US" sz="2000" dirty="0">
              <a:latin typeface="Lucida Sans" panose="020B0602030504020204" pitchFamily="34" charset="0"/>
            </a:endParaRPr>
          </a:p>
          <a:p>
            <a:pPr>
              <a:buFont typeface="Arial" panose="020B0604020202020204" pitchFamily="34" charset="0"/>
              <a:buChar char="•"/>
            </a:pPr>
            <a:r>
              <a:rPr lang="en-US" sz="2000" b="1" dirty="0">
                <a:latin typeface="Lucida Sans" panose="020B0602030504020204" pitchFamily="34" charset="0"/>
              </a:rPr>
              <a:t>Metric 3B: </a:t>
            </a:r>
            <a:r>
              <a:rPr lang="en-US" sz="2000" dirty="0">
                <a:latin typeface="Lucida Sans" panose="020B0602030504020204" pitchFamily="34" charset="0"/>
              </a:rPr>
              <a:t>Materials provide instructions, clear design and lightweight student accountability, that guide instructors regarding how students will regularly engage in a volume of independent reading, both assigned, related to the anchor texts, or texts of their own choosing, in or outside of class.</a:t>
            </a:r>
          </a:p>
        </p:txBody>
      </p:sp>
      <p:sp>
        <p:nvSpPr>
          <p:cNvPr id="6" name="Rounded Rectangle 5"/>
          <p:cNvSpPr/>
          <p:nvPr/>
        </p:nvSpPr>
        <p:spPr bwMode="auto">
          <a:xfrm>
            <a:off x="2362200" y="221367"/>
            <a:ext cx="4571999"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4" name="TextBox 3"/>
          <p:cNvSpPr txBox="1"/>
          <p:nvPr/>
        </p:nvSpPr>
        <p:spPr>
          <a:xfrm>
            <a:off x="8098971" y="5946142"/>
            <a:ext cx="1045028"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p.13</a:t>
            </a:r>
          </a:p>
        </p:txBody>
      </p:sp>
    </p:spTree>
    <p:extLst>
      <p:ext uri="{BB962C8B-B14F-4D97-AF65-F5344CB8AC3E}">
        <p14:creationId xmlns:p14="http://schemas.microsoft.com/office/powerpoint/2010/main" val="3844269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1" y="1186316"/>
            <a:ext cx="8839201"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1800" dirty="0">
                <a:latin typeface="Lucida Sans" panose="020B0602030504020204" pitchFamily="34" charset="0"/>
              </a:rPr>
              <a:t>vocabulary systematically through reading, writing, listening, and texts are organized around a variety of topics at each grade level.</a:t>
            </a:r>
          </a:p>
        </p:txBody>
      </p:sp>
      <p:sp>
        <p:nvSpPr>
          <p:cNvPr id="3" name="Content Placeholder 2"/>
          <p:cNvSpPr>
            <a:spLocks noGrp="1"/>
          </p:cNvSpPr>
          <p:nvPr>
            <p:ph idx="1"/>
          </p:nvPr>
        </p:nvSpPr>
        <p:spPr>
          <a:xfrm>
            <a:off x="-3934143" y="1088120"/>
            <a:ext cx="3000694" cy="5094288"/>
          </a:xfrm>
        </p:spPr>
        <p:txBody>
          <a:bodyPr/>
          <a:lstStyle/>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28575"/>
            <a:ext cx="3468692" cy="2971800"/>
          </a:xfrm>
          <a:prstGeom prst="rect">
            <a:avLst/>
          </a:prstGeom>
          <a:ln>
            <a:solidFill>
              <a:schemeClr val="tx1"/>
            </a:solidFill>
          </a:ln>
        </p:spPr>
      </p:pic>
      <p:sp>
        <p:nvSpPr>
          <p:cNvPr id="6" name="Rectangle 5"/>
          <p:cNvSpPr/>
          <p:nvPr/>
        </p:nvSpPr>
        <p:spPr>
          <a:xfrm>
            <a:off x="367145" y="1264381"/>
            <a:ext cx="4890655" cy="5016758"/>
          </a:xfrm>
          <a:prstGeom prst="rect">
            <a:avLst/>
          </a:prstGeom>
        </p:spPr>
        <p:txBody>
          <a:bodyPr wrap="square">
            <a:spAutoFit/>
          </a:bodyPr>
          <a:lstStyle/>
          <a:p>
            <a:pPr marL="0" indent="0">
              <a:buNone/>
            </a:pPr>
            <a:r>
              <a:rPr lang="en-US" sz="2000" dirty="0">
                <a:solidFill>
                  <a:srgbClr val="3F3F39"/>
                </a:solidFill>
                <a:latin typeface="Lucida Sans" panose="020B0602030504020204" pitchFamily="34" charset="0"/>
              </a:rPr>
              <a:t>“By reading texts in history/social studies, science, and other disciplines, students build a foundation of knowledge in these fields that will also give them the background to be better readers in all content areas. </a:t>
            </a:r>
          </a:p>
          <a:p>
            <a:pPr marL="0" indent="0">
              <a:buNone/>
            </a:pPr>
            <a:endParaRPr lang="en-US" sz="2000" dirty="0">
              <a:solidFill>
                <a:srgbClr val="3F3F39"/>
              </a:solidFill>
              <a:latin typeface="Lucida Sans" panose="020B0602030504020204" pitchFamily="34" charset="0"/>
            </a:endParaRPr>
          </a:p>
          <a:p>
            <a:pPr marL="0" indent="0">
              <a:buNone/>
            </a:pPr>
            <a:r>
              <a:rPr lang="en-US" sz="2000" dirty="0">
                <a:solidFill>
                  <a:srgbClr val="3F3F39"/>
                </a:solidFill>
                <a:latin typeface="Lucida Sans" panose="020B0602030504020204" pitchFamily="34" charset="0"/>
              </a:rPr>
              <a:t>Students can only gain this foundation when </a:t>
            </a:r>
            <a:r>
              <a:rPr lang="en-US" sz="2000" b="1" dirty="0">
                <a:solidFill>
                  <a:srgbClr val="3F3F39"/>
                </a:solidFill>
                <a:latin typeface="Lucida Sans" panose="020B0602030504020204" pitchFamily="34" charset="0"/>
              </a:rPr>
              <a:t>the curriculum is intentionally and coherently structured to develop rich content knowledge within and across grades</a:t>
            </a:r>
            <a:r>
              <a:rPr lang="en-US" sz="2000" dirty="0">
                <a:solidFill>
                  <a:srgbClr val="3F3F39"/>
                </a:solidFill>
                <a:latin typeface="Lucida Sans" panose="020B0602030504020204" pitchFamily="34" charset="0"/>
              </a:rPr>
              <a:t>.” </a:t>
            </a:r>
          </a:p>
          <a:p>
            <a:pPr marL="0" indent="0">
              <a:buNone/>
            </a:pPr>
            <a:endParaRPr lang="en-US" sz="2000" dirty="0">
              <a:solidFill>
                <a:srgbClr val="3F3F39"/>
              </a:solidFill>
              <a:latin typeface="Lucida Sans" panose="020B0602030504020204" pitchFamily="34" charset="0"/>
            </a:endParaRPr>
          </a:p>
          <a:p>
            <a:pPr marL="0" indent="0" algn="r">
              <a:buNone/>
            </a:pPr>
            <a:r>
              <a:rPr lang="en-US" sz="2000" dirty="0">
                <a:solidFill>
                  <a:srgbClr val="3F3F39"/>
                </a:solidFill>
                <a:latin typeface="Lucida Sans" panose="020B0602030504020204" pitchFamily="34" charset="0"/>
              </a:rPr>
              <a:t>-- CCSS Anchor Reading Standards</a:t>
            </a:r>
          </a:p>
        </p:txBody>
      </p:sp>
      <p:sp>
        <p:nvSpPr>
          <p:cNvPr id="7" name="Rounded Rectangle 6"/>
          <p:cNvSpPr/>
          <p:nvPr/>
        </p:nvSpPr>
        <p:spPr bwMode="auto">
          <a:xfrm>
            <a:off x="1800512" y="368108"/>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8" name="TextBox 7"/>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14</a:t>
            </a:r>
          </a:p>
        </p:txBody>
      </p:sp>
    </p:spTree>
    <p:extLst>
      <p:ext uri="{BB962C8B-B14F-4D97-AF65-F5344CB8AC3E}">
        <p14:creationId xmlns:p14="http://schemas.microsoft.com/office/powerpoint/2010/main" val="3437937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lingham Quote - knowledge.pdf"/>
          <p:cNvPicPr>
            <a:picLocks noGrp="1" noChangeAspect="1"/>
          </p:cNvPicPr>
          <p:nvPr>
            <p:ph idx="1"/>
          </p:nvPr>
        </p:nvPicPr>
        <p:blipFill rotWithShape="1">
          <a:blip r:embed="rId3">
            <a:extLst>
              <a:ext uri="{28A0092B-C50C-407E-A947-70E740481C1C}">
                <a14:useLocalDpi xmlns:a14="http://schemas.microsoft.com/office/drawing/2010/main" val="0"/>
              </a:ext>
            </a:extLst>
          </a:blip>
          <a:srcRect t="32589" b="32417"/>
          <a:stretch/>
        </p:blipFill>
        <p:spPr>
          <a:xfrm>
            <a:off x="256815" y="1620002"/>
            <a:ext cx="8348098" cy="3780537"/>
          </a:xfrm>
        </p:spPr>
      </p:pic>
      <p:sp>
        <p:nvSpPr>
          <p:cNvPr id="6" name="Title 1"/>
          <p:cNvSpPr txBox="1">
            <a:spLocks/>
          </p:cNvSpPr>
          <p:nvPr/>
        </p:nvSpPr>
        <p:spPr>
          <a:xfrm>
            <a:off x="498762" y="1620002"/>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400" i="1" dirty="0">
              <a:latin typeface="Lucida Sans" panose="020B0602030504020204" pitchFamily="34" charset="0"/>
            </a:endParaRPr>
          </a:p>
        </p:txBody>
      </p:sp>
      <p:sp>
        <p:nvSpPr>
          <p:cNvPr id="5" name="Rounded Rectangle 4"/>
          <p:cNvSpPr/>
          <p:nvPr/>
        </p:nvSpPr>
        <p:spPr bwMode="auto">
          <a:xfrm>
            <a:off x="1800512" y="368108"/>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14</a:t>
            </a:r>
          </a:p>
        </p:txBody>
      </p:sp>
    </p:spTree>
    <p:extLst>
      <p:ext uri="{BB962C8B-B14F-4D97-AF65-F5344CB8AC3E}">
        <p14:creationId xmlns:p14="http://schemas.microsoft.com/office/powerpoint/2010/main" val="1330303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39" y="956032"/>
            <a:ext cx="8229600" cy="804862"/>
          </a:xfrm>
        </p:spPr>
        <p:txBody>
          <a:bodyPr/>
          <a:lstStyle/>
          <a:p>
            <a:r>
              <a:rPr lang="en-US" dirty="0"/>
              <a:t> Example</a:t>
            </a:r>
          </a:p>
        </p:txBody>
      </p:sp>
      <p:pic>
        <p:nvPicPr>
          <p:cNvPr id="4" name="Content Placeholder 3" descr="Screen Shot 2015-06-11 at 11.23.3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549" r="5882"/>
          <a:stretch/>
        </p:blipFill>
        <p:spPr>
          <a:xfrm>
            <a:off x="609256" y="1731665"/>
            <a:ext cx="7838708" cy="4608861"/>
          </a:xfrm>
        </p:spPr>
      </p:pic>
      <p:sp>
        <p:nvSpPr>
          <p:cNvPr id="5" name="Rounded Rectangle 4"/>
          <p:cNvSpPr/>
          <p:nvPr/>
        </p:nvSpPr>
        <p:spPr bwMode="auto">
          <a:xfrm>
            <a:off x="1749799" y="24263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defTabSz="457200"/>
            <a:r>
              <a:rPr lang="en-US" sz="2600" kern="1200" dirty="0">
                <a:solidFill>
                  <a:srgbClr val="FFFFFF"/>
                </a:solidFill>
                <a:latin typeface="Lucida Sans" panose="020B0602030504020204" pitchFamily="34" charset="0"/>
              </a:rPr>
              <a:t>Building Knowledge</a:t>
            </a:r>
          </a:p>
        </p:txBody>
      </p:sp>
    </p:spTree>
    <p:extLst>
      <p:ext uri="{BB962C8B-B14F-4D97-AF65-F5344CB8AC3E}">
        <p14:creationId xmlns:p14="http://schemas.microsoft.com/office/powerpoint/2010/main" val="1519208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693696"/>
            <a:ext cx="8229600" cy="1717935"/>
          </a:xfrm>
        </p:spPr>
        <p:txBody>
          <a:bodyPr>
            <a:noAutofit/>
          </a:bodyPr>
          <a:lstStyle/>
          <a:p>
            <a:r>
              <a:rPr lang="en-US" sz="2400" b="1" dirty="0">
                <a:solidFill>
                  <a:schemeClr val="accent2"/>
                </a:solidFill>
                <a:latin typeface="Lucida Sans" panose="020B0602030504020204" pitchFamily="34" charset="0"/>
              </a:rPr>
              <a:t>Metric 3B: </a:t>
            </a:r>
            <a:r>
              <a:rPr lang="en-US" sz="2400" dirty="0">
                <a:latin typeface="Lucida Sans" panose="020B0602030504020204" pitchFamily="34" charset="0"/>
              </a:rPr>
              <a:t>Materials provide instructions, clear design and lightweight student accountability, that guide instructors regarding how students will regularly engage in a volume of independent reading, both assigned, related to the anchor texts, or texts of their own choosing, in or outside of class.</a:t>
            </a:r>
          </a:p>
        </p:txBody>
      </p:sp>
      <p:sp>
        <p:nvSpPr>
          <p:cNvPr id="3" name="Content Placeholder 2"/>
          <p:cNvSpPr>
            <a:spLocks noGrp="1"/>
          </p:cNvSpPr>
          <p:nvPr>
            <p:ph idx="1"/>
          </p:nvPr>
        </p:nvSpPr>
        <p:spPr>
          <a:xfrm>
            <a:off x="2057400" y="3661624"/>
            <a:ext cx="5257800" cy="2286000"/>
          </a:xfrm>
        </p:spPr>
        <p:txBody>
          <a:bodyPr>
            <a:normAutofit fontScale="92500" lnSpcReduction="10000"/>
          </a:bodyPr>
          <a:lstStyle/>
          <a:p>
            <a:pPr marL="0" indent="0" algn="ctr">
              <a:buNone/>
            </a:pPr>
            <a:endParaRPr lang="en-US" sz="2400" dirty="0">
              <a:ea typeface="+mj-ea"/>
            </a:endParaRPr>
          </a:p>
          <a:p>
            <a:pPr marL="0" indent="0" algn="ctr">
              <a:buNone/>
            </a:pPr>
            <a:r>
              <a:rPr lang="en-US" sz="2400" dirty="0">
                <a:ea typeface="+mj-ea"/>
              </a:rPr>
              <a:t>Close reading alone</a:t>
            </a:r>
            <a:br>
              <a:rPr lang="en-US" sz="2400" dirty="0">
                <a:ea typeface="+mj-ea"/>
              </a:rPr>
            </a:br>
            <a:r>
              <a:rPr lang="en-US" sz="2400" dirty="0">
                <a:ea typeface="+mj-ea"/>
              </a:rPr>
              <a:t>is </a:t>
            </a:r>
            <a:r>
              <a:rPr lang="en-US" sz="2400" b="1" u="sng" dirty="0">
                <a:ea typeface="+mj-ea"/>
              </a:rPr>
              <a:t>NOT</a:t>
            </a:r>
            <a:r>
              <a:rPr lang="en-US" sz="2400" dirty="0">
                <a:ea typeface="+mj-ea"/>
              </a:rPr>
              <a:t> enough! </a:t>
            </a:r>
            <a:br>
              <a:rPr lang="en-US" sz="2400" dirty="0">
                <a:ea typeface="+mj-ea"/>
              </a:rPr>
            </a:br>
            <a:br>
              <a:rPr lang="en-US" sz="2400" dirty="0">
                <a:ea typeface="+mj-ea"/>
              </a:rPr>
            </a:br>
            <a:r>
              <a:rPr lang="en-US" sz="2400" dirty="0">
                <a:ea typeface="+mj-ea"/>
              </a:rPr>
              <a:t>In fact, done alone, it can INCREASE the achievement gap.</a:t>
            </a:r>
            <a:br>
              <a:rPr lang="en-US" sz="2500" dirty="0">
                <a:ea typeface="+mj-ea"/>
              </a:rPr>
            </a:br>
            <a:endParaRPr lang="en-US" dirty="0"/>
          </a:p>
        </p:txBody>
      </p:sp>
      <p:sp>
        <p:nvSpPr>
          <p:cNvPr id="4" name="Rounded Rectangle 3"/>
          <p:cNvSpPr/>
          <p:nvPr/>
        </p:nvSpPr>
        <p:spPr bwMode="auto">
          <a:xfrm>
            <a:off x="1873250" y="395605"/>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15</a:t>
            </a:r>
          </a:p>
        </p:txBody>
      </p:sp>
    </p:spTree>
    <p:extLst>
      <p:ext uri="{BB962C8B-B14F-4D97-AF65-F5344CB8AC3E}">
        <p14:creationId xmlns:p14="http://schemas.microsoft.com/office/powerpoint/2010/main" val="1612182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746450"/>
              </p:ext>
            </p:extLst>
          </p:nvPr>
        </p:nvGraphicFramePr>
        <p:xfrm>
          <a:off x="970384" y="1582180"/>
          <a:ext cx="7449716" cy="4632041"/>
        </p:xfrm>
        <a:graphic>
          <a:graphicData uri="http://schemas.openxmlformats.org/drawingml/2006/table">
            <a:tbl>
              <a:tblPr firstRow="1" bandRow="1">
                <a:tableStyleId>{5C22544A-7EE6-4342-B048-85BDC9FD1C3A}</a:tableStyleId>
              </a:tblPr>
              <a:tblGrid>
                <a:gridCol w="3724858">
                  <a:extLst>
                    <a:ext uri="{9D8B030D-6E8A-4147-A177-3AD203B41FA5}">
                      <a16:colId xmlns:a16="http://schemas.microsoft.com/office/drawing/2014/main" val="20000"/>
                    </a:ext>
                  </a:extLst>
                </a:gridCol>
                <a:gridCol w="3724858">
                  <a:extLst>
                    <a:ext uri="{9D8B030D-6E8A-4147-A177-3AD203B41FA5}">
                      <a16:colId xmlns:a16="http://schemas.microsoft.com/office/drawing/2014/main" val="20001"/>
                    </a:ext>
                  </a:extLst>
                </a:gridCol>
              </a:tblGrid>
              <a:tr h="381068">
                <a:tc>
                  <a:txBody>
                    <a:bodyPr/>
                    <a:lstStyle/>
                    <a:p>
                      <a:pPr algn="ctr"/>
                      <a:r>
                        <a:rPr lang="en-US" sz="2000" dirty="0">
                          <a:latin typeface="Lucida Sans" panose="020B0602030504020204" pitchFamily="34" charset="0"/>
                        </a:rPr>
                        <a:t>Close Reading</a:t>
                      </a:r>
                    </a:p>
                  </a:txBody>
                  <a:tcPr/>
                </a:tc>
                <a:tc>
                  <a:txBody>
                    <a:bodyPr/>
                    <a:lstStyle/>
                    <a:p>
                      <a:pPr algn="ctr"/>
                      <a:r>
                        <a:rPr lang="en-US" sz="2000" dirty="0">
                          <a:latin typeface="Lucida Sans" panose="020B0602030504020204" pitchFamily="34" charset="0"/>
                        </a:rPr>
                        <a:t>Volume of Reading</a:t>
                      </a:r>
                    </a:p>
                  </a:txBody>
                  <a:tcPr/>
                </a:tc>
                <a:extLst>
                  <a:ext uri="{0D108BD9-81ED-4DB2-BD59-A6C34878D82A}">
                    <a16:rowId xmlns:a16="http://schemas.microsoft.com/office/drawing/2014/main" val="10000"/>
                  </a:ext>
                </a:extLst>
              </a:tr>
              <a:tr h="457824">
                <a:tc>
                  <a:txBody>
                    <a:bodyPr/>
                    <a:lstStyle/>
                    <a:p>
                      <a:r>
                        <a:rPr lang="en-US" sz="1800" baseline="0" dirty="0">
                          <a:latin typeface="Lucida Sans" panose="020B0602030504020204" pitchFamily="34" charset="0"/>
                        </a:rPr>
                        <a:t>Fewer pages</a:t>
                      </a:r>
                      <a:endParaRPr lang="en-US" sz="1800" dirty="0">
                        <a:latin typeface="Lucida Sans" panose="020B0602030504020204" pitchFamily="34" charset="0"/>
                      </a:endParaRPr>
                    </a:p>
                  </a:txBody>
                  <a:tcPr/>
                </a:tc>
                <a:tc>
                  <a:txBody>
                    <a:bodyPr/>
                    <a:lstStyle/>
                    <a:p>
                      <a:r>
                        <a:rPr lang="en-US" sz="1800" dirty="0">
                          <a:latin typeface="Lucida Sans" panose="020B0602030504020204" pitchFamily="34" charset="0"/>
                        </a:rPr>
                        <a:t>More pages</a:t>
                      </a:r>
                    </a:p>
                  </a:txBody>
                  <a:tcPr/>
                </a:tc>
                <a:extLst>
                  <a:ext uri="{0D108BD9-81ED-4DB2-BD59-A6C34878D82A}">
                    <a16:rowId xmlns:a16="http://schemas.microsoft.com/office/drawing/2014/main" val="10001"/>
                  </a:ext>
                </a:extLst>
              </a:tr>
              <a:tr h="615572">
                <a:tc>
                  <a:txBody>
                    <a:bodyPr/>
                    <a:lstStyle/>
                    <a:p>
                      <a:r>
                        <a:rPr lang="en-US" sz="1800" dirty="0">
                          <a:latin typeface="Lucida Sans" panose="020B0602030504020204" pitchFamily="34" charset="0"/>
                        </a:rPr>
                        <a:t>Grade-level</a:t>
                      </a:r>
                      <a:r>
                        <a:rPr lang="en-US" sz="1800" baseline="0" dirty="0">
                          <a:latin typeface="Lucida Sans" panose="020B0602030504020204" pitchFamily="34" charset="0"/>
                        </a:rPr>
                        <a:t> complex text</a:t>
                      </a:r>
                      <a:endParaRPr lang="en-US" sz="1800" dirty="0">
                        <a:latin typeface="Lucida Sans" panose="020B0602030504020204" pitchFamily="34" charset="0"/>
                      </a:endParaRPr>
                    </a:p>
                  </a:txBody>
                  <a:tcPr/>
                </a:tc>
                <a:tc>
                  <a:txBody>
                    <a:bodyPr/>
                    <a:lstStyle/>
                    <a:p>
                      <a:r>
                        <a:rPr lang="en-US" sz="1800" dirty="0">
                          <a:latin typeface="Lucida Sans" panose="020B0602030504020204" pitchFamily="34" charset="0"/>
                        </a:rPr>
                        <a:t>Text at different</a:t>
                      </a:r>
                      <a:r>
                        <a:rPr lang="en-US" sz="1800" baseline="0" dirty="0">
                          <a:latin typeface="Lucida Sans" panose="020B0602030504020204" pitchFamily="34" charset="0"/>
                        </a:rPr>
                        <a:t> </a:t>
                      </a:r>
                      <a:r>
                        <a:rPr lang="en-US" sz="1800" dirty="0">
                          <a:latin typeface="Lucida Sans" panose="020B0602030504020204" pitchFamily="34" charset="0"/>
                        </a:rPr>
                        <a:t>levels of</a:t>
                      </a:r>
                      <a:r>
                        <a:rPr lang="en-US" sz="1800" baseline="0" dirty="0">
                          <a:latin typeface="Lucida Sans" panose="020B0602030504020204" pitchFamily="34" charset="0"/>
                        </a:rPr>
                        <a:t> </a:t>
                      </a:r>
                      <a:r>
                        <a:rPr lang="en-US" sz="1800" dirty="0">
                          <a:latin typeface="Lucida Sans" panose="020B0602030504020204" pitchFamily="34" charset="0"/>
                        </a:rPr>
                        <a:t>complexity</a:t>
                      </a:r>
                    </a:p>
                  </a:txBody>
                  <a:tcPr/>
                </a:tc>
                <a:extLst>
                  <a:ext uri="{0D108BD9-81ED-4DB2-BD59-A6C34878D82A}">
                    <a16:rowId xmlns:a16="http://schemas.microsoft.com/office/drawing/2014/main" val="10002"/>
                  </a:ext>
                </a:extLst>
              </a:tr>
              <a:tr h="563104">
                <a:tc>
                  <a:txBody>
                    <a:bodyPr/>
                    <a:lstStyle/>
                    <a:p>
                      <a:r>
                        <a:rPr lang="en-US" sz="1800" dirty="0">
                          <a:latin typeface="Lucida Sans" panose="020B0602030504020204" pitchFamily="34" charset="0"/>
                        </a:rPr>
                        <a:t>All</a:t>
                      </a:r>
                      <a:r>
                        <a:rPr lang="en-US" sz="1800" baseline="0" dirty="0">
                          <a:latin typeface="Lucida Sans" panose="020B0602030504020204" pitchFamily="34" charset="0"/>
                        </a:rPr>
                        <a:t> students same text</a:t>
                      </a:r>
                      <a:endParaRPr lang="en-US" sz="1800" dirty="0">
                        <a:latin typeface="Lucida Sans" panose="020B0602030504020204" pitchFamily="34" charset="0"/>
                      </a:endParaRPr>
                    </a:p>
                  </a:txBody>
                  <a:tcPr/>
                </a:tc>
                <a:tc>
                  <a:txBody>
                    <a:bodyPr/>
                    <a:lstStyle/>
                    <a:p>
                      <a:r>
                        <a:rPr lang="en-US" sz="1800" dirty="0">
                          <a:latin typeface="Lucida Sans" panose="020B0602030504020204" pitchFamily="34" charset="0"/>
                        </a:rPr>
                        <a:t>Student</a:t>
                      </a:r>
                      <a:r>
                        <a:rPr lang="en-US" sz="1800" baseline="0" dirty="0">
                          <a:latin typeface="Lucida Sans" panose="020B0602030504020204" pitchFamily="34" charset="0"/>
                        </a:rPr>
                        <a:t> or teacher choice of text</a:t>
                      </a:r>
                    </a:p>
                  </a:txBody>
                  <a:tcPr/>
                </a:tc>
                <a:extLst>
                  <a:ext uri="{0D108BD9-81ED-4DB2-BD59-A6C34878D82A}">
                    <a16:rowId xmlns:a16="http://schemas.microsoft.com/office/drawing/2014/main" val="10003"/>
                  </a:ext>
                </a:extLst>
              </a:tr>
              <a:tr h="702277">
                <a:tc>
                  <a:txBody>
                    <a:bodyPr/>
                    <a:lstStyle/>
                    <a:p>
                      <a:r>
                        <a:rPr lang="en-US" sz="1800" dirty="0">
                          <a:latin typeface="Lucida Sans" panose="020B0602030504020204" pitchFamily="34" charset="0"/>
                        </a:rPr>
                        <a:t>Teaches students to attend to text and</a:t>
                      </a:r>
                      <a:r>
                        <a:rPr lang="en-US" sz="1800" baseline="0" dirty="0">
                          <a:latin typeface="Lucida Sans" panose="020B0602030504020204" pitchFamily="34" charset="0"/>
                        </a:rPr>
                        <a:t> to words</a:t>
                      </a:r>
                      <a:endParaRPr lang="en-US" sz="1800" dirty="0">
                        <a:latin typeface="Lucida Sans" panose="020B0602030504020204" pitchFamily="34" charset="0"/>
                      </a:endParaRPr>
                    </a:p>
                  </a:txBody>
                  <a:tcPr/>
                </a:tc>
                <a:tc>
                  <a:txBody>
                    <a:bodyPr/>
                    <a:lstStyle/>
                    <a:p>
                      <a:r>
                        <a:rPr lang="en-US" sz="1800" b="0" dirty="0">
                          <a:latin typeface="Lucida Sans" panose="020B0602030504020204" pitchFamily="34" charset="0"/>
                        </a:rPr>
                        <a:t>Rapidly</a:t>
                      </a:r>
                      <a:r>
                        <a:rPr lang="en-US" sz="1800" b="0" baseline="0" dirty="0">
                          <a:latin typeface="Lucida Sans" panose="020B0602030504020204" pitchFamily="34" charset="0"/>
                        </a:rPr>
                        <a:t> builds </a:t>
                      </a:r>
                      <a:r>
                        <a:rPr lang="en-US" sz="1800" b="0" dirty="0">
                          <a:latin typeface="Lucida Sans" panose="020B0602030504020204" pitchFamily="34" charset="0"/>
                        </a:rPr>
                        <a:t>knowledge</a:t>
                      </a:r>
                      <a:r>
                        <a:rPr lang="en-US" sz="1800" b="0" baseline="0" dirty="0">
                          <a:latin typeface="Lucida Sans" panose="020B0602030504020204" pitchFamily="34" charset="0"/>
                        </a:rPr>
                        <a:t> &amp; vocab</a:t>
                      </a:r>
                    </a:p>
                  </a:txBody>
                  <a:tcPr/>
                </a:tc>
                <a:extLst>
                  <a:ext uri="{0D108BD9-81ED-4DB2-BD59-A6C34878D82A}">
                    <a16:rowId xmlns:a16="http://schemas.microsoft.com/office/drawing/2014/main" val="10004"/>
                  </a:ext>
                </a:extLst>
              </a:tr>
              <a:tr h="385544">
                <a:tc>
                  <a:txBody>
                    <a:bodyPr/>
                    <a:lstStyle/>
                    <a:p>
                      <a:r>
                        <a:rPr lang="en-US" sz="1800" dirty="0">
                          <a:latin typeface="Lucida Sans" panose="020B0602030504020204" pitchFamily="34" charset="0"/>
                        </a:rPr>
                        <a:t>Heavy support</a:t>
                      </a:r>
                    </a:p>
                  </a:txBody>
                  <a:tcPr/>
                </a:tc>
                <a:tc>
                  <a:txBody>
                    <a:bodyPr/>
                    <a:lstStyle/>
                    <a:p>
                      <a:r>
                        <a:rPr lang="en-US" sz="1800" b="0" baseline="0" dirty="0">
                          <a:latin typeface="Lucida Sans" panose="020B0602030504020204" pitchFamily="34" charset="0"/>
                        </a:rPr>
                        <a:t>Light support</a:t>
                      </a:r>
                    </a:p>
                  </a:txBody>
                  <a:tcPr/>
                </a:tc>
                <a:extLst>
                  <a:ext uri="{0D108BD9-81ED-4DB2-BD59-A6C34878D82A}">
                    <a16:rowId xmlns:a16="http://schemas.microsoft.com/office/drawing/2014/main" val="10005"/>
                  </a:ext>
                </a:extLst>
              </a:tr>
              <a:tr h="392178">
                <a:tc>
                  <a:txBody>
                    <a:bodyPr/>
                    <a:lstStyle/>
                    <a:p>
                      <a:r>
                        <a:rPr lang="en-US" sz="1800" dirty="0">
                          <a:latin typeface="Lucida Sans" panose="020B0602030504020204" pitchFamily="34" charset="0"/>
                        </a:rPr>
                        <a:t>Solely instructional</a:t>
                      </a:r>
                    </a:p>
                  </a:txBody>
                  <a:tcPr/>
                </a:tc>
                <a:tc>
                  <a:txBody>
                    <a:bodyPr/>
                    <a:lstStyle/>
                    <a:p>
                      <a:r>
                        <a:rPr lang="en-US" sz="1800" b="0" baseline="0" dirty="0">
                          <a:latin typeface="Lucida Sans" panose="020B0602030504020204" pitchFamily="34" charset="0"/>
                        </a:rPr>
                        <a:t>Guided or independent</a:t>
                      </a:r>
                    </a:p>
                  </a:txBody>
                  <a:tcPr/>
                </a:tc>
                <a:extLst>
                  <a:ext uri="{0D108BD9-81ED-4DB2-BD59-A6C34878D82A}">
                    <a16:rowId xmlns:a16="http://schemas.microsoft.com/office/drawing/2014/main" val="10006"/>
                  </a:ext>
                </a:extLst>
              </a:tr>
              <a:tr h="652058">
                <a:tc>
                  <a:txBody>
                    <a:bodyPr/>
                    <a:lstStyle/>
                    <a:p>
                      <a:r>
                        <a:rPr lang="en-US" sz="1800" dirty="0">
                          <a:latin typeface="Lucida Sans" panose="020B0602030504020204" pitchFamily="34" charset="0"/>
                        </a:rPr>
                        <a:t>Exposes</a:t>
                      </a:r>
                      <a:r>
                        <a:rPr lang="en-US" sz="1800" baseline="0" dirty="0">
                          <a:latin typeface="Lucida Sans" panose="020B0602030504020204" pitchFamily="34" charset="0"/>
                        </a:rPr>
                        <a:t> students to higher level content</a:t>
                      </a:r>
                      <a:endParaRPr lang="en-US" sz="1800" dirty="0">
                        <a:latin typeface="Lucida Sans" panose="020B0602030504020204" pitchFamily="34" charset="0"/>
                      </a:endParaRPr>
                    </a:p>
                  </a:txBody>
                  <a:tcPr/>
                </a:tc>
                <a:tc>
                  <a:txBody>
                    <a:bodyPr/>
                    <a:lstStyle/>
                    <a:p>
                      <a:r>
                        <a:rPr lang="en-US" sz="1800" b="0" baseline="0" dirty="0">
                          <a:latin typeface="Lucida Sans" panose="020B0602030504020204" pitchFamily="34" charset="0"/>
                        </a:rPr>
                        <a:t>Builds knowledge of words, and the world</a:t>
                      </a:r>
                    </a:p>
                  </a:txBody>
                  <a:tcPr/>
                </a:tc>
                <a:extLst>
                  <a:ext uri="{0D108BD9-81ED-4DB2-BD59-A6C34878D82A}">
                    <a16:rowId xmlns:a16="http://schemas.microsoft.com/office/drawing/2014/main" val="10007"/>
                  </a:ext>
                </a:extLst>
              </a:tr>
              <a:tr h="351755">
                <a:tc>
                  <a:txBody>
                    <a:bodyPr/>
                    <a:lstStyle/>
                    <a:p>
                      <a:r>
                        <a:rPr lang="en-US" sz="1800" dirty="0">
                          <a:latin typeface="Lucida Sans" panose="020B0602030504020204" pitchFamily="34" charset="0"/>
                        </a:rPr>
                        <a:t>Gives all students access</a:t>
                      </a:r>
                    </a:p>
                  </a:txBody>
                  <a:tcPr/>
                </a:tc>
                <a:tc>
                  <a:txBody>
                    <a:bodyPr/>
                    <a:lstStyle/>
                    <a:p>
                      <a:r>
                        <a:rPr lang="en-US" sz="1800" b="0" baseline="0" dirty="0">
                          <a:latin typeface="Lucida Sans" panose="020B0602030504020204" pitchFamily="34" charset="0"/>
                        </a:rPr>
                        <a:t>Builds love of reading</a:t>
                      </a:r>
                    </a:p>
                  </a:txBody>
                  <a:tcPr/>
                </a:tc>
                <a:extLst>
                  <a:ext uri="{0D108BD9-81ED-4DB2-BD59-A6C34878D82A}">
                    <a16:rowId xmlns:a16="http://schemas.microsoft.com/office/drawing/2014/main" val="10008"/>
                  </a:ext>
                </a:extLst>
              </a:tr>
            </a:tbl>
          </a:graphicData>
        </a:graphic>
      </p:graphicFrame>
      <p:sp>
        <p:nvSpPr>
          <p:cNvPr id="2" name="Rectangle 1"/>
          <p:cNvSpPr/>
          <p:nvPr/>
        </p:nvSpPr>
        <p:spPr>
          <a:xfrm>
            <a:off x="152400" y="1080052"/>
            <a:ext cx="8991600" cy="384721"/>
          </a:xfrm>
          <a:prstGeom prst="rect">
            <a:avLst/>
          </a:prstGeom>
        </p:spPr>
        <p:txBody>
          <a:bodyPr wrap="square">
            <a:spAutoFit/>
          </a:bodyPr>
          <a:lstStyle/>
          <a:p>
            <a:r>
              <a:rPr lang="en-US" sz="1900" dirty="0">
                <a:solidFill>
                  <a:srgbClr val="3F3F39"/>
                </a:solidFill>
                <a:latin typeface="Lucida Sans" panose="020B0602030504020204" pitchFamily="34" charset="0"/>
              </a:rPr>
              <a:t>A </a:t>
            </a:r>
            <a:r>
              <a:rPr lang="en-US" sz="1900" dirty="0">
                <a:solidFill>
                  <a:srgbClr val="24A469"/>
                </a:solidFill>
                <a:latin typeface="Lucida Sans" panose="020B0602030504020204" pitchFamily="34" charset="0"/>
              </a:rPr>
              <a:t>volume of reading </a:t>
            </a:r>
            <a:r>
              <a:rPr lang="en-US" sz="1900" dirty="0">
                <a:solidFill>
                  <a:srgbClr val="3F3F39"/>
                </a:solidFill>
                <a:latin typeface="Lucida Sans" panose="020B0602030504020204" pitchFamily="34" charset="0"/>
              </a:rPr>
              <a:t>should be balanced with the</a:t>
            </a:r>
            <a:r>
              <a:rPr lang="en-US" sz="1900" dirty="0">
                <a:latin typeface="Lucida Sans" panose="020B0602030504020204" pitchFamily="34" charset="0"/>
              </a:rPr>
              <a:t> </a:t>
            </a:r>
            <a:r>
              <a:rPr lang="en-US" sz="1900" dirty="0">
                <a:solidFill>
                  <a:srgbClr val="24A469"/>
                </a:solidFill>
                <a:latin typeface="Lucida Sans" panose="020B0602030504020204" pitchFamily="34" charset="0"/>
              </a:rPr>
              <a:t>close analytic reading.</a:t>
            </a:r>
          </a:p>
        </p:txBody>
      </p:sp>
      <p:sp>
        <p:nvSpPr>
          <p:cNvPr id="6" name="Rounded Rectangle 5"/>
          <p:cNvSpPr/>
          <p:nvPr/>
        </p:nvSpPr>
        <p:spPr bwMode="auto">
          <a:xfrm>
            <a:off x="1749799" y="24263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Tree>
    <p:extLst>
      <p:ext uri="{BB962C8B-B14F-4D97-AF65-F5344CB8AC3E}">
        <p14:creationId xmlns:p14="http://schemas.microsoft.com/office/powerpoint/2010/main" val="70440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533400" y="1058694"/>
            <a:ext cx="8096400" cy="4495800"/>
          </a:xfrm>
          <a:prstGeom prst="roundRect">
            <a:avLst>
              <a:gd name="adj" fmla="val 15094"/>
            </a:avLst>
          </a:prstGeom>
          <a:noFill/>
          <a:ln>
            <a:noFill/>
          </a:ln>
        </p:spPr>
        <p:txBody>
          <a:bodyPr lIns="91425" tIns="45700" rIns="91425" bIns="45700" anchor="ctr" anchorCtr="0">
            <a:noAutofit/>
          </a:bodyPr>
          <a:lstStyle/>
          <a:p>
            <a:pPr marL="0" marR="0" lvl="0" indent="0" algn="r" rtl="0">
              <a:lnSpc>
                <a:spcPct val="80000"/>
              </a:lnSpc>
              <a:spcBef>
                <a:spcPts val="0"/>
              </a:spcBef>
              <a:spcAft>
                <a:spcPts val="0"/>
              </a:spcAft>
              <a:buClr>
                <a:schemeClr val="accent1"/>
              </a:buClr>
              <a:buSzPct val="25000"/>
              <a:buFont typeface="Arial"/>
              <a:buNone/>
            </a:pPr>
            <a:r>
              <a:rPr lang="en-US" sz="2800" b="0" i="0" u="none" strike="noStrike" cap="none" baseline="0" dirty="0">
                <a:solidFill>
                  <a:srgbClr val="24A469"/>
                </a:solidFill>
                <a:latin typeface="Lucida Sans" panose="020B0602030504020204" pitchFamily="34" charset="0"/>
                <a:sym typeface="Arial"/>
              </a:rPr>
              <a:t>“In general, teachers are much more likely to cover topics presented in the materials selected by their school or district than to cover topics not included; they are likely to follow the sequence of topics in the selected materials; and their pedagogical approach is influenced by the instructional design of the materials. The evidence is clear that instructional interactions between students and teachers are framed by the instructional materials that are provided by their schools and districts.”</a:t>
            </a:r>
          </a:p>
          <a:p>
            <a:pPr marL="0" marR="0" lvl="0" indent="0" algn="r" rtl="0">
              <a:lnSpc>
                <a:spcPct val="100000"/>
              </a:lnSpc>
              <a:spcBef>
                <a:spcPts val="600"/>
              </a:spcBef>
              <a:spcAft>
                <a:spcPts val="0"/>
              </a:spcAft>
              <a:buClr>
                <a:srgbClr val="505B56"/>
              </a:buClr>
              <a:buSzPct val="25000"/>
              <a:buFont typeface="Arial"/>
              <a:buNone/>
            </a:pPr>
            <a:endParaRPr lang="en-US" sz="1800" b="0" i="0" u="none" strike="noStrike" cap="none" baseline="0" dirty="0">
              <a:solidFill>
                <a:srgbClr val="505B56"/>
              </a:solidFill>
              <a:latin typeface="Lucida Sans" panose="020B0602030504020204" pitchFamily="34" charset="0"/>
              <a:sym typeface="Arial"/>
            </a:endParaRPr>
          </a:p>
          <a:p>
            <a:pPr marL="0" marR="0" lvl="0" indent="0" algn="r" rtl="0">
              <a:lnSpc>
                <a:spcPct val="100000"/>
              </a:lnSpc>
              <a:spcBef>
                <a:spcPts val="600"/>
              </a:spcBef>
              <a:spcAft>
                <a:spcPts val="0"/>
              </a:spcAft>
              <a:buClr>
                <a:srgbClr val="505B56"/>
              </a:buClr>
              <a:buSzPct val="25000"/>
              <a:buFont typeface="Arial"/>
              <a:buNone/>
            </a:pPr>
            <a:r>
              <a:rPr lang="en-US" sz="1800" b="0" i="0" u="none" strike="noStrike" cap="none" baseline="0" dirty="0">
                <a:solidFill>
                  <a:srgbClr val="505B56"/>
                </a:solidFill>
                <a:latin typeface="Lucida Sans" panose="020B0602030504020204" pitchFamily="34" charset="0"/>
                <a:sym typeface="Arial"/>
              </a:rPr>
              <a:t>Chingos &amp; Whitehurst, </a:t>
            </a:r>
          </a:p>
          <a:p>
            <a:pPr marL="0" marR="0" lvl="0" indent="0" algn="r" rtl="0">
              <a:lnSpc>
                <a:spcPct val="100000"/>
              </a:lnSpc>
              <a:spcBef>
                <a:spcPts val="600"/>
              </a:spcBef>
              <a:spcAft>
                <a:spcPts val="0"/>
              </a:spcAft>
              <a:buClr>
                <a:srgbClr val="505B56"/>
              </a:buClr>
              <a:buSzPct val="25000"/>
              <a:buFont typeface="Arial"/>
              <a:buNone/>
            </a:pPr>
            <a:r>
              <a:rPr lang="en-US" sz="1800" b="0" i="1" u="none" strike="noStrike" cap="none" baseline="0" dirty="0">
                <a:solidFill>
                  <a:srgbClr val="505B56"/>
                </a:solidFill>
                <a:latin typeface="Lucida Sans" panose="020B0602030504020204" pitchFamily="34" charset="0"/>
                <a:sym typeface="Arial"/>
              </a:rPr>
              <a:t>Choosing Blindly: Instructional Materials, Teacher Effectiveness, and the Common Core</a:t>
            </a:r>
          </a:p>
        </p:txBody>
      </p:sp>
    </p:spTree>
    <p:extLst>
      <p:ext uri="{BB962C8B-B14F-4D97-AF65-F5344CB8AC3E}">
        <p14:creationId xmlns:p14="http://schemas.microsoft.com/office/powerpoint/2010/main" val="705054247"/>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G_TG_9.png"/>
          <p:cNvPicPr>
            <a:picLocks noGrp="1" noChangeAspect="1"/>
          </p:cNvPicPr>
          <p:nvPr>
            <p:ph idx="1"/>
          </p:nvPr>
        </p:nvPicPr>
        <p:blipFill>
          <a:blip r:embed="rId3">
            <a:extLst>
              <a:ext uri="{28A0092B-C50C-407E-A947-70E740481C1C}">
                <a14:useLocalDpi xmlns:a14="http://schemas.microsoft.com/office/drawing/2010/main" val="0"/>
              </a:ext>
            </a:extLst>
          </a:blip>
          <a:srcRect t="6529" b="6529"/>
          <a:stretch>
            <a:fillRect/>
          </a:stretch>
        </p:blipFill>
        <p:spPr>
          <a:xfrm>
            <a:off x="457200" y="1704399"/>
            <a:ext cx="8229600" cy="4525963"/>
          </a:xfrm>
        </p:spPr>
      </p:pic>
      <p:sp>
        <p:nvSpPr>
          <p:cNvPr id="3" name="Title 2"/>
          <p:cNvSpPr>
            <a:spLocks noGrp="1"/>
          </p:cNvSpPr>
          <p:nvPr>
            <p:ph type="title"/>
          </p:nvPr>
        </p:nvSpPr>
        <p:spPr>
          <a:xfrm>
            <a:off x="448049" y="906032"/>
            <a:ext cx="8229600" cy="794183"/>
          </a:xfrm>
        </p:spPr>
        <p:txBody>
          <a:bodyPr>
            <a:normAutofit/>
          </a:bodyPr>
          <a:lstStyle/>
          <a:p>
            <a:r>
              <a:rPr lang="en-US" sz="2800" dirty="0">
                <a:latin typeface="Lucida Sans" panose="020B0602030504020204" pitchFamily="34" charset="0"/>
              </a:rPr>
              <a:t>Independent Reading</a:t>
            </a:r>
          </a:p>
        </p:txBody>
      </p:sp>
      <p:sp>
        <p:nvSpPr>
          <p:cNvPr id="6" name="Rounded Rectangle 5"/>
          <p:cNvSpPr/>
          <p:nvPr/>
        </p:nvSpPr>
        <p:spPr bwMode="auto">
          <a:xfrm>
            <a:off x="1749799" y="24263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Tree>
    <p:extLst>
      <p:ext uri="{BB962C8B-B14F-4D97-AF65-F5344CB8AC3E}">
        <p14:creationId xmlns:p14="http://schemas.microsoft.com/office/powerpoint/2010/main" val="3249787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361950" y="1562100"/>
            <a:ext cx="8458200" cy="3657600"/>
          </a:xfrm>
          <a:prstGeom prst="rect">
            <a:avLst/>
          </a:prstGeom>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dk1"/>
                </a:solidFill>
                <a:latin typeface="+mn-lt"/>
                <a:ea typeface="+mn-ea"/>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dk1"/>
                </a:solidFill>
                <a:latin typeface="+mn-lt"/>
                <a:ea typeface="+mn-ea"/>
                <a:cs typeface="+mn-cs"/>
              </a:defRPr>
            </a:lvl3pPr>
            <a:lvl4pPr marL="12573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4pPr>
            <a:lvl5pPr marL="1600200" indent="-228600" algn="l" rtl="0" eaLnBrk="1" fontAlgn="base" hangingPunct="1">
              <a:spcBef>
                <a:spcPct val="25000"/>
              </a:spcBef>
              <a:spcAft>
                <a:spcPct val="0"/>
              </a:spcAft>
              <a:buClr>
                <a:schemeClr val="tx1"/>
              </a:buClr>
              <a:buChar char="•"/>
              <a:defRPr sz="1400">
                <a:solidFill>
                  <a:schemeClr val="dk1"/>
                </a:solidFill>
                <a:latin typeface="+mn-lt"/>
                <a:ea typeface="+mn-ea"/>
                <a:cs typeface="+mn-cs"/>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defTabSz="457200">
              <a:buClr>
                <a:srgbClr val="000000"/>
              </a:buClr>
              <a:buFontTx/>
              <a:buNone/>
            </a:pPr>
            <a:r>
              <a:rPr lang="en-US" sz="2400" b="1" dirty="0">
                <a:solidFill>
                  <a:srgbClr val="24A469"/>
                </a:solidFill>
                <a:latin typeface="Lucida Sans" panose="020B0602030504020204" pitchFamily="34" charset="0"/>
              </a:rPr>
              <a:t>Non-Negotiable 4: </a:t>
            </a:r>
            <a:r>
              <a:rPr lang="en-US" sz="2400" kern="1200" dirty="0">
                <a:solidFill>
                  <a:srgbClr val="000000"/>
                </a:solidFill>
                <a:latin typeface="Lucida Sans" panose="020B0602030504020204" pitchFamily="34" charset="0"/>
              </a:rPr>
              <a:t>Materials develop foundational reading skills systematically, using research-based and transparent methods. This means materials provide explicit and systematic instruction and diagnostic support in: concepts of print, letter recognition, phonemic awareness, phonics, word awareness and vocabulary development, syntax, and fluency. </a:t>
            </a:r>
            <a:endParaRPr lang="en-US" sz="2400" kern="1200" dirty="0">
              <a:solidFill>
                <a:srgbClr val="3F3F39"/>
              </a:solidFill>
              <a:latin typeface="Lucida Sans" panose="020B0602030504020204" pitchFamily="34" charset="0"/>
            </a:endParaRPr>
          </a:p>
          <a:p>
            <a:pPr marL="0" indent="0" defTabSz="457200">
              <a:buClr>
                <a:srgbClr val="000000"/>
              </a:buClr>
              <a:buFontTx/>
              <a:buNone/>
            </a:pPr>
            <a:endParaRPr lang="en-US" sz="1000" dirty="0">
              <a:solidFill>
                <a:srgbClr val="000000"/>
              </a:solidFill>
              <a:latin typeface="Lucida Sans" panose="020B0602030504020204" pitchFamily="34" charset="0"/>
            </a:endParaRPr>
          </a:p>
        </p:txBody>
      </p:sp>
      <p:sp>
        <p:nvSpPr>
          <p:cNvPr id="10" name="Rounded Rectangle 9"/>
          <p:cNvSpPr/>
          <p:nvPr/>
        </p:nvSpPr>
        <p:spPr bwMode="auto">
          <a:xfrm>
            <a:off x="2286000" y="407988"/>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defTabSz="457200"/>
            <a:r>
              <a:rPr lang="en-US" sz="2600" kern="1200" dirty="0">
                <a:solidFill>
                  <a:srgbClr val="FFFFFF"/>
                </a:solidFill>
                <a:latin typeface="Lucida Sans" panose="020B0602030504020204" pitchFamily="34" charset="0"/>
              </a:rPr>
              <a:t>Foundational Skills</a:t>
            </a:r>
          </a:p>
        </p:txBody>
      </p:sp>
      <p:sp>
        <p:nvSpPr>
          <p:cNvPr id="4" name="TextBox 3"/>
          <p:cNvSpPr txBox="1"/>
          <p:nvPr/>
        </p:nvSpPr>
        <p:spPr>
          <a:xfrm>
            <a:off x="8065827" y="5946140"/>
            <a:ext cx="1078172" cy="307777"/>
          </a:xfrm>
          <a:prstGeom prst="rect">
            <a:avLst/>
          </a:prstGeom>
          <a:solidFill>
            <a:schemeClr val="accent2"/>
          </a:solidFill>
        </p:spPr>
        <p:txBody>
          <a:bodyPr wrap="square" rtlCol="0">
            <a:spAutoFit/>
          </a:bodyPr>
          <a:lstStyle/>
          <a:p>
            <a:pPr defTabSz="457200"/>
            <a:r>
              <a:rPr lang="en-US" kern="1200" dirty="0">
                <a:latin typeface="Arial" panose="020B0604020202020204" pitchFamily="34" charset="0"/>
                <a:ea typeface="+mn-ea"/>
                <a:cs typeface="Arial" panose="020B0604020202020204" pitchFamily="34" charset="0"/>
              </a:rPr>
              <a:t>IMET p. 17 </a:t>
            </a:r>
          </a:p>
        </p:txBody>
      </p:sp>
    </p:spTree>
    <p:extLst>
      <p:ext uri="{BB962C8B-B14F-4D97-AF65-F5344CB8AC3E}">
        <p14:creationId xmlns:p14="http://schemas.microsoft.com/office/powerpoint/2010/main" val="4114104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49" y="1465743"/>
            <a:ext cx="8496300" cy="4830763"/>
          </a:xfrm>
        </p:spPr>
        <p:txBody>
          <a:bodyPr>
            <a:normAutofit fontScale="77500" lnSpcReduction="20000"/>
          </a:bodyPr>
          <a:lstStyle/>
          <a:p>
            <a:pPr marL="0" indent="0">
              <a:buNone/>
            </a:pPr>
            <a:r>
              <a:rPr lang="en-US" b="1" dirty="0"/>
              <a:t>NN Metric 4A</a:t>
            </a:r>
            <a:r>
              <a:rPr lang="en-US" dirty="0"/>
              <a:t>: </a:t>
            </a:r>
            <a:r>
              <a:rPr lang="en-US" sz="2600" dirty="0"/>
              <a:t>Provides instruction in concepts of print, letter recognition, phonemic awareness, phonics, word awareness, vocabulary development, syntax, and reading fluency</a:t>
            </a:r>
          </a:p>
          <a:p>
            <a:pPr marL="0" indent="0">
              <a:buNone/>
            </a:pPr>
            <a:endParaRPr lang="en-US" dirty="0"/>
          </a:p>
          <a:p>
            <a:pPr marL="0" indent="0">
              <a:buNone/>
            </a:pPr>
            <a:r>
              <a:rPr lang="en-US" b="1" dirty="0"/>
              <a:t>NN Metric 4B: </a:t>
            </a:r>
            <a:r>
              <a:rPr lang="en-US" sz="2600" dirty="0"/>
              <a:t>Variety of student reading material and activities that allows for frequent practice of all foundational skills.</a:t>
            </a:r>
          </a:p>
          <a:p>
            <a:pPr marL="0" indent="0">
              <a:buNone/>
            </a:pPr>
            <a:endParaRPr lang="en-US" dirty="0"/>
          </a:p>
          <a:p>
            <a:pPr marL="0" indent="0">
              <a:buNone/>
            </a:pPr>
            <a:r>
              <a:rPr lang="en-US" b="1" dirty="0"/>
              <a:t>NN Metric 4C: </a:t>
            </a:r>
            <a:r>
              <a:rPr lang="en-US" sz="2600" dirty="0"/>
              <a:t>Provides clear, well-structured diagnostic assessment protocols and materials for all foundational skills to guide instruction and remediation.  </a:t>
            </a:r>
          </a:p>
          <a:p>
            <a:pPr marL="0" indent="0">
              <a:buNone/>
            </a:pPr>
            <a:endParaRPr lang="en-US" dirty="0"/>
          </a:p>
          <a:p>
            <a:pPr marL="0" indent="0">
              <a:buNone/>
            </a:pPr>
            <a:r>
              <a:rPr lang="en-US" b="1" dirty="0"/>
              <a:t>NN Metric 4D: </a:t>
            </a:r>
            <a:r>
              <a:rPr lang="en-US" sz="2600" dirty="0"/>
              <a:t>Materials guide students to read with purpose and understanding.</a:t>
            </a:r>
          </a:p>
          <a:p>
            <a:pPr marL="0" indent="0">
              <a:buNone/>
            </a:pPr>
            <a:endParaRPr lang="en-US" dirty="0"/>
          </a:p>
          <a:p>
            <a:pPr marL="0" indent="0">
              <a:buNone/>
            </a:pPr>
            <a:r>
              <a:rPr lang="en-US" b="1" dirty="0"/>
              <a:t>NN Metric 4E: </a:t>
            </a:r>
            <a:r>
              <a:rPr lang="en-US" sz="2600" dirty="0"/>
              <a:t>Grade 2 materials provide opportunities for students to engage in a range and volume of reading to achieve reading fluency.</a:t>
            </a:r>
            <a:endParaRPr lang="en-US" dirty="0"/>
          </a:p>
        </p:txBody>
      </p:sp>
      <p:sp>
        <p:nvSpPr>
          <p:cNvPr id="5" name="Rounded Rectangle 4"/>
          <p:cNvSpPr/>
          <p:nvPr/>
        </p:nvSpPr>
        <p:spPr bwMode="auto">
          <a:xfrm>
            <a:off x="2286000" y="407988"/>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defTabSz="457200"/>
            <a:r>
              <a:rPr lang="en-US" sz="2600" kern="1200" dirty="0">
                <a:solidFill>
                  <a:srgbClr val="FFFFFF"/>
                </a:solidFill>
                <a:latin typeface="Lucida Sans" panose="020B0602030504020204" pitchFamily="34" charset="0"/>
              </a:rPr>
              <a:t>Foundational Skills</a:t>
            </a:r>
          </a:p>
        </p:txBody>
      </p:sp>
      <p:sp>
        <p:nvSpPr>
          <p:cNvPr id="4" name="TextBox 3"/>
          <p:cNvSpPr txBox="1"/>
          <p:nvPr/>
        </p:nvSpPr>
        <p:spPr>
          <a:xfrm>
            <a:off x="8065827" y="5946140"/>
            <a:ext cx="1078172" cy="307777"/>
          </a:xfrm>
          <a:prstGeom prst="rect">
            <a:avLst/>
          </a:prstGeom>
          <a:solidFill>
            <a:schemeClr val="accent2"/>
          </a:solidFill>
        </p:spPr>
        <p:txBody>
          <a:bodyPr wrap="square" rtlCol="0">
            <a:spAutoFit/>
          </a:bodyPr>
          <a:lstStyle/>
          <a:p>
            <a:pPr defTabSz="457200"/>
            <a:r>
              <a:rPr lang="en-US" kern="1200" dirty="0">
                <a:latin typeface="Arial" panose="020B0604020202020204" pitchFamily="34" charset="0"/>
                <a:ea typeface="+mn-ea"/>
                <a:cs typeface="Arial" panose="020B0604020202020204" pitchFamily="34" charset="0"/>
              </a:rPr>
              <a:t>IMET p. 17 </a:t>
            </a:r>
          </a:p>
        </p:txBody>
      </p:sp>
    </p:spTree>
    <p:extLst>
      <p:ext uri="{BB962C8B-B14F-4D97-AF65-F5344CB8AC3E}">
        <p14:creationId xmlns:p14="http://schemas.microsoft.com/office/powerpoint/2010/main" val="2946599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349"/>
            <a:ext cx="8229600" cy="1143000"/>
          </a:xfrm>
        </p:spPr>
        <p:txBody>
          <a:bodyPr>
            <a:normAutofit/>
          </a:bodyPr>
          <a:lstStyle/>
          <a:p>
            <a:r>
              <a:rPr lang="en-US" sz="2800" dirty="0">
                <a:latin typeface="Lucida Sans" panose="020B0602030504020204" pitchFamily="34" charset="0"/>
              </a:rPr>
              <a:t>Literacy 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103" y="1202133"/>
            <a:ext cx="5665794" cy="4904357"/>
          </a:xfrm>
        </p:spPr>
      </p:pic>
      <p:sp>
        <p:nvSpPr>
          <p:cNvPr id="6" name="TextBox 5"/>
          <p:cNvSpPr txBox="1"/>
          <p:nvPr/>
        </p:nvSpPr>
        <p:spPr>
          <a:xfrm>
            <a:off x="2163757" y="5921824"/>
            <a:ext cx="4816486" cy="369332"/>
          </a:xfrm>
          <a:prstGeom prst="rect">
            <a:avLst/>
          </a:prstGeom>
          <a:noFill/>
        </p:spPr>
        <p:txBody>
          <a:bodyPr wrap="square" rtlCol="0">
            <a:spAutoFit/>
          </a:bodyPr>
          <a:lstStyle/>
          <a:p>
            <a:pPr algn="ctr"/>
            <a:endParaRPr lang="en-US" b="1" dirty="0">
              <a:latin typeface="Lucida Sans" panose="020B0602030504020204" pitchFamily="34" charset="0"/>
            </a:endParaRPr>
          </a:p>
        </p:txBody>
      </p:sp>
    </p:spTree>
    <p:extLst>
      <p:ext uri="{BB962C8B-B14F-4D97-AF65-F5344CB8AC3E}">
        <p14:creationId xmlns:p14="http://schemas.microsoft.com/office/powerpoint/2010/main" val="550131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852"/>
            <a:ext cx="8229600" cy="1143000"/>
          </a:xfrm>
        </p:spPr>
        <p:txBody>
          <a:bodyPr/>
          <a:lstStyle/>
          <a:p>
            <a:r>
              <a:rPr lang="en-US" sz="2800" b="1" dirty="0">
                <a:solidFill>
                  <a:srgbClr val="24A469"/>
                </a:solidFill>
                <a:latin typeface="Lucida Sans" panose="020B0602030504020204" pitchFamily="34" charset="0"/>
              </a:rPr>
              <a:t>Practice</a:t>
            </a:r>
            <a:r>
              <a:rPr lang="en-US" sz="2800" b="1" dirty="0">
                <a:solidFill>
                  <a:schemeClr val="accent1"/>
                </a:solidFill>
                <a:latin typeface="Lucida Sans" panose="020B0602030504020204" pitchFamily="34" charset="0"/>
              </a:rPr>
              <a:t>: </a:t>
            </a:r>
            <a:r>
              <a:rPr lang="en-US" sz="2800" dirty="0">
                <a:latin typeface="Lucida Sans" panose="020B0602030504020204" pitchFamily="34" charset="0"/>
              </a:rPr>
              <a:t>Foundational Skills</a:t>
            </a:r>
          </a:p>
        </p:txBody>
      </p:sp>
      <p:sp>
        <p:nvSpPr>
          <p:cNvPr id="3" name="Content Placeholder 2"/>
          <p:cNvSpPr>
            <a:spLocks noGrp="1"/>
          </p:cNvSpPr>
          <p:nvPr>
            <p:ph idx="1"/>
          </p:nvPr>
        </p:nvSpPr>
        <p:spPr>
          <a:xfrm>
            <a:off x="457200" y="2148852"/>
            <a:ext cx="8229600" cy="3982454"/>
          </a:xfrm>
        </p:spPr>
        <p:txBody>
          <a:bodyPr/>
          <a:lstStyle/>
          <a:p>
            <a:pPr lvl="0" indent="-342900">
              <a:spcBef>
                <a:spcPct val="20000"/>
              </a:spcBef>
              <a:buClr>
                <a:srgbClr val="3F3F39"/>
              </a:buClr>
              <a:buSzPct val="100000"/>
            </a:pPr>
            <a:r>
              <a:rPr lang="en-US" sz="2400" dirty="0">
                <a:latin typeface="Lucida Sans" panose="020B0602030504020204" pitchFamily="34" charset="0"/>
              </a:rPr>
              <a:t>Consider the attached sample lesson from the Core Knowledge Skills Strand, Grade 1, through the lens of Non-Negotiable 4. What evidence for the metrics do you see? Individually write your findings on the IMET. </a:t>
            </a:r>
          </a:p>
          <a:p>
            <a:pPr lvl="0" indent="-342900">
              <a:spcBef>
                <a:spcPct val="20000"/>
              </a:spcBef>
              <a:buClr>
                <a:srgbClr val="3F3F39"/>
              </a:buClr>
              <a:buSzPct val="100000"/>
            </a:pPr>
            <a:r>
              <a:rPr lang="en-US" sz="2400" dirty="0">
                <a:latin typeface="Lucida Sans" panose="020B0602030504020204" pitchFamily="34" charset="0"/>
              </a:rPr>
              <a:t>Then read the Louisiana Believes excerpted review of the program. What do you notice? </a:t>
            </a:r>
          </a:p>
          <a:p>
            <a:pPr lvl="0" indent="-342900">
              <a:spcBef>
                <a:spcPct val="20000"/>
              </a:spcBef>
              <a:buClr>
                <a:srgbClr val="3F3F39"/>
              </a:buClr>
              <a:buSzPct val="100000"/>
            </a:pPr>
            <a:r>
              <a:rPr lang="en-US" sz="2400" dirty="0">
                <a:latin typeface="Lucida Sans" panose="020B0602030504020204" pitchFamily="34" charset="0"/>
              </a:rPr>
              <a:t>What other program components would you want to investigate? </a:t>
            </a:r>
          </a:p>
        </p:txBody>
      </p:sp>
      <p:sp>
        <p:nvSpPr>
          <p:cNvPr id="4" name="Rounded Rectangle 3"/>
          <p:cNvSpPr/>
          <p:nvPr/>
        </p:nvSpPr>
        <p:spPr bwMode="auto">
          <a:xfrm>
            <a:off x="2286001" y="28584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Foundational Skills</a:t>
            </a:r>
          </a:p>
        </p:txBody>
      </p:sp>
    </p:spTree>
    <p:extLst>
      <p:ext uri="{BB962C8B-B14F-4D97-AF65-F5344CB8AC3E}">
        <p14:creationId xmlns:p14="http://schemas.microsoft.com/office/powerpoint/2010/main" val="1503516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solidFill>
            <a:schemeClr val="lt1">
              <a:alpha val="80000"/>
            </a:schemeClr>
          </a:solid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23593E"/>
              </a:buClr>
              <a:buSzPct val="25000"/>
              <a:buFont typeface="Allerta"/>
              <a:buNone/>
            </a:pPr>
            <a:r>
              <a:rPr lang="en-US" sz="3200" b="0" i="0" u="none" strike="noStrike" cap="none" baseline="0" dirty="0">
                <a:solidFill>
                  <a:srgbClr val="23593E"/>
                </a:solidFill>
                <a:latin typeface="Allerta"/>
                <a:ea typeface="Allerta"/>
                <a:cs typeface="Allerta"/>
                <a:sym typeface="Allerta"/>
                <a:rtl val="0"/>
              </a:rPr>
              <a:t> </a:t>
            </a:r>
            <a:r>
              <a:rPr lang="en-US" sz="2900" b="0" i="0" u="none" strike="noStrike" cap="none" baseline="0" dirty="0">
                <a:solidFill>
                  <a:srgbClr val="23593E"/>
                </a:solidFill>
                <a:latin typeface="Lucida Sans" panose="020B0602030504020204" pitchFamily="34" charset="0"/>
                <a:ea typeface="Allerta"/>
                <a:cs typeface="Allerta"/>
                <a:sym typeface="Allerta"/>
                <a:rtl val="0"/>
              </a:rPr>
              <a:t>Alignment Criteria</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Shape 506"/>
          <p:cNvPicPr preferRelativeResize="0"/>
          <p:nvPr/>
        </p:nvPicPr>
        <p:blipFill rotWithShape="1">
          <a:blip r:embed="rId3">
            <a:alphaModFix/>
          </a:blip>
          <a:srcRect/>
          <a:stretch/>
        </p:blipFill>
        <p:spPr>
          <a:xfrm>
            <a:off x="1143000" y="3773487"/>
            <a:ext cx="6858000" cy="177800"/>
          </a:xfrm>
          <a:prstGeom prst="rect">
            <a:avLst/>
          </a:prstGeom>
          <a:noFill/>
          <a:ln>
            <a:noFill/>
          </a:ln>
        </p:spPr>
      </p:pic>
      <p:pic>
        <p:nvPicPr>
          <p:cNvPr id="4" name="Picture 3"/>
          <p:cNvPicPr>
            <a:picLocks noChangeAspect="1"/>
          </p:cNvPicPr>
          <p:nvPr/>
        </p:nvPicPr>
        <p:blipFill rotWithShape="1">
          <a:blip r:embed="rId4"/>
          <a:srcRect l="2885" t="2382" r="1902" b="2380"/>
          <a:stretch/>
        </p:blipFill>
        <p:spPr>
          <a:xfrm>
            <a:off x="361950" y="323849"/>
            <a:ext cx="8096250" cy="5809269"/>
          </a:xfrm>
          <a:prstGeom prst="rect">
            <a:avLst/>
          </a:prstGeom>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3F3F39"/>
                </a:solidFill>
                <a:latin typeface="Lucida Sans" panose="020B0602030504020204" pitchFamily="34" charset="0"/>
              </a:rPr>
              <a:t>Essential Questions</a:t>
            </a:r>
            <a:endParaRPr lang="en-US" dirty="0"/>
          </a:p>
        </p:txBody>
      </p:sp>
      <p:sp>
        <p:nvSpPr>
          <p:cNvPr id="243" name="Shape 243"/>
          <p:cNvSpPr txBox="1">
            <a:spLocks noGrp="1"/>
          </p:cNvSpPr>
          <p:nvPr>
            <p:ph type="body" idx="1"/>
          </p:nvPr>
        </p:nvSpPr>
        <p:spPr>
          <a:prstGeom prst="rect">
            <a:avLst/>
          </a:prstGeom>
          <a:noFill/>
          <a:ln>
            <a:noFill/>
          </a:ln>
        </p:spPr>
        <p:txBody>
          <a:bodyPr lIns="91425" tIns="45700" rIns="91425" bIns="45700" anchor="t" anchorCtr="0">
            <a:noAutofit/>
          </a:bodyPr>
          <a:lstStyle/>
          <a:p>
            <a:pPr lvl="0" indent="-342900">
              <a:buClr>
                <a:srgbClr val="3F3F39"/>
              </a:buClr>
              <a:buSzPct val="100000"/>
            </a:pPr>
            <a:r>
              <a:rPr lang="en-US" sz="2400" dirty="0">
                <a:solidFill>
                  <a:srgbClr val="3F3F39"/>
                </a:solidFill>
                <a:latin typeface="Lucida Sans" panose="020B0602030504020204" pitchFamily="34" charset="0"/>
                <a:ea typeface="Allerta"/>
                <a:cs typeface="Allerta"/>
                <a:sym typeface="Allerta"/>
              </a:rPr>
              <a:t>What is the </a:t>
            </a:r>
            <a:r>
              <a:rPr lang="en-US" sz="2400" b="1" dirty="0">
                <a:solidFill>
                  <a:srgbClr val="3F3F39"/>
                </a:solidFill>
                <a:latin typeface="Lucida Sans" panose="020B0602030504020204" pitchFamily="34" charset="0"/>
                <a:ea typeface="Allerta"/>
                <a:cs typeface="Allerta"/>
                <a:sym typeface="Allerta"/>
              </a:rPr>
              <a:t>Instructional Materials Evaluation Tool (IMET)? </a:t>
            </a:r>
            <a:r>
              <a:rPr lang="en-US" sz="2400" dirty="0">
                <a:solidFill>
                  <a:srgbClr val="3F3F39"/>
                </a:solidFill>
                <a:latin typeface="Lucida Sans" panose="020B0602030504020204" pitchFamily="34" charset="0"/>
                <a:ea typeface="Allerta"/>
                <a:cs typeface="Allerta"/>
                <a:sym typeface="Allerta"/>
              </a:rPr>
              <a:t> How is it structured?</a:t>
            </a:r>
          </a:p>
          <a:p>
            <a:pPr lvl="0" indent="-342900">
              <a:spcBef>
                <a:spcPts val="1680"/>
              </a:spcBef>
              <a:buClr>
                <a:srgbClr val="3F3F39"/>
              </a:buClr>
              <a:buSzPct val="92307"/>
            </a:pPr>
            <a:r>
              <a:rPr lang="en-US" sz="2400" dirty="0">
                <a:solidFill>
                  <a:srgbClr val="3F3F39"/>
                </a:solidFill>
                <a:latin typeface="Lucida Sans" panose="020B0602030504020204" pitchFamily="34" charset="0"/>
                <a:ea typeface="Allerta"/>
                <a:cs typeface="Allerta"/>
                <a:sym typeface="Allerta"/>
              </a:rPr>
              <a:t>How does the IMET enable reviewers to evaluate whether instructional materials are aligned to the major features of the Standards and fulfill the Shifts they require?</a:t>
            </a:r>
          </a:p>
          <a:p>
            <a:pPr lvl="0" indent="-342900">
              <a:spcBef>
                <a:spcPts val="1680"/>
              </a:spcBef>
              <a:buClr>
                <a:srgbClr val="3F3F39"/>
              </a:buClr>
              <a:buSzPct val="100000"/>
            </a:pPr>
            <a:r>
              <a:rPr lang="en-US" sz="2400" dirty="0">
                <a:solidFill>
                  <a:srgbClr val="3F3F39"/>
                </a:solidFill>
                <a:latin typeface="Lucida Sans" panose="020B0602030504020204" pitchFamily="34" charset="0"/>
                <a:ea typeface="Allerta"/>
                <a:cs typeface="Allerta"/>
                <a:sym typeface="Allerta"/>
              </a:rPr>
              <a:t>How could the IMET be useful in a variety of settings to bring the CCSS and Shifts to life for students?</a:t>
            </a:r>
          </a:p>
          <a:p>
            <a:pPr marL="0" marR="0" lvl="0" indent="0" algn="l" rtl="0">
              <a:lnSpc>
                <a:spcPct val="90000"/>
              </a:lnSpc>
              <a:spcBef>
                <a:spcPts val="520"/>
              </a:spcBef>
              <a:spcAft>
                <a:spcPts val="0"/>
              </a:spcAft>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tl val="0"/>
              </a:rPr>
              <a:t> </a:t>
            </a:r>
          </a:p>
          <a:p>
            <a:pPr marL="0" marR="0" lvl="0" indent="0" algn="l" rtl="0">
              <a:lnSpc>
                <a:spcPct val="90000"/>
              </a:lnSpc>
              <a:spcBef>
                <a:spcPts val="518"/>
              </a:spcBef>
              <a:spcAft>
                <a:spcPts val="0"/>
              </a:spcAft>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rtl val="0"/>
            </a:endParaRPr>
          </a:p>
        </p:txBody>
      </p:sp>
    </p:spTree>
    <p:extLst>
      <p:ext uri="{BB962C8B-B14F-4D97-AF65-F5344CB8AC3E}">
        <p14:creationId xmlns:p14="http://schemas.microsoft.com/office/powerpoint/2010/main" val="3612403964"/>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Use Cases for the IMET</a:t>
            </a:r>
          </a:p>
        </p:txBody>
      </p:sp>
      <p:sp>
        <p:nvSpPr>
          <p:cNvPr id="769" name="Shape 769"/>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Evaluating current materials</a:t>
            </a:r>
          </a:p>
          <a:p>
            <a:pPr marL="342900" marR="0" lvl="0" indent="-342900" algn="l" rtl="0">
              <a:spcBef>
                <a:spcPts val="48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Purchasing decisions</a:t>
            </a:r>
          </a:p>
          <a:p>
            <a:pPr marL="342900" marR="0" lvl="0" indent="-342900" algn="l" rtl="0">
              <a:spcBef>
                <a:spcPts val="48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Creation of materials</a:t>
            </a:r>
          </a:p>
          <a:p>
            <a:pPr marL="342900" marR="0" lvl="0" indent="-342900" algn="l" rtl="0">
              <a:spcBef>
                <a:spcPts val="48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P</a:t>
            </a:r>
            <a:r>
              <a:rPr lang="en-US" sz="2400" dirty="0">
                <a:solidFill>
                  <a:srgbClr val="3F3F39"/>
                </a:solidFill>
                <a:latin typeface="Lucida Sans" panose="020B0602030504020204" pitchFamily="34" charset="0"/>
                <a:ea typeface="Allerta"/>
                <a:cs typeface="Allerta"/>
                <a:sym typeface="Allerta"/>
              </a:rPr>
              <a:t>rofessional learning</a:t>
            </a:r>
          </a:p>
          <a:p>
            <a:pPr marL="0" marR="0" lvl="0" indent="0" algn="l" rtl="0">
              <a:spcBef>
                <a:spcPts val="480"/>
              </a:spcBef>
              <a:spcAft>
                <a:spcPts val="1200"/>
              </a:spcAft>
              <a:buClr>
                <a:srgbClr val="3F3F39"/>
              </a:buClr>
              <a:buSzPct val="100000"/>
              <a:buNone/>
            </a:pPr>
            <a:endParaRPr lang="en-US" sz="2400" dirty="0">
              <a:solidFill>
                <a:srgbClr val="3F3F39"/>
              </a:solidFill>
              <a:latin typeface="Lucida Sans" panose="020B0602030504020204" pitchFamily="34" charset="0"/>
              <a:ea typeface="Allerta"/>
              <a:cs typeface="Allerta"/>
              <a:sym typeface="Allerta"/>
            </a:endParaRPr>
          </a:p>
        </p:txBody>
      </p:sp>
      <p:sp>
        <p:nvSpPr>
          <p:cNvPr id="5" name="TextBox 4"/>
          <p:cNvSpPr txBox="1"/>
          <p:nvPr/>
        </p:nvSpPr>
        <p:spPr>
          <a:xfrm>
            <a:off x="457200" y="4652211"/>
            <a:ext cx="8229600" cy="830997"/>
          </a:xfrm>
          <a:prstGeom prst="rect">
            <a:avLst/>
          </a:prstGeom>
          <a:solidFill>
            <a:srgbClr val="2A7251"/>
          </a:solidFill>
        </p:spPr>
        <p:txBody>
          <a:bodyPr wrap="square" rtlCol="0">
            <a:spAutoFit/>
          </a:bodyPr>
          <a:lstStyle/>
          <a:p>
            <a:r>
              <a:rPr lang="en-US" sz="2400" dirty="0">
                <a:solidFill>
                  <a:schemeClr val="bg1"/>
                </a:solidFill>
                <a:latin typeface="Lucida Sans" panose="020B0602030504020204" pitchFamily="34" charset="0"/>
              </a:rPr>
              <a:t>Discussion question:</a:t>
            </a:r>
          </a:p>
          <a:p>
            <a:pPr marL="285750" indent="-285750">
              <a:buFont typeface="Arial" panose="020B0604020202020204" pitchFamily="34" charset="0"/>
              <a:buChar char="•"/>
            </a:pPr>
            <a:r>
              <a:rPr lang="en-US" sz="2400" dirty="0">
                <a:solidFill>
                  <a:schemeClr val="bg1"/>
                </a:solidFill>
                <a:latin typeface="Lucida Sans" panose="020B0602030504020204" pitchFamily="34" charset="0"/>
              </a:rPr>
              <a:t>How will the IMET be useful to you in your context?</a:t>
            </a:r>
          </a:p>
        </p:txBody>
      </p:sp>
    </p:spTree>
    <p:extLst>
      <p:ext uri="{BB962C8B-B14F-4D97-AF65-F5344CB8AC3E}">
        <p14:creationId xmlns:p14="http://schemas.microsoft.com/office/powerpoint/2010/main" val="4826312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tl val="0"/>
              </a:rPr>
              <a:t>Want to Learn </a:t>
            </a:r>
            <a:r>
              <a:rPr lang="en-US" sz="2800" dirty="0">
                <a:solidFill>
                  <a:srgbClr val="3F3F39"/>
                </a:solidFill>
                <a:latin typeface="Lucida Sans" panose="020B0602030504020204" pitchFamily="34" charset="0"/>
                <a:ea typeface="Allerta"/>
                <a:cs typeface="Allerta"/>
                <a:sym typeface="Allerta"/>
              </a:rPr>
              <a:t>M</a:t>
            </a:r>
            <a:r>
              <a:rPr lang="en-US" sz="2800" b="0" i="0" u="none" strike="noStrike" cap="none" baseline="0" dirty="0">
                <a:solidFill>
                  <a:srgbClr val="3F3F39"/>
                </a:solidFill>
                <a:latin typeface="Lucida Sans" panose="020B0602030504020204" pitchFamily="34" charset="0"/>
                <a:ea typeface="Allerta"/>
                <a:cs typeface="Allerta"/>
                <a:sym typeface="Allerta"/>
                <a:rtl val="0"/>
              </a:rPr>
              <a:t>ore? </a:t>
            </a:r>
          </a:p>
        </p:txBody>
      </p:sp>
      <p:pic>
        <p:nvPicPr>
          <p:cNvPr id="4" name="Picture 3" descr="Screen Shot 2015-12-04 at 9.0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44" y="1363133"/>
            <a:ext cx="8095856" cy="4233672"/>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457200" y="1284890"/>
            <a:ext cx="8229600" cy="45259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2800" b="0" i="0" u="none" strike="noStrike" cap="none" baseline="0" dirty="0">
                <a:solidFill>
                  <a:srgbClr val="24A469"/>
                </a:solidFill>
                <a:latin typeface="Lucida Sans" panose="020B0602030504020204" pitchFamily="34" charset="0"/>
                <a:sym typeface="Arial"/>
                <a:rtl val="0"/>
              </a:rPr>
              <a:t>“There is strong evidence that the choice of instructional materials has large effects on student learning – effects that rival in size those that are associated with differences in teacher effectiveness.” </a:t>
            </a:r>
          </a:p>
          <a:p>
            <a:pPr marL="0" marR="0" lvl="0" indent="0" algn="r" rtl="0">
              <a:lnSpc>
                <a:spcPct val="100000"/>
              </a:lnSpc>
              <a:spcBef>
                <a:spcPts val="480"/>
              </a:spcBef>
              <a:spcAft>
                <a:spcPts val="0"/>
              </a:spcAft>
              <a:buClr>
                <a:srgbClr val="3F3F39"/>
              </a:buClr>
              <a:buSzPct val="25000"/>
              <a:buFont typeface="Arial"/>
              <a:buNone/>
            </a:pPr>
            <a:r>
              <a:rPr lang="en-US" sz="2400" b="0" i="0" u="none" strike="noStrike" cap="none" baseline="0" dirty="0">
                <a:solidFill>
                  <a:srgbClr val="3F3F39"/>
                </a:solidFill>
                <a:latin typeface="Allerta"/>
                <a:ea typeface="Allerta"/>
                <a:cs typeface="Allerta"/>
                <a:sym typeface="Allerta"/>
                <a:rtl val="0"/>
              </a:rPr>
              <a:t>						</a:t>
            </a:r>
          </a:p>
          <a:p>
            <a:pPr marL="0" marR="0" lvl="0" indent="0" algn="r" rtl="0">
              <a:lnSpc>
                <a:spcPct val="100000"/>
              </a:lnSpc>
              <a:spcBef>
                <a:spcPts val="480"/>
              </a:spcBef>
              <a:spcAft>
                <a:spcPts val="0"/>
              </a:spcAft>
              <a:buClr>
                <a:srgbClr val="3F3F39"/>
              </a:buClr>
              <a:buSzPct val="25000"/>
              <a:buFont typeface="Arial"/>
              <a:buNone/>
            </a:pPr>
            <a:r>
              <a:rPr lang="en-US" sz="1800" b="0" i="0" u="none" strike="noStrike" cap="none" baseline="0" dirty="0">
                <a:solidFill>
                  <a:srgbClr val="3F3F39"/>
                </a:solidFill>
                <a:latin typeface="Lucida Sans" panose="020B0602030504020204" pitchFamily="34" charset="0"/>
                <a:sym typeface="Arial"/>
                <a:rtl val="0"/>
              </a:rPr>
              <a:t>Chingos &amp; Whitehurst,</a:t>
            </a:r>
          </a:p>
          <a:p>
            <a:pPr marL="0" marR="0" lvl="0" indent="0" algn="r" rtl="0">
              <a:lnSpc>
                <a:spcPct val="100000"/>
              </a:lnSpc>
              <a:spcBef>
                <a:spcPts val="360"/>
              </a:spcBef>
              <a:spcAft>
                <a:spcPts val="0"/>
              </a:spcAft>
              <a:buClr>
                <a:srgbClr val="3F3F39"/>
              </a:buClr>
              <a:buSzPct val="25000"/>
              <a:buFont typeface="Arial"/>
              <a:buNone/>
            </a:pPr>
            <a:r>
              <a:rPr lang="en-US" sz="1800" b="0" i="1" u="none" strike="noStrike" cap="none" baseline="0" dirty="0">
                <a:solidFill>
                  <a:srgbClr val="3F3F39"/>
                </a:solidFill>
                <a:latin typeface="Lucida Sans" panose="020B0602030504020204" pitchFamily="34" charset="0"/>
                <a:sym typeface="Arial"/>
                <a:rtl val="0"/>
              </a:rPr>
              <a:t>				Choosing Blindly: Instructional Materials, Teacher Effectiveness, and the Common Core</a:t>
            </a:r>
          </a:p>
          <a:p>
            <a:pPr marL="0" marR="0" lvl="0" indent="0" algn="l" rtl="0">
              <a:lnSpc>
                <a:spcPct val="100000"/>
              </a:lnSpc>
              <a:spcBef>
                <a:spcPts val="320"/>
              </a:spcBef>
              <a:spcAft>
                <a:spcPts val="0"/>
              </a:spcAft>
              <a:buClr>
                <a:srgbClr val="3F3F39"/>
              </a:buClr>
              <a:buSzPct val="25000"/>
              <a:buFont typeface="Arial"/>
              <a:buNone/>
            </a:pPr>
            <a:r>
              <a:rPr lang="en-US" sz="1600" b="0" i="0" u="none" strike="noStrike" cap="none" baseline="0" dirty="0">
                <a:solidFill>
                  <a:srgbClr val="3F3F39"/>
                </a:solidFill>
                <a:latin typeface="Lucida Sans" panose="020B0602030504020204" pitchFamily="34" charset="0"/>
                <a:ea typeface="Allerta"/>
                <a:cs typeface="Allerta"/>
                <a:sym typeface="Allerta"/>
                <a:rtl val="0"/>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a:spLocks noGrp="1"/>
          </p:cNvSpPr>
          <p:nvPr>
            <p:ph type="body" idx="1"/>
          </p:nvPr>
        </p:nvSpPr>
        <p:spPr>
          <a:prstGeom prst="rect">
            <a:avLst/>
          </a:prstGeom>
          <a:noFill/>
          <a:ln>
            <a:noFill/>
          </a:ln>
        </p:spPr>
        <p:txBody>
          <a:bodyPr lIns="91425" tIns="91425" rIns="91425" bIns="91425" anchor="t" anchorCtr="0">
            <a:noAutofit/>
          </a:bodyPr>
          <a:lstStyle/>
          <a:p>
            <a:pPr indent="-342900">
              <a:spcBef>
                <a:spcPts val="480"/>
              </a:spcBef>
              <a:buClr>
                <a:srgbClr val="3F3F39"/>
              </a:buClr>
              <a:buSzPct val="100000"/>
            </a:pPr>
            <a:r>
              <a:rPr lang="en-US" sz="2400" dirty="0">
                <a:solidFill>
                  <a:srgbClr val="3F3F39"/>
                </a:solidFill>
                <a:latin typeface="Lucida Sans"/>
                <a:cs typeface="Lucida Sans"/>
              </a:rPr>
              <a:t> Achieve</a:t>
            </a:r>
          </a:p>
          <a:p>
            <a:pPr indent="-342900">
              <a:spcBef>
                <a:spcPts val="480"/>
              </a:spcBef>
              <a:buClr>
                <a:srgbClr val="3F3F39"/>
              </a:buClr>
              <a:buSzPct val="100000"/>
            </a:pPr>
            <a:r>
              <a:rPr lang="en-US" sz="2400" dirty="0">
                <a:solidFill>
                  <a:srgbClr val="3F3F39"/>
                </a:solidFill>
                <a:latin typeface="Lucida Sans"/>
                <a:cs typeface="Lucida Sans"/>
              </a:rPr>
              <a:t> Student Achievement Partners</a:t>
            </a:r>
          </a:p>
          <a:p>
            <a:pPr indent="-342900">
              <a:spcBef>
                <a:spcPts val="480"/>
              </a:spcBef>
              <a:buClr>
                <a:srgbClr val="3F3F39"/>
              </a:buClr>
              <a:buSzPct val="100000"/>
            </a:pPr>
            <a:r>
              <a:rPr lang="en-US" sz="2400" dirty="0">
                <a:solidFill>
                  <a:srgbClr val="3F3F39"/>
                </a:solidFill>
                <a:latin typeface="Lucida Sans"/>
                <a:cs typeface="Lucida Sans"/>
              </a:rPr>
              <a:t> Council of Chief State School Officers</a:t>
            </a:r>
          </a:p>
          <a:p>
            <a:pPr marR="0" lvl="0">
              <a:lnSpc>
                <a:spcPct val="80000"/>
              </a:lnSpc>
              <a:spcAft>
                <a:spcPts val="0"/>
              </a:spcAft>
              <a:buClr>
                <a:schemeClr val="dk1"/>
              </a:buClr>
              <a:buSzPct val="100000"/>
            </a:pPr>
            <a:endParaRPr lang="en-US" sz="2400" dirty="0">
              <a:latin typeface="Lucida Sans"/>
              <a:cs typeface="Lucida Sans"/>
              <a:sym typeface="Arial"/>
            </a:endParaRPr>
          </a:p>
          <a:p>
            <a:pPr marL="342900" marR="0" lvl="0" indent="-101600" algn="l" rtl="0">
              <a:lnSpc>
                <a:spcPct val="100000"/>
              </a:lnSpc>
              <a:spcBef>
                <a:spcPts val="0"/>
              </a:spcBef>
              <a:spcAft>
                <a:spcPts val="0"/>
              </a:spcAft>
              <a:buClr>
                <a:schemeClr val="dk1"/>
              </a:buClr>
              <a:buSzPct val="100000"/>
              <a:buFont typeface="Arial"/>
              <a:buChar char="•"/>
            </a:pPr>
            <a:endParaRPr lang="en-US" sz="2800" dirty="0"/>
          </a:p>
          <a:p>
            <a:pPr marL="342900" marR="0" lvl="0" indent="-101600" algn="l" rtl="0">
              <a:lnSpc>
                <a:spcPct val="100000"/>
              </a:lnSpc>
              <a:spcBef>
                <a:spcPts val="0"/>
              </a:spcBef>
              <a:spcAft>
                <a:spcPts val="0"/>
              </a:spcAft>
              <a:buClr>
                <a:schemeClr val="dk1"/>
              </a:buClr>
              <a:buSzPct val="100000"/>
              <a:buFont typeface="Arial"/>
              <a:buChar char="•"/>
            </a:pPr>
            <a:endParaRPr lang="en-US" sz="2800" b="0" i="0" u="none" strike="noStrike" cap="none" baseline="0" dirty="0">
              <a:solidFill>
                <a:srgbClr val="000000"/>
              </a:solidFill>
              <a:latin typeface="Arial"/>
              <a:ea typeface="Arial"/>
              <a:cs typeface="Arial"/>
              <a:sym typeface="Arial"/>
              <a:rtl val="0"/>
            </a:endParaRPr>
          </a:p>
        </p:txBody>
      </p:sp>
      <p:pic>
        <p:nvPicPr>
          <p:cNvPr id="2" name="Picture 1"/>
          <p:cNvPicPr>
            <a:picLocks noChangeAspect="1"/>
          </p:cNvPicPr>
          <p:nvPr/>
        </p:nvPicPr>
        <p:blipFill>
          <a:blip r:embed="rId3"/>
          <a:stretch>
            <a:fillRect/>
          </a:stretch>
        </p:blipFill>
        <p:spPr>
          <a:xfrm>
            <a:off x="2768600" y="3206121"/>
            <a:ext cx="3606800" cy="2247900"/>
          </a:xfrm>
          <a:prstGeom prst="rect">
            <a:avLst/>
          </a:prstGeom>
        </p:spPr>
      </p:pic>
      <p:sp>
        <p:nvSpPr>
          <p:cNvPr id="5" name="Title 1"/>
          <p:cNvSpPr txBox="1">
            <a:spLocks/>
          </p:cNvSpPr>
          <p:nvPr/>
        </p:nvSpPr>
        <p:spPr>
          <a:xfrm>
            <a:off x="457200" y="3270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History of the IMET</a:t>
            </a:r>
          </a:p>
        </p:txBody>
      </p:sp>
    </p:spTree>
    <p:extLst>
      <p:ext uri="{BB962C8B-B14F-4D97-AF65-F5344CB8AC3E}">
        <p14:creationId xmlns:p14="http://schemas.microsoft.com/office/powerpoint/2010/main" val="326293397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Shape 276"/>
          <p:cNvSpPr txBox="1"/>
          <p:nvPr/>
        </p:nvSpPr>
        <p:spPr>
          <a:xfrm>
            <a:off x="457200" y="1402814"/>
            <a:ext cx="8229600" cy="3490200"/>
          </a:xfrm>
          <a:prstGeom prst="rect">
            <a:avLst/>
          </a:prstGeom>
          <a:noFill/>
          <a:ln>
            <a:noFill/>
          </a:ln>
        </p:spPr>
        <p:txBody>
          <a:bodyPr lIns="91425" tIns="45700" rIns="91425" bIns="45700" anchor="t" anchorCtr="0">
            <a:noAutofit/>
          </a:bodyPr>
          <a:lstStyle/>
          <a:p>
            <a:pPr marL="342900" marR="0" lvl="0" indent="-342900">
              <a:lnSpc>
                <a:spcPct val="100000"/>
              </a:lnSpc>
              <a:spcBef>
                <a:spcPct val="20000"/>
              </a:spcBef>
              <a:spcAft>
                <a:spcPts val="0"/>
              </a:spcAft>
              <a:buClr>
                <a:srgbClr val="3F3F39"/>
              </a:buClr>
              <a:buSzPct val="100000"/>
              <a:buFont typeface="Arial"/>
              <a:buChar char="•"/>
            </a:pPr>
            <a:r>
              <a:rPr lang="en-US" sz="2400" dirty="0">
                <a:solidFill>
                  <a:srgbClr val="3F3F39"/>
                </a:solidFill>
                <a:latin typeface="Lucida Sans"/>
                <a:cs typeface="Lucida Sans"/>
                <a:sym typeface="Allerta"/>
              </a:rPr>
              <a:t>Common Core State Standards for English Language Arts &amp; Literacy in History/Social Studies, Science, and Technical Subjects</a:t>
            </a:r>
          </a:p>
          <a:p>
            <a:pPr marL="342900" marR="0" lvl="0" indent="-342900">
              <a:lnSpc>
                <a:spcPct val="100000"/>
              </a:lnSpc>
              <a:spcBef>
                <a:spcPct val="20000"/>
              </a:spcBef>
              <a:spcAft>
                <a:spcPts val="0"/>
              </a:spcAft>
              <a:buClr>
                <a:srgbClr val="3F3F39"/>
              </a:buClr>
              <a:buSzPct val="100000"/>
              <a:buFont typeface="Arial"/>
              <a:buChar char="•"/>
            </a:pPr>
            <a:endParaRPr lang="en-US" sz="1100" dirty="0">
              <a:solidFill>
                <a:srgbClr val="3F3F39"/>
              </a:solidFill>
              <a:latin typeface="Lucida Sans"/>
              <a:cs typeface="Lucida Sans"/>
              <a:sym typeface="Allerta"/>
            </a:endParaRPr>
          </a:p>
          <a:p>
            <a:pPr marL="342900" indent="-342900">
              <a:spcBef>
                <a:spcPct val="20000"/>
              </a:spcBef>
              <a:buClr>
                <a:srgbClr val="3F3F39"/>
              </a:buClr>
              <a:buSzPct val="100000"/>
              <a:buFont typeface="Arial"/>
              <a:buChar char="•"/>
            </a:pPr>
            <a:r>
              <a:rPr lang="en-US" sz="2400" dirty="0">
                <a:solidFill>
                  <a:srgbClr val="3F3F39"/>
                </a:solidFill>
                <a:latin typeface="Lucida Sans"/>
                <a:cs typeface="Lucida Sans"/>
                <a:sym typeface="Allerta"/>
              </a:rPr>
              <a:t>Supplement to Appendix A of the Common Core State Standards for ELA/Literacy: New Research on Text Complexity</a:t>
            </a:r>
          </a:p>
          <a:p>
            <a:pPr marL="0" marR="0" lvl="0" indent="0" algn="l" rtl="0">
              <a:lnSpc>
                <a:spcPct val="100000"/>
              </a:lnSpc>
              <a:spcBef>
                <a:spcPts val="480"/>
              </a:spcBef>
              <a:spcAft>
                <a:spcPts val="0"/>
              </a:spcAft>
              <a:buClr>
                <a:srgbClr val="3F3F39"/>
              </a:buClr>
              <a:buSzPct val="25000"/>
              <a:buFont typeface="Allerta"/>
              <a:buNone/>
            </a:pPr>
            <a:r>
              <a:rPr lang="en-US" sz="2400" b="0" i="0" u="none" strike="noStrike" cap="none" baseline="0" dirty="0">
                <a:solidFill>
                  <a:srgbClr val="3F3F39"/>
                </a:solidFill>
                <a:latin typeface="Allerta"/>
                <a:ea typeface="Allerta"/>
                <a:cs typeface="Allerta"/>
                <a:sym typeface="Allerta"/>
                <a:rtl val="0"/>
              </a:rPr>
              <a:t> </a:t>
            </a:r>
          </a:p>
        </p:txBody>
      </p:sp>
      <p:sp>
        <p:nvSpPr>
          <p:cNvPr id="277" name="Shape 277"/>
          <p:cNvSpPr txBox="1"/>
          <p:nvPr/>
        </p:nvSpPr>
        <p:spPr>
          <a:xfrm>
            <a:off x="3753853" y="2053389"/>
            <a:ext cx="4932947" cy="3689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6"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IMET Sources</a:t>
            </a:r>
          </a:p>
        </p:txBody>
      </p:sp>
      <p:pic>
        <p:nvPicPr>
          <p:cNvPr id="2" name="Picture 1"/>
          <p:cNvPicPr>
            <a:picLocks noChangeAspect="1"/>
          </p:cNvPicPr>
          <p:nvPr/>
        </p:nvPicPr>
        <p:blipFill>
          <a:blip r:embed="rId3"/>
          <a:stretch>
            <a:fillRect/>
          </a:stretch>
        </p:blipFill>
        <p:spPr>
          <a:xfrm>
            <a:off x="4876800" y="4140200"/>
            <a:ext cx="3810000" cy="2133600"/>
          </a:xfrm>
          <a:prstGeom prst="rect">
            <a:avLst/>
          </a:prstGeom>
        </p:spPr>
      </p:pic>
    </p:spTree>
    <p:extLst>
      <p:ext uri="{BB962C8B-B14F-4D97-AF65-F5344CB8AC3E}">
        <p14:creationId xmlns:p14="http://schemas.microsoft.com/office/powerpoint/2010/main" val="361665252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Shape 285"/>
          <p:cNvSpPr txBox="1"/>
          <p:nvPr/>
        </p:nvSpPr>
        <p:spPr>
          <a:xfrm>
            <a:off x="457200" y="1580435"/>
            <a:ext cx="8229600" cy="3490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dirty="0">
                <a:solidFill>
                  <a:srgbClr val="3F3F39"/>
                </a:solidFill>
                <a:latin typeface="Lucida Sans"/>
                <a:cs typeface="Lucida Sans"/>
                <a:sym typeface="Arial"/>
                <a:rtl val="0"/>
              </a:rPr>
              <a:t>Purchasing or evaluating new materials</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dirty="0">
                <a:solidFill>
                  <a:srgbClr val="3F3F39"/>
                </a:solidFill>
                <a:latin typeface="Lucida Sans"/>
                <a:cs typeface="Lucida Sans"/>
                <a:sym typeface="Arial"/>
                <a:rtl val="0"/>
              </a:rPr>
              <a:t>Evaluating materials currently in use</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dirty="0">
                <a:solidFill>
                  <a:srgbClr val="3F3F39"/>
                </a:solidFill>
                <a:latin typeface="Lucida Sans"/>
                <a:cs typeface="Lucida Sans"/>
                <a:sym typeface="Arial"/>
                <a:rtl val="0"/>
              </a:rPr>
              <a:t>Developing materials</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dirty="0">
                <a:solidFill>
                  <a:srgbClr val="3F3F39"/>
                </a:solidFill>
                <a:latin typeface="Lucida Sans"/>
                <a:cs typeface="Lucida Sans"/>
                <a:sym typeface="Arial"/>
                <a:rtl val="0"/>
              </a:rPr>
              <a:t>Professional learning</a:t>
            </a:r>
          </a:p>
          <a:p>
            <a:pPr marL="342900" marR="0" lvl="0" indent="-190500" algn="l" rtl="0">
              <a:lnSpc>
                <a:spcPct val="100000"/>
              </a:lnSpc>
              <a:spcBef>
                <a:spcPts val="480"/>
              </a:spcBef>
              <a:spcAft>
                <a:spcPts val="0"/>
              </a:spcAft>
              <a:buClr>
                <a:schemeClr val="dk1"/>
              </a:buClr>
              <a:buFont typeface="Arial"/>
              <a:buNone/>
            </a:pPr>
            <a:endParaRPr sz="2400" b="0" i="0" u="none" strike="noStrike" cap="none" baseline="0" dirty="0">
              <a:solidFill>
                <a:srgbClr val="3F3F39"/>
              </a:solidFill>
              <a:latin typeface="Lucida Sans"/>
              <a:ea typeface="Allerta"/>
              <a:cs typeface="Lucida Sans"/>
              <a:sym typeface="Allerta"/>
              <a:rtl val="0"/>
            </a:endParaRPr>
          </a:p>
          <a:p>
            <a:pPr marL="0" marR="0" lvl="0" indent="0" algn="l" rtl="0">
              <a:lnSpc>
                <a:spcPct val="100000"/>
              </a:lnSpc>
              <a:spcBef>
                <a:spcPts val="480"/>
              </a:spcBef>
              <a:spcAft>
                <a:spcPts val="0"/>
              </a:spcAft>
              <a:buClr>
                <a:srgbClr val="3F3F39"/>
              </a:buClr>
              <a:buSzPct val="25000"/>
              <a:buFont typeface="Allerta"/>
              <a:buNone/>
            </a:pPr>
            <a:r>
              <a:rPr lang="en-US" sz="2400" b="0" i="0" u="none" strike="noStrike" cap="none" baseline="0" dirty="0">
                <a:solidFill>
                  <a:srgbClr val="3F3F39"/>
                </a:solidFill>
                <a:latin typeface="Lucida Sans"/>
                <a:ea typeface="Allerta"/>
                <a:cs typeface="Lucida Sans"/>
                <a:sym typeface="Allerta"/>
                <a:rtl val="0"/>
              </a:rPr>
              <a:t> </a:t>
            </a:r>
          </a:p>
        </p:txBody>
      </p:sp>
      <p:sp>
        <p:nvSpPr>
          <p:cNvPr id="286" name="Shape 286"/>
          <p:cNvSpPr txBox="1"/>
          <p:nvPr/>
        </p:nvSpPr>
        <p:spPr>
          <a:xfrm>
            <a:off x="3753853" y="2053389"/>
            <a:ext cx="4932947" cy="3689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2" name="Title 1"/>
          <p:cNvSpPr>
            <a:spLocks noGrp="1"/>
          </p:cNvSpPr>
          <p:nvPr>
            <p:ph type="title"/>
          </p:nvPr>
        </p:nvSpPr>
        <p:spPr/>
        <p:txBody>
          <a:bodyPr/>
          <a:lstStyle/>
          <a:p>
            <a:r>
              <a:rPr lang="en-US" sz="2800" dirty="0">
                <a:solidFill>
                  <a:srgbClr val="3F3F39"/>
                </a:solidFill>
                <a:latin typeface="Lucida Sans" panose="020B0602030504020204" pitchFamily="34" charset="0"/>
              </a:rPr>
              <a:t>When to Use the IMET</a:t>
            </a:r>
            <a:endParaRPr lang="en-US" dirty="0"/>
          </a:p>
        </p:txBody>
      </p:sp>
    </p:spTree>
  </p:cSld>
  <p:clrMapOvr>
    <a:masterClrMapping/>
  </p:clrMapOvr>
  <p:transition spd="slow">
    <p:cut/>
  </p:transition>
</p:sld>
</file>

<file path=ppt/theme/theme1.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TotalTime>
  <Words>12683</Words>
  <Application>Microsoft Office PowerPoint</Application>
  <PresentationFormat>On-screen Show (4:3)</PresentationFormat>
  <Paragraphs>900</Paragraphs>
  <Slides>59</Slides>
  <Notes>59</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59</vt:i4>
      </vt:variant>
    </vt:vector>
  </HeadingPairs>
  <TitlesOfParts>
    <vt:vector size="73" baseType="lpstr">
      <vt:lpstr>Allerta</vt:lpstr>
      <vt:lpstr>Arial</vt:lpstr>
      <vt:lpstr>Calibri</vt:lpstr>
      <vt:lpstr>Lucida Sans</vt:lpstr>
      <vt:lpstr>Noto Symbol</vt:lpstr>
      <vt:lpstr>Quattrocento Sans</vt:lpstr>
      <vt:lpstr>Segoe UI</vt:lpstr>
      <vt:lpstr>Wingdings</vt:lpstr>
      <vt:lpstr>SAP-ATC-PPT-Template-khkl (3)</vt:lpstr>
      <vt:lpstr>1_SAP-ATC-PPT-Template-khkl (3)</vt:lpstr>
      <vt:lpstr>2_SAP-ATC-PPT-Template-khkl (3)</vt:lpstr>
      <vt:lpstr>3_SAP-ATC-PPT-Template-khkl (3)</vt:lpstr>
      <vt:lpstr>4_SAP-ATC-PPT-Template-khkl (3)</vt:lpstr>
      <vt:lpstr>Document</vt:lpstr>
      <vt:lpstr>Introduction to the Instructional Materials Evaluation Tool (IMET): ELA</vt:lpstr>
      <vt:lpstr>Essential Questions</vt:lpstr>
      <vt:lpstr>Goals</vt:lpstr>
      <vt:lpstr>Agenda </vt:lpstr>
      <vt:lpstr>PowerPoint Presentation</vt:lpstr>
      <vt:lpstr>PowerPoint Presentation</vt:lpstr>
      <vt:lpstr>PowerPoint Presentation</vt:lpstr>
      <vt:lpstr>PowerPoint Presentation</vt:lpstr>
      <vt:lpstr>When to Use the IMET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knows knowledge plays a role in comprehension, but how big of a role? </vt:lpstr>
      <vt:lpstr>The Baseball Study: Recht &amp; Leslie (1988)</vt:lpstr>
      <vt:lpstr>PowerPoint Presentation</vt:lpstr>
      <vt:lpstr>Activity: Color the Shifts</vt:lpstr>
      <vt:lpstr>PowerPoint Presentation</vt:lpstr>
      <vt:lpstr>PowerPoint Presentation</vt:lpstr>
      <vt:lpstr>The Non-Negotiable Alignment Criteria</vt:lpstr>
      <vt:lpstr>PowerPoint Presentation</vt:lpstr>
      <vt:lpstr>   Text Complexity: What Is It and Why?</vt:lpstr>
      <vt:lpstr>   Analyzing Text Quality</vt:lpstr>
      <vt:lpstr>   Quantitative Text Complexity</vt:lpstr>
      <vt:lpstr>   Analyzing Text Complexity: Quantitative</vt:lpstr>
      <vt:lpstr> </vt:lpstr>
      <vt:lpstr>   Qualitative Measures</vt:lpstr>
      <vt:lpstr>PowerPoint Presentation</vt:lpstr>
      <vt:lpstr>   Reader and Task Considerations</vt:lpstr>
      <vt:lpstr>Non-Example</vt:lpstr>
      <vt:lpstr>Example </vt:lpstr>
      <vt:lpstr>Metric 1B: Anchor texts in the materials are of publishable quality and worthy of especially careful reading; they include a mix of informational texts and literature.</vt:lpstr>
      <vt:lpstr>    Example or Non-Example?</vt:lpstr>
      <vt:lpstr>PowerPoint Presentation</vt:lpstr>
      <vt:lpstr>    Considering Text Dependency </vt:lpstr>
      <vt:lpstr>   Example or Non-Example?</vt:lpstr>
      <vt:lpstr>Example</vt:lpstr>
      <vt:lpstr>Practice: Text-Dependent Questions  </vt:lpstr>
      <vt:lpstr>Let’s reach consensus:</vt:lpstr>
      <vt:lpstr>PowerPoint Presentation</vt:lpstr>
      <vt:lpstr>vocabulary systematically through reading, writing, listening, and texts are organized around a variety of topics at each grade level.</vt:lpstr>
      <vt:lpstr>PowerPoint Presentation</vt:lpstr>
      <vt:lpstr> Example</vt:lpstr>
      <vt:lpstr>Metric 3B: Materials provide instructions, clear design and lightweight student accountability, that guide instructors regarding how students will regularly engage in a volume of independent reading, both assigned, related to the anchor texts, or texts of their own choosing, in or outside of class.</vt:lpstr>
      <vt:lpstr>PowerPoint Presentation</vt:lpstr>
      <vt:lpstr>Independent Reading</vt:lpstr>
      <vt:lpstr>PowerPoint Presentation</vt:lpstr>
      <vt:lpstr>PowerPoint Presentation</vt:lpstr>
      <vt:lpstr>Literacy is…</vt:lpstr>
      <vt:lpstr>Practice: Foundational Skills</vt:lpstr>
      <vt:lpstr> Alignment Criteria</vt:lpstr>
      <vt:lpstr>PowerPoint Presentation</vt:lpstr>
      <vt:lpstr>Essential Questions</vt:lpstr>
      <vt:lpstr>Use Cases for the IMET</vt:lpstr>
      <vt:lpstr>Want to Learn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Instructional Materials Evaluation Tool: ELA</dc:title>
  <dc:creator>emk</dc:creator>
  <cp:lastModifiedBy>Pascale Joseph</cp:lastModifiedBy>
  <cp:revision>106</cp:revision>
  <dcterms:modified xsi:type="dcterms:W3CDTF">2020-01-23T18:31:05Z</dcterms:modified>
</cp:coreProperties>
</file>