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55"/>
  </p:notesMasterIdLst>
  <p:sldIdLst>
    <p:sldId id="256" r:id="rId2"/>
    <p:sldId id="257" r:id="rId3"/>
    <p:sldId id="258" r:id="rId4"/>
    <p:sldId id="259" r:id="rId5"/>
    <p:sldId id="260" r:id="rId6"/>
    <p:sldId id="261" r:id="rId7"/>
    <p:sldId id="262" r:id="rId8"/>
    <p:sldId id="308" r:id="rId9"/>
    <p:sldId id="309"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3" r:id="rId26"/>
    <p:sldId id="310" r:id="rId27"/>
    <p:sldId id="311" r:id="rId28"/>
    <p:sldId id="312" r:id="rId29"/>
    <p:sldId id="31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9144000" cy="6858000" type="screen4x3"/>
  <p:notesSz cx="6858000" cy="9144000"/>
  <p:embeddedFontLst>
    <p:embeddedFont>
      <p:font typeface="Calibri" panose="020F050202020403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655536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en.wikipedia.org/wiki/Psal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This slide will show as they log in</a:t>
            </a:r>
          </a:p>
          <a:p>
            <a:pPr marL="0" marR="0" lvl="0" indent="0" algn="l" rtl="0">
              <a:spcBef>
                <a:spcPts val="0"/>
              </a:spcBef>
              <a:buClr>
                <a:schemeClr val="dk1"/>
              </a:buClr>
              <a:buSzPct val="25000"/>
              <a:buFont typeface="Calibri"/>
              <a:buNone/>
            </a:pPr>
            <a:r>
              <a:rPr lang="en-US"/>
              <a:t>(7:00 - 7:05 pm)</a:t>
            </a:r>
          </a:p>
        </p:txBody>
      </p:sp>
      <p:sp>
        <p:nvSpPr>
          <p:cNvPr id="221" name="Shape 2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0441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Pass to </a:t>
            </a:r>
            <a:r>
              <a:rPr lang="en-US"/>
              <a:t>Silas</a:t>
            </a:r>
          </a:p>
        </p:txBody>
      </p:sp>
      <p:sp>
        <p:nvSpPr>
          <p:cNvPr id="282" name="Shape 2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04908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SILAS</a:t>
            </a:r>
          </a:p>
        </p:txBody>
      </p:sp>
      <p:sp>
        <p:nvSpPr>
          <p:cNvPr id="288" name="Shape 2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75349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a:t>SILAS</a:t>
            </a:r>
          </a:p>
        </p:txBody>
      </p:sp>
      <p:sp>
        <p:nvSpPr>
          <p:cNvPr id="304" name="Shape 3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05770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SILAS</a:t>
            </a: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0644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SILAS</a:t>
            </a:r>
          </a:p>
        </p:txBody>
      </p:sp>
      <p:sp>
        <p:nvSpPr>
          <p:cNvPr id="321" name="Shape 32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14</a:t>
            </a:fld>
            <a:endParaRPr lang="en-US"/>
          </a:p>
        </p:txBody>
      </p:sp>
    </p:spTree>
    <p:extLst>
      <p:ext uri="{BB962C8B-B14F-4D97-AF65-F5344CB8AC3E}">
        <p14:creationId xmlns:p14="http://schemas.microsoft.com/office/powerpoint/2010/main" val="269840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JANELLE</a:t>
            </a:r>
          </a:p>
        </p:txBody>
      </p:sp>
      <p:sp>
        <p:nvSpPr>
          <p:cNvPr id="330" name="Shape 3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15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3310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SILAS</a:t>
            </a:r>
          </a:p>
        </p:txBody>
      </p:sp>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63917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SILAS</a:t>
            </a:r>
          </a:p>
        </p:txBody>
      </p:sp>
      <p:sp>
        <p:nvSpPr>
          <p:cNvPr id="345" name="Shape 345"/>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17</a:t>
            </a:fld>
            <a:endParaRPr lang="en-US"/>
          </a:p>
        </p:txBody>
      </p:sp>
    </p:spTree>
    <p:extLst>
      <p:ext uri="{BB962C8B-B14F-4D97-AF65-F5344CB8AC3E}">
        <p14:creationId xmlns:p14="http://schemas.microsoft.com/office/powerpoint/2010/main" val="3510215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SILAS</a:t>
            </a:r>
          </a:p>
        </p:txBody>
      </p:sp>
      <p:sp>
        <p:nvSpPr>
          <p:cNvPr id="354" name="Shape 35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18</a:t>
            </a:fld>
            <a:endParaRPr lang="en-US"/>
          </a:p>
        </p:txBody>
      </p:sp>
    </p:spTree>
    <p:extLst>
      <p:ext uri="{BB962C8B-B14F-4D97-AF65-F5344CB8AC3E}">
        <p14:creationId xmlns:p14="http://schemas.microsoft.com/office/powerpoint/2010/main" val="2590098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SILAS</a:t>
            </a:r>
          </a:p>
        </p:txBody>
      </p:sp>
      <p:sp>
        <p:nvSpPr>
          <p:cNvPr id="362" name="Shape 36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chemeClr val="dk1"/>
              </a:buClr>
              <a:buSzPct val="25000"/>
              <a:buFont typeface="Calibri"/>
              <a:buNone/>
            </a:pPr>
            <a:fld id="{00000000-1234-1234-1234-123412341234}" type="slidenum">
              <a:rPr lang="en-US"/>
              <a:t>19</a:t>
            </a:fld>
            <a:endParaRPr lang="en-US"/>
          </a:p>
        </p:txBody>
      </p:sp>
    </p:spTree>
    <p:extLst>
      <p:ext uri="{BB962C8B-B14F-4D97-AF65-F5344CB8AC3E}">
        <p14:creationId xmlns:p14="http://schemas.microsoft.com/office/powerpoint/2010/main" val="248803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a:t>JOANIE</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Introduce who we are</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webinar was born to extend and support the Core Advocates program, and the chance to help teachers implement changes in their classrooms – give very brief info on CA here</a:t>
            </a:r>
          </a:p>
        </p:txBody>
      </p:sp>
      <p:sp>
        <p:nvSpPr>
          <p:cNvPr id="230" name="Shape 2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7288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SILAS</a:t>
            </a:r>
          </a:p>
        </p:txBody>
      </p:sp>
      <p:sp>
        <p:nvSpPr>
          <p:cNvPr id="371" name="Shape 3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67540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8" name="Shape 3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SILAS</a:t>
            </a:r>
          </a:p>
        </p:txBody>
      </p:sp>
      <p:sp>
        <p:nvSpPr>
          <p:cNvPr id="379" name="Shape 3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85584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6" name="Shape 3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JANELLE</a:t>
            </a:r>
          </a:p>
          <a:p>
            <a:pPr marL="0" marR="0" lvl="0" indent="0" algn="l" rtl="0">
              <a:spcBef>
                <a:spcPts val="0"/>
              </a:spcBef>
              <a:buClr>
                <a:schemeClr val="dk1"/>
              </a:buClr>
              <a:buSzPct val="25000"/>
              <a:buFont typeface="Calibri"/>
              <a:buNone/>
            </a:pPr>
            <a:endParaRPr/>
          </a:p>
          <a:p>
            <a:pPr marL="0" marR="0" lvl="0" indent="0" algn="l" rtl="0">
              <a:spcBef>
                <a:spcPts val="0"/>
              </a:spcBef>
              <a:buClr>
                <a:schemeClr val="dk1"/>
              </a:buClr>
              <a:buSzPct val="25000"/>
              <a:buFont typeface="Calibri"/>
              <a:buNone/>
            </a:pPr>
            <a:r>
              <a:rPr lang="en-US"/>
              <a:t>Multiple-Choice options:</a:t>
            </a:r>
          </a:p>
          <a:p>
            <a:pPr marL="457200" marR="0" lvl="0" indent="-228600" algn="l" rtl="0">
              <a:spcBef>
                <a:spcPts val="0"/>
              </a:spcBef>
              <a:buAutoNum type="arabicParenR"/>
            </a:pPr>
            <a:r>
              <a:rPr lang="en-US"/>
              <a:t>Purpose/Meaning</a:t>
            </a:r>
          </a:p>
          <a:p>
            <a:pPr marL="457200" marR="0" lvl="0" indent="-228600" algn="l" rtl="0">
              <a:spcBef>
                <a:spcPts val="0"/>
              </a:spcBef>
              <a:buAutoNum type="arabicParenR"/>
            </a:pPr>
            <a:r>
              <a:rPr lang="en-US"/>
              <a:t>Text Structure</a:t>
            </a:r>
          </a:p>
          <a:p>
            <a:pPr marL="457200" marR="0" lvl="0" indent="-228600" algn="l" rtl="0">
              <a:spcBef>
                <a:spcPts val="0"/>
              </a:spcBef>
              <a:buAutoNum type="arabicParenR"/>
            </a:pPr>
            <a:r>
              <a:rPr lang="en-US"/>
              <a:t>Language Features</a:t>
            </a:r>
          </a:p>
          <a:p>
            <a:pPr marL="457200" marR="0" lvl="0" indent="-228600" algn="l" rtl="0">
              <a:spcBef>
                <a:spcPts val="0"/>
              </a:spcBef>
              <a:buAutoNum type="arabicParenR"/>
            </a:pPr>
            <a:r>
              <a:rPr lang="en-US"/>
              <a:t>Knowledge Demands</a:t>
            </a:r>
          </a:p>
          <a:p>
            <a:pPr marR="0" lvl="0" algn="l" rtl="0">
              <a:spcBef>
                <a:spcPts val="0"/>
              </a:spcBef>
              <a:buNone/>
            </a:pPr>
            <a:endParaRPr/>
          </a:p>
        </p:txBody>
      </p:sp>
      <p:sp>
        <p:nvSpPr>
          <p:cNvPr id="387" name="Shape 3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22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5911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SILAS</a:t>
            </a:r>
          </a:p>
        </p:txBody>
      </p:sp>
      <p:sp>
        <p:nvSpPr>
          <p:cNvPr id="393" name="Shape 3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7094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SILAS</a:t>
            </a:r>
          </a:p>
          <a:p>
            <a:pPr lvl="0" rtl="0">
              <a:spcBef>
                <a:spcPts val="0"/>
              </a:spcBef>
              <a:buNone/>
            </a:pPr>
            <a:endParaRPr/>
          </a:p>
          <a:p>
            <a:pPr lvl="0" rtl="0">
              <a:spcBef>
                <a:spcPts val="0"/>
              </a:spcBef>
              <a:buNone/>
            </a:pPr>
            <a:r>
              <a:rPr lang="en-US"/>
              <a:t>Ideally I’d like them to share out their examples here, but I fear there just isn’t time.  Nonetheless I’d like for them to at least put a few ideas down on their paper.  Then I will read out a bunch of examples in each category, and ask if anyone has examples I missed. </a:t>
            </a:r>
          </a:p>
          <a:p>
            <a:pPr lvl="0" rtl="0">
              <a:spcBef>
                <a:spcPts val="0"/>
              </a:spcBef>
              <a:buNone/>
            </a:pPr>
            <a:endParaRPr/>
          </a:p>
          <a:p>
            <a:pPr lvl="0" rtl="0">
              <a:spcBef>
                <a:spcPts val="0"/>
              </a:spcBef>
              <a:buNone/>
            </a:pPr>
            <a:r>
              <a:rPr lang="en-US"/>
              <a:t>Finally I will emphasize to them that they could have done a similar exercise for any of the four dimensions of qualitative complexity, but that since our time is limited we just did one area together.  If they were doing this for lesson planning they would do all four areas.  Also good to emp</a:t>
            </a:r>
          </a:p>
        </p:txBody>
      </p:sp>
      <p:sp>
        <p:nvSpPr>
          <p:cNvPr id="402" name="Shape 40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24</a:t>
            </a:fld>
            <a:endParaRPr lang="en-US"/>
          </a:p>
        </p:txBody>
      </p:sp>
    </p:spTree>
    <p:extLst>
      <p:ext uri="{BB962C8B-B14F-4D97-AF65-F5344CB8AC3E}">
        <p14:creationId xmlns:p14="http://schemas.microsoft.com/office/powerpoint/2010/main" val="2971731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SILAS</a:t>
            </a:r>
          </a:p>
        </p:txBody>
      </p:sp>
      <p:sp>
        <p:nvSpPr>
          <p:cNvPr id="437" name="Shape 43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chemeClr val="dk1"/>
              </a:buClr>
              <a:buSzPct val="25000"/>
              <a:buFont typeface="Calibri"/>
              <a:buNone/>
            </a:pPr>
            <a:fld id="{00000000-1234-1234-1234-123412341234}" type="slidenum">
              <a:rPr lang="en-US"/>
              <a:t>25</a:t>
            </a:fld>
            <a:endParaRPr lang="en-US"/>
          </a:p>
        </p:txBody>
      </p:sp>
    </p:spTree>
    <p:extLst>
      <p:ext uri="{BB962C8B-B14F-4D97-AF65-F5344CB8AC3E}">
        <p14:creationId xmlns:p14="http://schemas.microsoft.com/office/powerpoint/2010/main" val="3932044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SILAS</a:t>
            </a:r>
          </a:p>
        </p:txBody>
      </p:sp>
      <p:sp>
        <p:nvSpPr>
          <p:cNvPr id="437" name="Shape 43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chemeClr val="dk1"/>
              </a:buClr>
              <a:buSzPct val="25000"/>
              <a:buFont typeface="Calibri"/>
              <a:buNone/>
            </a:pPr>
            <a:fld id="{00000000-1234-1234-1234-123412341234}" type="slidenum">
              <a:rPr lang="en-US"/>
              <a:t>26</a:t>
            </a:fld>
            <a:endParaRPr lang="en-US"/>
          </a:p>
        </p:txBody>
      </p:sp>
    </p:spTree>
    <p:extLst>
      <p:ext uri="{BB962C8B-B14F-4D97-AF65-F5344CB8AC3E}">
        <p14:creationId xmlns:p14="http://schemas.microsoft.com/office/powerpoint/2010/main" val="2013420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SILAS</a:t>
            </a:r>
          </a:p>
        </p:txBody>
      </p:sp>
      <p:sp>
        <p:nvSpPr>
          <p:cNvPr id="437" name="Shape 43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chemeClr val="dk1"/>
              </a:buClr>
              <a:buSzPct val="25000"/>
              <a:buFont typeface="Calibri"/>
              <a:buNone/>
            </a:pPr>
            <a:fld id="{00000000-1234-1234-1234-123412341234}" type="slidenum">
              <a:rPr lang="en-US"/>
              <a:t>27</a:t>
            </a:fld>
            <a:endParaRPr lang="en-US"/>
          </a:p>
        </p:txBody>
      </p:sp>
    </p:spTree>
    <p:extLst>
      <p:ext uri="{BB962C8B-B14F-4D97-AF65-F5344CB8AC3E}">
        <p14:creationId xmlns:p14="http://schemas.microsoft.com/office/powerpoint/2010/main" val="1930801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SILAS</a:t>
            </a:r>
          </a:p>
        </p:txBody>
      </p:sp>
      <p:sp>
        <p:nvSpPr>
          <p:cNvPr id="437" name="Shape 43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chemeClr val="dk1"/>
              </a:buClr>
              <a:buSzPct val="25000"/>
              <a:buFont typeface="Calibri"/>
              <a:buNone/>
            </a:pPr>
            <a:fld id="{00000000-1234-1234-1234-123412341234}" type="slidenum">
              <a:rPr lang="en-US"/>
              <a:t>28</a:t>
            </a:fld>
            <a:endParaRPr lang="en-US"/>
          </a:p>
        </p:txBody>
      </p:sp>
    </p:spTree>
    <p:extLst>
      <p:ext uri="{BB962C8B-B14F-4D97-AF65-F5344CB8AC3E}">
        <p14:creationId xmlns:p14="http://schemas.microsoft.com/office/powerpoint/2010/main" val="968255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SILAS</a:t>
            </a:r>
          </a:p>
        </p:txBody>
      </p:sp>
      <p:sp>
        <p:nvSpPr>
          <p:cNvPr id="437" name="Shape 43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chemeClr val="dk1"/>
              </a:buClr>
              <a:buSzPct val="25000"/>
              <a:buFont typeface="Calibri"/>
              <a:buNone/>
            </a:pPr>
            <a:fld id="{00000000-1234-1234-1234-123412341234}" type="slidenum">
              <a:rPr lang="en-US"/>
              <a:t>29</a:t>
            </a:fld>
            <a:endParaRPr lang="en-US"/>
          </a:p>
        </p:txBody>
      </p:sp>
    </p:spTree>
    <p:extLst>
      <p:ext uri="{BB962C8B-B14F-4D97-AF65-F5344CB8AC3E}">
        <p14:creationId xmlns:p14="http://schemas.microsoft.com/office/powerpoint/2010/main" val="116832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a:t>JOANIE</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Introduce who we are</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webinar was born to extend and support the Core Advocates program, and the chance to help teachers implement changes in their classrooms – give very brief info on CA here</a:t>
            </a:r>
          </a:p>
        </p:txBody>
      </p:sp>
      <p:sp>
        <p:nvSpPr>
          <p:cNvPr id="239" name="Shape 2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1580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3" name="Shape 4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SILAS</a:t>
            </a:r>
          </a:p>
          <a:p>
            <a:pPr lvl="0" rtl="0">
              <a:spcBef>
                <a:spcPts val="0"/>
              </a:spcBef>
              <a:buNone/>
            </a:pPr>
            <a:endParaRPr/>
          </a:p>
          <a:p>
            <a:pPr lvl="0" rtl="0">
              <a:spcBef>
                <a:spcPts val="0"/>
              </a:spcBef>
              <a:buNone/>
            </a:pPr>
            <a:r>
              <a:rPr lang="en-US"/>
              <a:t>Finally I will emphasize to them that they could have done a similar exercise for any of the four dimensions of qualitative complexity, but that since our time is limited we just did one area together.  If they were doing this for lesson planning they would do all four areas.  For point 3, mention that poetry and literature are often very simple on language, but hugely complex on meaning, whereas science texts often have fairly complex structure (hypothesis, lit review, methods, inclusion of data charts) and hugely complex knowledge demands.  </a:t>
            </a:r>
          </a:p>
        </p:txBody>
      </p:sp>
      <p:sp>
        <p:nvSpPr>
          <p:cNvPr id="444" name="Shape 44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30</a:t>
            </a:fld>
            <a:endParaRPr lang="en-US"/>
          </a:p>
        </p:txBody>
      </p:sp>
    </p:spTree>
    <p:extLst>
      <p:ext uri="{BB962C8B-B14F-4D97-AF65-F5344CB8AC3E}">
        <p14:creationId xmlns:p14="http://schemas.microsoft.com/office/powerpoint/2010/main" val="194251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0" name="Shape 4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JOANIE</a:t>
            </a:r>
          </a:p>
        </p:txBody>
      </p:sp>
      <p:sp>
        <p:nvSpPr>
          <p:cNvPr id="451" name="Shape 45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31</a:t>
            </a:fld>
            <a:endParaRPr lang="en-US"/>
          </a:p>
        </p:txBody>
      </p:sp>
    </p:spTree>
    <p:extLst>
      <p:ext uri="{BB962C8B-B14F-4D97-AF65-F5344CB8AC3E}">
        <p14:creationId xmlns:p14="http://schemas.microsoft.com/office/powerpoint/2010/main" val="4188721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6" name="Shape 4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Hand-off to</a:t>
            </a:r>
            <a:r>
              <a:rPr lang="en-US"/>
              <a:t> SILAS</a:t>
            </a:r>
          </a:p>
        </p:txBody>
      </p:sp>
      <p:sp>
        <p:nvSpPr>
          <p:cNvPr id="457" name="Shape 4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32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42036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2" name="Shape 4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SILAS</a:t>
            </a:r>
          </a:p>
        </p:txBody>
      </p:sp>
      <p:sp>
        <p:nvSpPr>
          <p:cNvPr id="463" name="Shape 46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chemeClr val="dk1"/>
              </a:buClr>
              <a:buSzPct val="25000"/>
              <a:buFont typeface="Calibri"/>
              <a:buNone/>
            </a:pPr>
            <a:fld id="{00000000-1234-1234-1234-123412341234}" type="slidenum">
              <a:rPr lang="en-US"/>
              <a:t>33</a:t>
            </a:fld>
            <a:endParaRPr lang="en-US"/>
          </a:p>
        </p:txBody>
      </p:sp>
    </p:spTree>
    <p:extLst>
      <p:ext uri="{BB962C8B-B14F-4D97-AF65-F5344CB8AC3E}">
        <p14:creationId xmlns:p14="http://schemas.microsoft.com/office/powerpoint/2010/main" val="3956292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1" name="Shape 4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SILAS</a:t>
            </a:r>
          </a:p>
          <a:p>
            <a:pPr marL="0" marR="0" lvl="0" indent="0" algn="l" rtl="0">
              <a:spcBef>
                <a:spcPts val="0"/>
              </a:spcBef>
              <a:buClr>
                <a:schemeClr val="dk1"/>
              </a:buClr>
              <a:buSzPct val="25000"/>
              <a:buFont typeface="Calibri"/>
              <a:buNone/>
            </a:pPr>
            <a:r>
              <a:rPr lang="en-US"/>
              <a:t>“Leveled text creates leveled societies.”</a:t>
            </a:r>
          </a:p>
        </p:txBody>
      </p:sp>
      <p:sp>
        <p:nvSpPr>
          <p:cNvPr id="472" name="Shape 4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97103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9" name="Shape 4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SILAS</a:t>
            </a:r>
          </a:p>
        </p:txBody>
      </p:sp>
      <p:sp>
        <p:nvSpPr>
          <p:cNvPr id="480" name="Shape 4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1719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7" name="Shape 4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SILAS</a:t>
            </a:r>
          </a:p>
          <a:p>
            <a:pPr lvl="0" rtl="0">
              <a:spcBef>
                <a:spcPts val="0"/>
              </a:spcBef>
              <a:buNone/>
            </a:pPr>
            <a:endParaRPr/>
          </a:p>
          <a:p>
            <a:pPr lvl="0">
              <a:spcBef>
                <a:spcPts val="0"/>
              </a:spcBef>
              <a:buNone/>
            </a:pPr>
            <a:r>
              <a:rPr lang="en-US"/>
              <a:t>Remember, no stealing the light bulb.</a:t>
            </a:r>
          </a:p>
        </p:txBody>
      </p:sp>
      <p:sp>
        <p:nvSpPr>
          <p:cNvPr id="488" name="Shape 48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36</a:t>
            </a:fld>
            <a:endParaRPr lang="en-US"/>
          </a:p>
        </p:txBody>
      </p:sp>
    </p:spTree>
    <p:extLst>
      <p:ext uri="{BB962C8B-B14F-4D97-AF65-F5344CB8AC3E}">
        <p14:creationId xmlns:p14="http://schemas.microsoft.com/office/powerpoint/2010/main" val="1207126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4" name="Shape 4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a:t>SILAS</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95" name="Shape 4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56190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2" name="Shape 5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SILAS</a:t>
            </a:r>
          </a:p>
        </p:txBody>
      </p:sp>
      <p:sp>
        <p:nvSpPr>
          <p:cNvPr id="503" name="Shape 50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38</a:t>
            </a:fld>
            <a:endParaRPr lang="en-US"/>
          </a:p>
        </p:txBody>
      </p:sp>
    </p:spTree>
    <p:extLst>
      <p:ext uri="{BB962C8B-B14F-4D97-AF65-F5344CB8AC3E}">
        <p14:creationId xmlns:p14="http://schemas.microsoft.com/office/powerpoint/2010/main" val="5103322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9" name="Shape 5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SILAS</a:t>
            </a:r>
          </a:p>
        </p:txBody>
      </p:sp>
      <p:sp>
        <p:nvSpPr>
          <p:cNvPr id="510" name="Shape 51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chemeClr val="dk1"/>
              </a:buClr>
              <a:buSzPct val="25000"/>
              <a:buFont typeface="Calibri"/>
              <a:buNone/>
            </a:pPr>
            <a:fld id="{00000000-1234-1234-1234-123412341234}" type="slidenum">
              <a:rPr lang="en-US"/>
              <a:t>39</a:t>
            </a:fld>
            <a:endParaRPr lang="en-US"/>
          </a:p>
        </p:txBody>
      </p:sp>
    </p:spTree>
    <p:extLst>
      <p:ext uri="{BB962C8B-B14F-4D97-AF65-F5344CB8AC3E}">
        <p14:creationId xmlns:p14="http://schemas.microsoft.com/office/powerpoint/2010/main" val="3128319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SANDRA</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For those who don’t already know…</a:t>
            </a:r>
          </a:p>
        </p:txBody>
      </p:sp>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12084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8" name="Shape 5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SILAS</a:t>
            </a:r>
          </a:p>
        </p:txBody>
      </p:sp>
      <p:sp>
        <p:nvSpPr>
          <p:cNvPr id="519" name="Shape 51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40</a:t>
            </a:fld>
            <a:endParaRPr lang="en-US"/>
          </a:p>
        </p:txBody>
      </p:sp>
    </p:spTree>
    <p:extLst>
      <p:ext uri="{BB962C8B-B14F-4D97-AF65-F5344CB8AC3E}">
        <p14:creationId xmlns:p14="http://schemas.microsoft.com/office/powerpoint/2010/main" val="3304523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6" name="Shape 5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Hand-off to </a:t>
            </a:r>
            <a:r>
              <a:rPr lang="en-US"/>
              <a:t>SILAS</a:t>
            </a:r>
          </a:p>
        </p:txBody>
      </p:sp>
      <p:sp>
        <p:nvSpPr>
          <p:cNvPr id="527" name="Shape 5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41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654661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2" name="Shape 5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a:t>SILAS</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33" name="Shape 5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28445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0" name="Shape 5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a:t>SILAS</a:t>
            </a:r>
          </a:p>
          <a:p>
            <a:pPr marL="0" marR="0" lvl="0" indent="0" algn="l" rtl="0">
              <a:spcBef>
                <a:spcPts val="0"/>
              </a:spcBef>
              <a:buClr>
                <a:schemeClr val="dk1"/>
              </a:buClr>
              <a:buSzPct val="25000"/>
              <a:buFont typeface="Calibri"/>
              <a:buNone/>
            </a:pPr>
            <a:r>
              <a:rPr lang="en-US"/>
              <a:t>“judgements of the Lord...” </a:t>
            </a:r>
            <a:r>
              <a:rPr lang="en-US" sz="1050" u="sng">
                <a:solidFill>
                  <a:srgbClr val="0B0080"/>
                </a:solidFill>
                <a:highlight>
                  <a:srgbClr val="FFFFFF"/>
                </a:highlight>
                <a:latin typeface="Arial"/>
                <a:ea typeface="Arial"/>
                <a:cs typeface="Arial"/>
                <a:sym typeface="Arial"/>
                <a:hlinkClick r:id="rId3"/>
              </a:rPr>
              <a:t>Psalm</a:t>
            </a:r>
            <a:r>
              <a:rPr lang="en-US" sz="1050">
                <a:solidFill>
                  <a:srgbClr val="252525"/>
                </a:solidFill>
                <a:highlight>
                  <a:srgbClr val="FFFFFF"/>
                </a:highlight>
                <a:latin typeface="Arial"/>
                <a:ea typeface="Arial"/>
                <a:cs typeface="Arial"/>
                <a:sym typeface="Arial"/>
              </a:rPr>
              <a:t> 19:9 in the King James Bible.</a:t>
            </a:r>
          </a:p>
        </p:txBody>
      </p:sp>
      <p:sp>
        <p:nvSpPr>
          <p:cNvPr id="541" name="Shape 5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02086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8" name="Shape 5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SILAS</a:t>
            </a:r>
          </a:p>
        </p:txBody>
      </p:sp>
      <p:sp>
        <p:nvSpPr>
          <p:cNvPr id="549" name="Shape 54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44</a:t>
            </a:fld>
            <a:endParaRPr lang="en-US"/>
          </a:p>
        </p:txBody>
      </p:sp>
    </p:spTree>
    <p:extLst>
      <p:ext uri="{BB962C8B-B14F-4D97-AF65-F5344CB8AC3E}">
        <p14:creationId xmlns:p14="http://schemas.microsoft.com/office/powerpoint/2010/main" val="1303232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6" name="Shape 5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a:t>SILAS</a:t>
            </a:r>
          </a:p>
        </p:txBody>
      </p:sp>
      <p:sp>
        <p:nvSpPr>
          <p:cNvPr id="557" name="Shape 557"/>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45</a:t>
            </a:fld>
            <a:endParaRPr lang="en-US"/>
          </a:p>
        </p:txBody>
      </p:sp>
    </p:spTree>
    <p:extLst>
      <p:ext uri="{BB962C8B-B14F-4D97-AF65-F5344CB8AC3E}">
        <p14:creationId xmlns:p14="http://schemas.microsoft.com/office/powerpoint/2010/main" val="16759750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4" name="Shape 5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a:t>
            </a:r>
            <a:r>
              <a:rPr lang="en-US"/>
              <a:t>E</a:t>
            </a:r>
          </a:p>
        </p:txBody>
      </p:sp>
      <p:sp>
        <p:nvSpPr>
          <p:cNvPr id="565" name="Shape 5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46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526651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0" name="Shape 5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SILAS</a:t>
            </a:r>
          </a:p>
        </p:txBody>
      </p:sp>
      <p:sp>
        <p:nvSpPr>
          <p:cNvPr id="571" name="Shape 57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47</a:t>
            </a:fld>
            <a:endParaRPr lang="en-US"/>
          </a:p>
        </p:txBody>
      </p:sp>
    </p:spTree>
    <p:extLst>
      <p:ext uri="{BB962C8B-B14F-4D97-AF65-F5344CB8AC3E}">
        <p14:creationId xmlns:p14="http://schemas.microsoft.com/office/powerpoint/2010/main" val="10220217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8" name="Shape 5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a:t>SILAS</a:t>
            </a:r>
          </a:p>
        </p:txBody>
      </p:sp>
      <p:sp>
        <p:nvSpPr>
          <p:cNvPr id="579" name="Shape 579"/>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48</a:t>
            </a:fld>
            <a:endParaRPr lang="en-US"/>
          </a:p>
        </p:txBody>
      </p:sp>
    </p:spTree>
    <p:extLst>
      <p:ext uri="{BB962C8B-B14F-4D97-AF65-F5344CB8AC3E}">
        <p14:creationId xmlns:p14="http://schemas.microsoft.com/office/powerpoint/2010/main" val="20971827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6" name="Shape 5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a:t>
            </a:r>
          </a:p>
        </p:txBody>
      </p:sp>
      <p:sp>
        <p:nvSpPr>
          <p:cNvPr id="587" name="Shape 5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682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SANDRA</a:t>
            </a: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496595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2" name="Shape 5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a:t>
            </a:r>
          </a:p>
          <a:p>
            <a:pPr marL="0" marR="0" lvl="0" indent="0" algn="l" rtl="0">
              <a:spcBef>
                <a:spcPts val="0"/>
              </a:spcBef>
              <a:buClr>
                <a:schemeClr val="dk1"/>
              </a:buClr>
              <a:buSzPct val="25000"/>
              <a:buFont typeface="Calibri"/>
              <a:buNone/>
            </a:pPr>
            <a:r>
              <a:rPr lang="en-US"/>
              <a:t>slides Follow up, Upcoming webinar, Thank you - 5 minutes</a:t>
            </a:r>
          </a:p>
          <a:p>
            <a:pPr marL="0" marR="0" lvl="0" indent="0" algn="l" rtl="0">
              <a:spcBef>
                <a:spcPts val="0"/>
              </a:spcBef>
              <a:buClr>
                <a:schemeClr val="dk1"/>
              </a:buClr>
              <a:buSzPct val="25000"/>
              <a:buFont typeface="Calibri"/>
              <a:buNone/>
            </a:pPr>
            <a:r>
              <a:rPr lang="en-US"/>
              <a:t>(be  here by 7:55 pm)</a:t>
            </a:r>
          </a:p>
        </p:txBody>
      </p:sp>
      <p:sp>
        <p:nvSpPr>
          <p:cNvPr id="593" name="Shape 5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50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486222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0" name="Shape 60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a:t>
            </a:r>
          </a:p>
        </p:txBody>
      </p:sp>
      <p:sp>
        <p:nvSpPr>
          <p:cNvPr id="601" name="Shape 6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51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642911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a:t>
            </a:r>
          </a:p>
        </p:txBody>
      </p:sp>
      <p:sp>
        <p:nvSpPr>
          <p:cNvPr id="608" name="Shape 6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647298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15" name="Shape 6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21045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JANELLE</a:t>
            </a:r>
          </a:p>
        </p:txBody>
      </p:sp>
      <p:sp>
        <p:nvSpPr>
          <p:cNvPr id="265" name="Shape 2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6</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10066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a:t>
            </a:r>
          </a:p>
          <a:p>
            <a:pPr marL="0" marR="0" lvl="0" indent="0" algn="l" rtl="0">
              <a:spcBef>
                <a:spcPts val="0"/>
              </a:spcBef>
              <a:buClr>
                <a:schemeClr val="dk1"/>
              </a:buClr>
              <a:buSzPct val="25000"/>
              <a:buFont typeface="Calibri"/>
              <a:buNone/>
            </a:pPr>
            <a:endParaRPr/>
          </a:p>
          <a:p>
            <a:pPr marL="0" marR="0" lvl="0" indent="0" algn="l" rtl="0">
              <a:spcBef>
                <a:spcPts val="0"/>
              </a:spcBef>
              <a:buClr>
                <a:schemeClr val="dk1"/>
              </a:buClr>
              <a:buSzPct val="25000"/>
              <a:buFont typeface="Calibri"/>
              <a:buNone/>
            </a:pPr>
            <a:r>
              <a:rPr lang="en-US"/>
              <a:t>Slides 2 - 6: 5 minutes</a:t>
            </a:r>
          </a:p>
          <a:p>
            <a:pPr marL="0" marR="0" lvl="0" indent="0" algn="l" rtl="0">
              <a:spcBef>
                <a:spcPts val="0"/>
              </a:spcBef>
              <a:buClr>
                <a:schemeClr val="dk1"/>
              </a:buClr>
              <a:buSzPct val="25000"/>
              <a:buFont typeface="Calibri"/>
              <a:buNone/>
            </a:pPr>
            <a:r>
              <a:rPr lang="en-US"/>
              <a:t>(be here at 7:10 pm)</a:t>
            </a:r>
          </a:p>
        </p:txBody>
      </p:sp>
      <p:sp>
        <p:nvSpPr>
          <p:cNvPr id="274" name="Shape 2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6443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JOANIE/SANDRA</a:t>
            </a:r>
          </a:p>
        </p:txBody>
      </p:sp>
      <p:sp>
        <p:nvSpPr>
          <p:cNvPr id="265" name="Shape 2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7281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4" name="Shape 2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JOANIE/SANDRA</a:t>
            </a:r>
          </a:p>
        </p:txBody>
      </p:sp>
      <p:sp>
        <p:nvSpPr>
          <p:cNvPr id="265" name="Shape 2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8481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a:stretch/>
        </p:blipFill>
        <p:spPr>
          <a:xfrm>
            <a:off x="219317" y="225993"/>
            <a:ext cx="1640437" cy="808048"/>
          </a:xfrm>
          <a:prstGeom prst="rect">
            <a:avLst/>
          </a:prstGeom>
          <a:noFill/>
          <a:ln>
            <a:noFill/>
          </a:ln>
        </p:spPr>
      </p:pic>
      <p:pic>
        <p:nvPicPr>
          <p:cNvPr id="14" name="Shape 14"/>
          <p:cNvPicPr preferRelativeResize="0"/>
          <p:nvPr/>
        </p:nvPicPr>
        <p:blipFill rotWithShape="1">
          <a:blip r:embed="rId3">
            <a:alphaModFix/>
          </a:blip>
          <a:srcRect/>
          <a:stretch/>
        </p:blipFill>
        <p:spPr>
          <a:xfrm>
            <a:off x="0" y="1848734"/>
            <a:ext cx="9144000" cy="3167762"/>
          </a:xfrm>
          <a:prstGeom prst="rect">
            <a:avLst/>
          </a:prstGeom>
          <a:noFill/>
          <a:ln>
            <a:noFill/>
          </a:ln>
        </p:spPr>
      </p:pic>
      <p:sp>
        <p:nvSpPr>
          <p:cNvPr id="15" name="Shape 15"/>
          <p:cNvSpPr txBox="1">
            <a:spLocks noGrp="1"/>
          </p:cNvSpPr>
          <p:nvPr>
            <p:ph type="ctrTitle"/>
          </p:nvPr>
        </p:nvSpPr>
        <p:spPr>
          <a:xfrm>
            <a:off x="219317"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6" name="Shape 16"/>
          <p:cNvSpPr txBox="1">
            <a:spLocks noGrp="1"/>
          </p:cNvSpPr>
          <p:nvPr>
            <p:ph type="subTitle" idx="1"/>
          </p:nvPr>
        </p:nvSpPr>
        <p:spPr>
          <a:xfrm>
            <a:off x="219314"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 name="Shape 17"/>
          <p:cNvSpPr/>
          <p:nvPr/>
        </p:nvSpPr>
        <p:spPr>
          <a:xfrm>
            <a:off x="0" y="173760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8" name="Shape 18"/>
          <p:cNvPicPr preferRelativeResize="0"/>
          <p:nvPr/>
        </p:nvPicPr>
        <p:blipFill rotWithShape="1">
          <a:blip r:embed="rId4">
            <a:alphaModFix/>
          </a:blip>
          <a:srcRect/>
          <a:stretch/>
        </p:blipFill>
        <p:spPr>
          <a:xfrm>
            <a:off x="5353921" y="283558"/>
            <a:ext cx="3651247" cy="7504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2">
            <a:alphaModFix/>
          </a:blip>
          <a:srcRect/>
          <a:stretch/>
        </p:blipFill>
        <p:spPr>
          <a:xfrm>
            <a:off x="-8800" y="0"/>
            <a:ext cx="9152800" cy="6858000"/>
          </a:xfrm>
          <a:prstGeom prst="rect">
            <a:avLst/>
          </a:prstGeom>
          <a:noFill/>
          <a:ln>
            <a:noFill/>
          </a:ln>
        </p:spPr>
      </p:pic>
      <p:sp>
        <p:nvSpPr>
          <p:cNvPr id="89" name="Shape 89"/>
          <p:cNvSpPr/>
          <p:nvPr/>
        </p:nvSpPr>
        <p:spPr>
          <a:xfrm>
            <a:off x="0" y="2120455"/>
            <a:ext cx="9144001" cy="3983052"/>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llerta"/>
              <a:ea typeface="Allerta"/>
              <a:cs typeface="Allerta"/>
              <a:sym typeface="Allerta"/>
            </a:endParaRPr>
          </a:p>
        </p:txBody>
      </p:sp>
      <p:sp>
        <p:nvSpPr>
          <p:cNvPr id="90" name="Shape 90"/>
          <p:cNvSpPr txBox="1">
            <a:spLocks noGrp="1"/>
          </p:cNvSpPr>
          <p:nvPr>
            <p:ph type="title"/>
          </p:nvPr>
        </p:nvSpPr>
        <p:spPr>
          <a:xfrm>
            <a:off x="214312" y="3629025"/>
            <a:ext cx="367506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23593E"/>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91" name="Shape 91"/>
          <p:cNvSpPr txBox="1">
            <a:spLocks noGrp="1"/>
          </p:cNvSpPr>
          <p:nvPr>
            <p:ph type="body" idx="1"/>
          </p:nvPr>
        </p:nvSpPr>
        <p:spPr>
          <a:xfrm>
            <a:off x="4624612" y="2456788"/>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2"/>
          </p:nvPr>
        </p:nvSpPr>
        <p:spPr>
          <a:xfrm>
            <a:off x="7209514" y="2456788"/>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3"/>
          </p:nvPr>
        </p:nvSpPr>
        <p:spPr>
          <a:xfrm>
            <a:off x="4624612" y="2998966"/>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4"/>
          </p:nvPr>
        </p:nvSpPr>
        <p:spPr>
          <a:xfrm>
            <a:off x="7209514" y="2998966"/>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5"/>
          </p:nvPr>
        </p:nvSpPr>
        <p:spPr>
          <a:xfrm>
            <a:off x="4624612" y="3553357"/>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6"/>
          </p:nvPr>
        </p:nvSpPr>
        <p:spPr>
          <a:xfrm>
            <a:off x="7209514" y="3553357"/>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7"/>
          </p:nvPr>
        </p:nvSpPr>
        <p:spPr>
          <a:xfrm>
            <a:off x="4624612" y="4107746"/>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8"/>
          </p:nvPr>
        </p:nvSpPr>
        <p:spPr>
          <a:xfrm>
            <a:off x="7209514" y="4107746"/>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9"/>
          </p:nvPr>
        </p:nvSpPr>
        <p:spPr>
          <a:xfrm>
            <a:off x="4624612" y="4662137"/>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13"/>
          </p:nvPr>
        </p:nvSpPr>
        <p:spPr>
          <a:xfrm>
            <a:off x="7209514" y="4662137"/>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14"/>
          </p:nvPr>
        </p:nvSpPr>
        <p:spPr>
          <a:xfrm>
            <a:off x="4624612" y="5216525"/>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body" idx="15"/>
          </p:nvPr>
        </p:nvSpPr>
        <p:spPr>
          <a:xfrm>
            <a:off x="7209514" y="5216525"/>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103"/>
        <p:cNvGrpSpPr/>
        <p:nvPr/>
      </p:nvGrpSpPr>
      <p:grpSpPr>
        <a:xfrm>
          <a:off x="0" y="0"/>
          <a:ext cx="0" cy="0"/>
          <a:chOff x="0" y="0"/>
          <a:chExt cx="0" cy="0"/>
        </a:xfrm>
      </p:grpSpPr>
      <p:sp>
        <p:nvSpPr>
          <p:cNvPr id="104" name="Shape 104"/>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5" name="Shape 105"/>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06" name="Shape 106"/>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07" name="Shape 107"/>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08" name="Shape 108"/>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09" name="Shape 109"/>
          <p:cNvSpPr txBox="1">
            <a:spLocks noGrp="1"/>
          </p:cNvSpPr>
          <p:nvPr>
            <p:ph type="title"/>
          </p:nvPr>
        </p:nvSpPr>
        <p:spPr>
          <a:xfrm>
            <a:off x="216565" y="2829675"/>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10"/>
        <p:cNvGrpSpPr/>
        <p:nvPr/>
      </p:nvGrpSpPr>
      <p:grpSpPr>
        <a:xfrm>
          <a:off x="0" y="0"/>
          <a:ext cx="0" cy="0"/>
          <a:chOff x="0" y="0"/>
          <a:chExt cx="0" cy="0"/>
        </a:xfrm>
      </p:grpSpPr>
      <p:sp>
        <p:nvSpPr>
          <p:cNvPr id="111" name="Shape 111"/>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2" name="Shape 112"/>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13" name="Shape 113"/>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14" name="Shape 114"/>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15" name="Shape 115"/>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116" name="Shape 116"/>
          <p:cNvSpPr txBox="1">
            <a:spLocks noGrp="1"/>
          </p:cNvSpPr>
          <p:nvPr>
            <p:ph type="title"/>
          </p:nvPr>
        </p:nvSpPr>
        <p:spPr>
          <a:xfrm>
            <a:off x="216565" y="2829675"/>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able Page">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19" name="Shape 11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0" name="Shape 12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21" name="Shape 12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22" name="Shape 12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hart Page">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25" name="Shape 125"/>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6" name="Shape 126"/>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27" name="Shape 127"/>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28" name="Shape 128"/>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129"/>
        <p:cNvGrpSpPr/>
        <p:nvPr/>
      </p:nvGrpSpPr>
      <p:grpSpPr>
        <a:xfrm>
          <a:off x="0" y="0"/>
          <a:ext cx="0" cy="0"/>
          <a:chOff x="0" y="0"/>
          <a:chExt cx="0" cy="0"/>
        </a:xfrm>
      </p:grpSpPr>
      <p:sp>
        <p:nvSpPr>
          <p:cNvPr id="130" name="Shape 130"/>
          <p:cNvSpPr>
            <a:spLocks noGrp="1"/>
          </p:cNvSpPr>
          <p:nvPr>
            <p:ph type="pic" idx="2"/>
          </p:nvPr>
        </p:nvSpPr>
        <p:spPr>
          <a:xfrm>
            <a:off x="0" y="0"/>
            <a:ext cx="3000000" cy="300000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31" name="Shape 1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32" name="Shape 132"/>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33" name="Shape 13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34" name="Shape 134"/>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35" name="Shape 135"/>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36"/>
        <p:cNvGrpSpPr/>
        <p:nvPr/>
      </p:nvGrpSpPr>
      <p:grpSpPr>
        <a:xfrm>
          <a:off x="0" y="0"/>
          <a:ext cx="0" cy="0"/>
          <a:chOff x="0" y="0"/>
          <a:chExt cx="0" cy="0"/>
        </a:xfrm>
      </p:grpSpPr>
      <p:sp>
        <p:nvSpPr>
          <p:cNvPr id="137" name="Shape 137"/>
          <p:cNvSpPr>
            <a:spLocks noGrp="1"/>
          </p:cNvSpPr>
          <p:nvPr>
            <p:ph type="pic" idx="2"/>
          </p:nvPr>
        </p:nvSpPr>
        <p:spPr>
          <a:xfrm>
            <a:off x="0" y="0"/>
            <a:ext cx="9144000" cy="6858000"/>
          </a:xfrm>
          <a:prstGeom prst="rect">
            <a:avLst/>
          </a:prstGeom>
          <a:noFill/>
          <a:ln>
            <a:noFill/>
          </a:ln>
        </p:spPr>
        <p:txBody>
          <a:bodyPr lIns="91425" tIns="91425" rIns="91425" bIns="91425" anchor="ctr" anchorCtr="0"/>
          <a:lstStyle>
            <a:lvl1pPr lvl="0">
              <a:spcBef>
                <a:spcPts val="0"/>
              </a:spcBef>
              <a:buNone/>
              <a:defRPr/>
            </a:lvl1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40" name="Shape 14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41" name="Shape 14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42" name="Shape 14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43" name="Shape 14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4"/>
        <p:cNvGrpSpPr/>
        <p:nvPr/>
      </p:nvGrpSpPr>
      <p:grpSpPr>
        <a:xfrm>
          <a:off x="0" y="0"/>
          <a:ext cx="0" cy="0"/>
          <a:chOff x="0" y="0"/>
          <a:chExt cx="0" cy="0"/>
        </a:xfrm>
      </p:grpSpPr>
      <p:sp>
        <p:nvSpPr>
          <p:cNvPr id="145" name="Shape 145"/>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46" name="Shape 146"/>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47" name="Shape 147"/>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48" name="Shape 148"/>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51" name="Shape 15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Shape 152"/>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Pr>
              <a:t> </a:t>
            </a:r>
          </a:p>
        </p:txBody>
      </p:sp>
      <p:pic>
        <p:nvPicPr>
          <p:cNvPr id="153" name="Shape 153"/>
          <p:cNvPicPr preferRelativeResize="0"/>
          <p:nvPr/>
        </p:nvPicPr>
        <p:blipFill rotWithShape="1">
          <a:blip r:embed="rId2">
            <a:alphaModFix/>
          </a:blip>
          <a:srcRect/>
          <a:stretch/>
        </p:blipFill>
        <p:spPr>
          <a:xfrm>
            <a:off x="140803" y="6519775"/>
            <a:ext cx="1974668" cy="159614"/>
          </a:xfrm>
          <a:prstGeom prst="rect">
            <a:avLst/>
          </a:prstGeom>
          <a:noFill/>
          <a:ln>
            <a:noFill/>
          </a:ln>
        </p:spPr>
      </p:pic>
      <p:sp>
        <p:nvSpPr>
          <p:cNvPr id="154" name="Shape 154"/>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sp>
        <p:nvSpPr>
          <p:cNvPr id="155" name="Shape 155"/>
          <p:cNvSpPr/>
          <p:nvPr/>
        </p:nvSpPr>
        <p:spPr>
          <a:xfrm>
            <a:off x="195229" y="6519775"/>
            <a:ext cx="1920244" cy="15961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1" name="Shape 2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 name="Shape 23"/>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24" name="Shape 24"/>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5" name="Shape 25"/>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58" name="Shape 158"/>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Shape 16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61" name="Shape 16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62" name="Shape 16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63" name="Shape 16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66" name="Shape 166"/>
          <p:cNvSpPr txBox="1">
            <a:spLocks noGrp="1"/>
          </p:cNvSpPr>
          <p:nvPr>
            <p:ph type="body" idx="1"/>
          </p:nvPr>
        </p:nvSpPr>
        <p:spPr>
          <a:xfrm>
            <a:off x="457200" y="1550987"/>
            <a:ext cx="4040187"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9"/>
              </a:buClr>
              <a:buFont typeface="Allerta"/>
              <a:buNone/>
              <a:defRPr sz="2400" b="1" i="0" u="none" strike="noStrike" cap="none">
                <a:solidFill>
                  <a:srgbClr val="3F3F39"/>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1"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1"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5pPr>
            <a:lvl6pPr marL="2286000" marR="0" lvl="5"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body" idx="2"/>
          </p:nvPr>
        </p:nvSpPr>
        <p:spPr>
          <a:xfrm>
            <a:off x="457200" y="2190750"/>
            <a:ext cx="4040187" cy="3951285"/>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body" idx="3"/>
          </p:nvPr>
        </p:nvSpPr>
        <p:spPr>
          <a:xfrm>
            <a:off x="4645025" y="1550987"/>
            <a:ext cx="4041772" cy="63976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3F3F39"/>
              </a:buClr>
              <a:buFont typeface="Allerta"/>
              <a:buNone/>
              <a:defRPr sz="2400" b="1" i="0" u="none" strike="noStrike" cap="none">
                <a:solidFill>
                  <a:srgbClr val="3F3F39"/>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1"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1"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1" i="0" u="none" strike="noStrike" cap="none">
                <a:solidFill>
                  <a:schemeClr val="dk1"/>
                </a:solidFill>
                <a:latin typeface="Allerta"/>
                <a:ea typeface="Allerta"/>
                <a:cs typeface="Allerta"/>
                <a:sym typeface="Allerta"/>
              </a:defRPr>
            </a:lvl5pPr>
            <a:lvl6pPr marL="2286000" marR="0" lvl="5"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600" b="1"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body" idx="4"/>
          </p:nvPr>
        </p:nvSpPr>
        <p:spPr>
          <a:xfrm>
            <a:off x="4645025" y="2190750"/>
            <a:ext cx="4041772" cy="3951285"/>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70" name="Shape 17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71" name="Shape 17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72" name="Shape 17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73" name="Shape 17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74"/>
        <p:cNvGrpSpPr/>
        <p:nvPr/>
      </p:nvGrpSpPr>
      <p:grpSpPr>
        <a:xfrm>
          <a:off x="0" y="0"/>
          <a:ext cx="0" cy="0"/>
          <a:chOff x="0" y="0"/>
          <a:chExt cx="0" cy="0"/>
        </a:xfrm>
      </p:grpSpPr>
      <p:sp>
        <p:nvSpPr>
          <p:cNvPr id="175" name="Shape 175"/>
          <p:cNvSpPr>
            <a:spLocks noGrp="1"/>
          </p:cNvSpPr>
          <p:nvPr>
            <p:ph type="pic" idx="2"/>
          </p:nvPr>
        </p:nvSpPr>
        <p:spPr>
          <a:xfrm>
            <a:off x="4578350" y="1600200"/>
            <a:ext cx="4108450" cy="4525959"/>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76" name="Shape 17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77" name="Shape 177"/>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body" idx="3"/>
          </p:nvPr>
        </p:nvSpPr>
        <p:spPr>
          <a:xfrm>
            <a:off x="4578350" y="5646676"/>
            <a:ext cx="4108450"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9" name="Shape 179"/>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80" name="Shape 180"/>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81" name="Shape 18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82" name="Shape 18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83"/>
        <p:cNvGrpSpPr/>
        <p:nvPr/>
      </p:nvGrpSpPr>
      <p:grpSpPr>
        <a:xfrm>
          <a:off x="0" y="0"/>
          <a:ext cx="0" cy="0"/>
          <a:chOff x="0" y="0"/>
          <a:chExt cx="0" cy="0"/>
        </a:xfrm>
      </p:grpSpPr>
      <p:sp>
        <p:nvSpPr>
          <p:cNvPr id="184" name="Shape 184"/>
          <p:cNvSpPr>
            <a:spLocks noGrp="1"/>
          </p:cNvSpPr>
          <p:nvPr>
            <p:ph type="pic" idx="2"/>
          </p:nvPr>
        </p:nvSpPr>
        <p:spPr>
          <a:xfrm>
            <a:off x="4578350" y="3892046"/>
            <a:ext cx="4108450" cy="2234115"/>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85" name="Shape 185"/>
          <p:cNvSpPr>
            <a:spLocks noGrp="1"/>
          </p:cNvSpPr>
          <p:nvPr>
            <p:ph type="pic" idx="3"/>
          </p:nvPr>
        </p:nvSpPr>
        <p:spPr>
          <a:xfrm>
            <a:off x="4578350" y="1600200"/>
            <a:ext cx="4108450" cy="2234115"/>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86" name="Shape 1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87" name="Shape 187"/>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114300" algn="l" rtl="0">
              <a:lnSpc>
                <a:spcPct val="100000"/>
              </a:lnSpc>
              <a:spcBef>
                <a:spcPts val="0"/>
              </a:spcBef>
              <a:spcAft>
                <a:spcPts val="0"/>
              </a:spcAft>
              <a:buClr>
                <a:schemeClr val="dk1"/>
              </a:buClr>
              <a:buSzPct val="100000"/>
              <a:buFont typeface="Arial"/>
              <a:buChar char="•"/>
              <a:defRPr sz="24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rgbClr val="3F3F39"/>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rgbClr val="3F3F39"/>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rgbClr val="3F3F39"/>
                </a:solidFill>
                <a:latin typeface="Allerta"/>
                <a:ea typeface="Allerta"/>
                <a:cs typeface="Allerta"/>
                <a:sym typeface="Allerta"/>
              </a:defRPr>
            </a:lvl5pPr>
            <a:lvl6pPr marL="2514600" marR="0" lvl="5"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397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body" idx="4"/>
          </p:nvPr>
        </p:nvSpPr>
        <p:spPr>
          <a:xfrm>
            <a:off x="4578350" y="5646676"/>
            <a:ext cx="4108450"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body" idx="5"/>
          </p:nvPr>
        </p:nvSpPr>
        <p:spPr>
          <a:xfrm>
            <a:off x="4578350" y="3354830"/>
            <a:ext cx="4108450"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0" name="Shape 19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91" name="Shape 19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192" name="Shape 19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93" name="Shape 19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wo Images">
    <p:spTree>
      <p:nvGrpSpPr>
        <p:cNvPr id="1" name="Shape 194"/>
        <p:cNvGrpSpPr/>
        <p:nvPr/>
      </p:nvGrpSpPr>
      <p:grpSpPr>
        <a:xfrm>
          <a:off x="0" y="0"/>
          <a:ext cx="0" cy="0"/>
          <a:chOff x="0" y="0"/>
          <a:chExt cx="0" cy="0"/>
        </a:xfrm>
      </p:grpSpPr>
      <p:sp>
        <p:nvSpPr>
          <p:cNvPr id="195" name="Shape 195"/>
          <p:cNvSpPr>
            <a:spLocks noGrp="1"/>
          </p:cNvSpPr>
          <p:nvPr>
            <p:ph type="pic" idx="2"/>
          </p:nvPr>
        </p:nvSpPr>
        <p:spPr>
          <a:xfrm>
            <a:off x="4616450" y="1600200"/>
            <a:ext cx="4070350" cy="4525963"/>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96" name="Shape 19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97" name="Shape 197"/>
          <p:cNvSpPr txBox="1">
            <a:spLocks noGrp="1"/>
          </p:cNvSpPr>
          <p:nvPr>
            <p:ph type="body" idx="1"/>
          </p:nvPr>
        </p:nvSpPr>
        <p:spPr>
          <a:xfrm>
            <a:off x="4616450" y="5646676"/>
            <a:ext cx="4070350"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8" name="Shape 198"/>
          <p:cNvSpPr>
            <a:spLocks noGrp="1"/>
          </p:cNvSpPr>
          <p:nvPr>
            <p:ph type="pic" idx="3"/>
          </p:nvPr>
        </p:nvSpPr>
        <p:spPr>
          <a:xfrm>
            <a:off x="457199" y="1600200"/>
            <a:ext cx="4073524" cy="4525963"/>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99" name="Shape 199"/>
          <p:cNvSpPr txBox="1">
            <a:spLocks noGrp="1"/>
          </p:cNvSpPr>
          <p:nvPr>
            <p:ph type="body" idx="4"/>
          </p:nvPr>
        </p:nvSpPr>
        <p:spPr>
          <a:xfrm>
            <a:off x="457197" y="5646676"/>
            <a:ext cx="4073524"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0" name="Shape 20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01" name="Shape 20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202" name="Shape 20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03" name="Shape 20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Four Images">
    <p:spTree>
      <p:nvGrpSpPr>
        <p:cNvPr id="1" name="Shape 204"/>
        <p:cNvGrpSpPr/>
        <p:nvPr/>
      </p:nvGrpSpPr>
      <p:grpSpPr>
        <a:xfrm>
          <a:off x="0" y="0"/>
          <a:ext cx="0" cy="0"/>
          <a:chOff x="0" y="0"/>
          <a:chExt cx="0" cy="0"/>
        </a:xfrm>
      </p:grpSpPr>
      <p:sp>
        <p:nvSpPr>
          <p:cNvPr id="205" name="Shape 205"/>
          <p:cNvSpPr>
            <a:spLocks noGrp="1"/>
          </p:cNvSpPr>
          <p:nvPr>
            <p:ph type="pic" idx="2"/>
          </p:nvPr>
        </p:nvSpPr>
        <p:spPr>
          <a:xfrm>
            <a:off x="4616450" y="3892046"/>
            <a:ext cx="4070350" cy="2234117"/>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206" name="Shape 206"/>
          <p:cNvSpPr>
            <a:spLocks noGrp="1"/>
          </p:cNvSpPr>
          <p:nvPr>
            <p:ph type="pic" idx="3"/>
          </p:nvPr>
        </p:nvSpPr>
        <p:spPr>
          <a:xfrm>
            <a:off x="4616450" y="1600200"/>
            <a:ext cx="4070350" cy="2234117"/>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207" name="Shape 207"/>
          <p:cNvSpPr>
            <a:spLocks noGrp="1"/>
          </p:cNvSpPr>
          <p:nvPr>
            <p:ph type="pic" idx="4"/>
          </p:nvPr>
        </p:nvSpPr>
        <p:spPr>
          <a:xfrm>
            <a:off x="457197" y="1600200"/>
            <a:ext cx="4070350" cy="2234117"/>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208" name="Shape 208"/>
          <p:cNvSpPr>
            <a:spLocks noGrp="1"/>
          </p:cNvSpPr>
          <p:nvPr>
            <p:ph type="pic" idx="5"/>
          </p:nvPr>
        </p:nvSpPr>
        <p:spPr>
          <a:xfrm>
            <a:off x="460372" y="3892046"/>
            <a:ext cx="4070350" cy="2234117"/>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209" name="Shape 20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3F3F39"/>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210" name="Shape 210"/>
          <p:cNvSpPr txBox="1">
            <a:spLocks noGrp="1"/>
          </p:cNvSpPr>
          <p:nvPr>
            <p:ph type="body" idx="1"/>
          </p:nvPr>
        </p:nvSpPr>
        <p:spPr>
          <a:xfrm>
            <a:off x="4616450" y="5646676"/>
            <a:ext cx="4070350"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body" idx="6"/>
          </p:nvPr>
        </p:nvSpPr>
        <p:spPr>
          <a:xfrm>
            <a:off x="457197" y="5646676"/>
            <a:ext cx="4073524"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body" idx="7"/>
          </p:nvPr>
        </p:nvSpPr>
        <p:spPr>
          <a:xfrm>
            <a:off x="4616450" y="3354830"/>
            <a:ext cx="4070350"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body" idx="8"/>
          </p:nvPr>
        </p:nvSpPr>
        <p:spPr>
          <a:xfrm>
            <a:off x="454022" y="3354830"/>
            <a:ext cx="4073524" cy="479485"/>
          </a:xfrm>
          <a:prstGeom prst="rect">
            <a:avLst/>
          </a:prstGeom>
          <a:solidFill>
            <a:srgbClr val="FFFFFF">
              <a:alpha val="47843"/>
            </a:srgbClr>
          </a:solidFill>
          <a:ln>
            <a:noFill/>
          </a:ln>
        </p:spPr>
        <p:txBody>
          <a:bodyPr lIns="91425" tIns="91425" rIns="91425" bIns="91425" anchor="ctr" anchorCtr="0"/>
          <a:lstStyle>
            <a:lvl1pPr marL="0" marR="0" lvl="0" indent="0" algn="ctr" rtl="0">
              <a:lnSpc>
                <a:spcPct val="100000"/>
              </a:lnSpc>
              <a:spcBef>
                <a:spcPts val="0"/>
              </a:spcBef>
              <a:spcAft>
                <a:spcPts val="0"/>
              </a:spcAft>
              <a:buClr>
                <a:srgbClr val="3F3F39"/>
              </a:buClr>
              <a:buFont typeface="Allerta"/>
              <a:buNone/>
              <a:defRPr sz="1600" b="0" i="0" u="none" strike="noStrike" cap="none">
                <a:solidFill>
                  <a:srgbClr val="3F3F39"/>
                </a:solidFill>
                <a:latin typeface="Allerta"/>
                <a:ea typeface="Allerta"/>
                <a:cs typeface="Allerta"/>
                <a:sym typeface="Allerta"/>
              </a:defRPr>
            </a:lvl1pPr>
            <a:lvl2pPr marL="742950" marR="0" lvl="1" indent="9525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4" name="Shape 214"/>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15" name="Shape 215"/>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pic>
        <p:nvPicPr>
          <p:cNvPr id="216" name="Shape 216"/>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17" name="Shape 217"/>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26"/>
        <p:cNvGrpSpPr/>
        <p:nvPr/>
      </p:nvGrpSpPr>
      <p:grpSpPr>
        <a:xfrm>
          <a:off x="0" y="0"/>
          <a:ext cx="0" cy="0"/>
          <a:chOff x="0" y="0"/>
          <a:chExt cx="0" cy="0"/>
        </a:xfrm>
      </p:grpSpPr>
      <p:sp>
        <p:nvSpPr>
          <p:cNvPr id="27" name="Shape 27"/>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 name="Shape 28"/>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9" name="Shape 29"/>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0" name="Shape 30"/>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1" name="Shape 31"/>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2" name="Shape 32"/>
          <p:cNvSpPr txBox="1">
            <a:spLocks noGrp="1"/>
          </p:cNvSpPr>
          <p:nvPr>
            <p:ph type="title"/>
          </p:nvPr>
        </p:nvSpPr>
        <p:spPr>
          <a:xfrm>
            <a:off x="216565" y="2829675"/>
            <a:ext cx="8620551" cy="868362"/>
          </a:xfrm>
          <a:prstGeom prst="rect">
            <a:avLst/>
          </a:prstGeom>
          <a:solidFill>
            <a:schemeClr val="lt1">
              <a:alpha val="80000"/>
            </a:schemeClr>
          </a:solid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3200" b="0" i="0" u="none" strike="noStrike" cap="none">
                <a:solidFill>
                  <a:srgbClr val="23593E"/>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End Slide">
    <p:spTree>
      <p:nvGrpSpPr>
        <p:cNvPr id="1" name="Shape 33"/>
        <p:cNvGrpSpPr/>
        <p:nvPr/>
      </p:nvGrpSpPr>
      <p:grpSpPr>
        <a:xfrm>
          <a:off x="0" y="0"/>
          <a:ext cx="0" cy="0"/>
          <a:chOff x="0" y="0"/>
          <a:chExt cx="0" cy="0"/>
        </a:xfrm>
      </p:grpSpPr>
      <p:pic>
        <p:nvPicPr>
          <p:cNvPr id="34" name="Shape 3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5" name="Shape 35"/>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6" name="Shape 36"/>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7" name="Shape 37"/>
          <p:cNvSpPr txBox="1"/>
          <p:nvPr/>
        </p:nvSpPr>
        <p:spPr>
          <a:xfrm>
            <a:off x="216565" y="2852946"/>
            <a:ext cx="8620551" cy="876843"/>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rgbClr val="23593E"/>
              </a:solidFill>
              <a:latin typeface="Allerta"/>
              <a:ea typeface="Allerta"/>
              <a:cs typeface="Allerta"/>
              <a:sym typeface="Allerta"/>
            </a:endParaRPr>
          </a:p>
        </p:txBody>
      </p:sp>
      <p:pic>
        <p:nvPicPr>
          <p:cNvPr id="38" name="Shape 38"/>
          <p:cNvPicPr preferRelativeResize="0"/>
          <p:nvPr/>
        </p:nvPicPr>
        <p:blipFill rotWithShape="1">
          <a:blip r:embed="rId3">
            <a:alphaModFix/>
          </a:blip>
          <a:srcRect/>
          <a:stretch/>
        </p:blipFill>
        <p:spPr>
          <a:xfrm>
            <a:off x="219317" y="225993"/>
            <a:ext cx="1640437" cy="808048"/>
          </a:xfrm>
          <a:prstGeom prst="rect">
            <a:avLst/>
          </a:prstGeom>
          <a:noFill/>
          <a:ln>
            <a:noFill/>
          </a:ln>
        </p:spPr>
      </p:pic>
      <p:sp>
        <p:nvSpPr>
          <p:cNvPr id="39" name="Shape 39"/>
          <p:cNvSpPr txBox="1">
            <a:spLocks noGrp="1"/>
          </p:cNvSpPr>
          <p:nvPr>
            <p:ph type="title"/>
          </p:nvPr>
        </p:nvSpPr>
        <p:spPr>
          <a:xfrm>
            <a:off x="219317" y="2852946"/>
            <a:ext cx="8617800" cy="87684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2">
            <a:alphaModFix/>
          </a:blip>
          <a:srcRect/>
          <a:stretch/>
        </p:blipFill>
        <p:spPr>
          <a:xfrm>
            <a:off x="0" y="1874134"/>
            <a:ext cx="9144000" cy="3131363"/>
          </a:xfrm>
          <a:prstGeom prst="rect">
            <a:avLst/>
          </a:prstGeom>
          <a:noFill/>
          <a:ln>
            <a:noFill/>
          </a:ln>
        </p:spPr>
      </p:pic>
      <p:sp>
        <p:nvSpPr>
          <p:cNvPr id="42" name="Shape 42"/>
          <p:cNvSpPr txBox="1">
            <a:spLocks noGrp="1"/>
          </p:cNvSpPr>
          <p:nvPr>
            <p:ph type="ctrTitle"/>
          </p:nvPr>
        </p:nvSpPr>
        <p:spPr>
          <a:xfrm>
            <a:off x="3507950" y="2362433"/>
            <a:ext cx="5497218"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43" name="Shape 43"/>
          <p:cNvSpPr txBox="1">
            <a:spLocks noGrp="1"/>
          </p:cNvSpPr>
          <p:nvPr>
            <p:ph type="subTitle" idx="1"/>
          </p:nvPr>
        </p:nvSpPr>
        <p:spPr>
          <a:xfrm>
            <a:off x="3507948" y="3835562"/>
            <a:ext cx="5497218"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4" name="Shape 44"/>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5" name="Shape 45"/>
          <p:cNvSpPr>
            <a:spLocks noGrp="1"/>
          </p:cNvSpPr>
          <p:nvPr>
            <p:ph type="pic" idx="2"/>
          </p:nvPr>
        </p:nvSpPr>
        <p:spPr>
          <a:xfrm>
            <a:off x="0" y="1857374"/>
            <a:ext cx="3349624" cy="3159126"/>
          </a:xfrm>
          <a:prstGeom prst="rect">
            <a:avLst/>
          </a:prstGeom>
          <a:noFill/>
          <a:ln>
            <a:noFill/>
          </a:ln>
        </p:spPr>
        <p:txBody>
          <a:bodyPr lIns="91425" tIns="91425" rIns="91425" bIns="91425" anchor="ctr" anchorCtr="0"/>
          <a:lstStyle>
            <a:lvl1pPr lvl="0">
              <a:spcBef>
                <a:spcPts val="0"/>
              </a:spcBef>
              <a:buNone/>
              <a:defRPr/>
            </a:lvl1pPr>
          </a:lstStyle>
          <a:p>
            <a:endParaRPr/>
          </a:p>
        </p:txBody>
      </p:sp>
      <p:pic>
        <p:nvPicPr>
          <p:cNvPr id="46" name="Shape 46"/>
          <p:cNvPicPr preferRelativeResize="0"/>
          <p:nvPr/>
        </p:nvPicPr>
        <p:blipFill rotWithShape="1">
          <a:blip r:embed="rId3">
            <a:alphaModFix/>
          </a:blip>
          <a:srcRect/>
          <a:stretch/>
        </p:blipFill>
        <p:spPr>
          <a:xfrm>
            <a:off x="219317" y="225993"/>
            <a:ext cx="1640437" cy="808048"/>
          </a:xfrm>
          <a:prstGeom prst="rect">
            <a:avLst/>
          </a:prstGeom>
          <a:noFill/>
          <a:ln>
            <a:noFill/>
          </a:ln>
        </p:spPr>
      </p:pic>
      <p:pic>
        <p:nvPicPr>
          <p:cNvPr id="47" name="Shape 47"/>
          <p:cNvPicPr preferRelativeResize="0"/>
          <p:nvPr/>
        </p:nvPicPr>
        <p:blipFill rotWithShape="1">
          <a:blip r:embed="rId4">
            <a:alphaModFix/>
          </a:blip>
          <a:srcRect/>
          <a:stretch/>
        </p:blipFill>
        <p:spPr>
          <a:xfrm>
            <a:off x="5353921" y="283558"/>
            <a:ext cx="3651247" cy="75048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48"/>
        <p:cNvGrpSpPr/>
        <p:nvPr/>
      </p:nvGrpSpPr>
      <p:grpSpPr>
        <a:xfrm>
          <a:off x="0" y="0"/>
          <a:ext cx="0" cy="0"/>
          <a:chOff x="0" y="0"/>
          <a:chExt cx="0" cy="0"/>
        </a:xfrm>
      </p:grpSpPr>
      <p:pic>
        <p:nvPicPr>
          <p:cNvPr id="49" name="Shape 49"/>
          <p:cNvPicPr preferRelativeResize="0"/>
          <p:nvPr/>
        </p:nvPicPr>
        <p:blipFill rotWithShape="1">
          <a:blip r:embed="rId2">
            <a:alphaModFix/>
          </a:blip>
          <a:srcRect/>
          <a:stretch/>
        </p:blipFill>
        <p:spPr>
          <a:xfrm>
            <a:off x="0" y="1874134"/>
            <a:ext cx="9144000" cy="3131363"/>
          </a:xfrm>
          <a:prstGeom prst="rect">
            <a:avLst/>
          </a:prstGeom>
          <a:noFill/>
          <a:ln>
            <a:noFill/>
          </a:ln>
        </p:spPr>
      </p:pic>
      <p:pic>
        <p:nvPicPr>
          <p:cNvPr id="50" name="Shape 50"/>
          <p:cNvPicPr preferRelativeResize="0"/>
          <p:nvPr/>
        </p:nvPicPr>
        <p:blipFill rotWithShape="1">
          <a:blip r:embed="rId3">
            <a:alphaModFix/>
          </a:blip>
          <a:srcRect/>
          <a:stretch/>
        </p:blipFill>
        <p:spPr>
          <a:xfrm>
            <a:off x="219317" y="225993"/>
            <a:ext cx="1640437" cy="808048"/>
          </a:xfrm>
          <a:prstGeom prst="rect">
            <a:avLst/>
          </a:prstGeom>
          <a:noFill/>
          <a:ln>
            <a:noFill/>
          </a:ln>
        </p:spPr>
      </p:pic>
      <p:sp>
        <p:nvSpPr>
          <p:cNvPr id="51" name="Shape 51"/>
          <p:cNvSpPr txBox="1">
            <a:spLocks noGrp="1"/>
          </p:cNvSpPr>
          <p:nvPr>
            <p:ph type="ctrTitle"/>
          </p:nvPr>
        </p:nvSpPr>
        <p:spPr>
          <a:xfrm>
            <a:off x="219317"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52" name="Shape 52"/>
          <p:cNvSpPr txBox="1">
            <a:spLocks noGrp="1"/>
          </p:cNvSpPr>
          <p:nvPr>
            <p:ph type="subTitle" idx="1"/>
          </p:nvPr>
        </p:nvSpPr>
        <p:spPr>
          <a:xfrm>
            <a:off x="219314"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53" name="Shape 53"/>
          <p:cNvPicPr preferRelativeResize="0"/>
          <p:nvPr/>
        </p:nvPicPr>
        <p:blipFill rotWithShape="1">
          <a:blip r:embed="rId4">
            <a:alphaModFix/>
          </a:blip>
          <a:srcRect/>
          <a:stretch/>
        </p:blipFill>
        <p:spPr>
          <a:xfrm>
            <a:off x="172081" y="6518032"/>
            <a:ext cx="1862714" cy="150564"/>
          </a:xfrm>
          <a:prstGeom prst="rect">
            <a:avLst/>
          </a:prstGeom>
          <a:noFill/>
          <a:ln>
            <a:noFill/>
          </a:ln>
        </p:spPr>
      </p:pic>
      <p:sp>
        <p:nvSpPr>
          <p:cNvPr id="54" name="Shape 54"/>
          <p:cNvSpPr/>
          <p:nvPr/>
        </p:nvSpPr>
        <p:spPr>
          <a:xfrm>
            <a:off x="0" y="173760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55"/>
        <p:cNvGrpSpPr/>
        <p:nvPr/>
      </p:nvGrpSpPr>
      <p:grpSpPr>
        <a:xfrm>
          <a:off x="0" y="0"/>
          <a:ext cx="0" cy="0"/>
          <a:chOff x="0" y="0"/>
          <a:chExt cx="0" cy="0"/>
        </a:xfrm>
      </p:grpSpPr>
      <p:pic>
        <p:nvPicPr>
          <p:cNvPr id="56" name="Shape 56"/>
          <p:cNvPicPr preferRelativeResize="0"/>
          <p:nvPr/>
        </p:nvPicPr>
        <p:blipFill rotWithShape="1">
          <a:blip r:embed="rId2">
            <a:alphaModFix/>
          </a:blip>
          <a:srcRect/>
          <a:stretch/>
        </p:blipFill>
        <p:spPr>
          <a:xfrm>
            <a:off x="0" y="1874134"/>
            <a:ext cx="9144000" cy="3131363"/>
          </a:xfrm>
          <a:prstGeom prst="rect">
            <a:avLst/>
          </a:prstGeom>
          <a:noFill/>
          <a:ln>
            <a:noFill/>
          </a:ln>
        </p:spPr>
      </p:pic>
      <p:pic>
        <p:nvPicPr>
          <p:cNvPr id="57" name="Shape 57"/>
          <p:cNvPicPr preferRelativeResize="0"/>
          <p:nvPr/>
        </p:nvPicPr>
        <p:blipFill rotWithShape="1">
          <a:blip r:embed="rId3">
            <a:alphaModFix/>
          </a:blip>
          <a:srcRect/>
          <a:stretch/>
        </p:blipFill>
        <p:spPr>
          <a:xfrm>
            <a:off x="219317" y="225993"/>
            <a:ext cx="1640437" cy="808048"/>
          </a:xfrm>
          <a:prstGeom prst="rect">
            <a:avLst/>
          </a:prstGeom>
          <a:noFill/>
          <a:ln>
            <a:noFill/>
          </a:ln>
        </p:spPr>
      </p:pic>
      <p:sp>
        <p:nvSpPr>
          <p:cNvPr id="58" name="Shape 58"/>
          <p:cNvSpPr txBox="1">
            <a:spLocks noGrp="1"/>
          </p:cNvSpPr>
          <p:nvPr>
            <p:ph type="ctrTitle"/>
          </p:nvPr>
        </p:nvSpPr>
        <p:spPr>
          <a:xfrm>
            <a:off x="219317" y="2362433"/>
            <a:ext cx="878585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3200" b="0" i="0" u="none" strike="noStrike" cap="none">
                <a:solidFill>
                  <a:srgbClr val="FFFFFF"/>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59" name="Shape 59"/>
          <p:cNvSpPr txBox="1">
            <a:spLocks noGrp="1"/>
          </p:cNvSpPr>
          <p:nvPr>
            <p:ph type="subTitle" idx="1"/>
          </p:nvPr>
        </p:nvSpPr>
        <p:spPr>
          <a:xfrm>
            <a:off x="219314" y="3835562"/>
            <a:ext cx="8785851"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rgbClr val="24593B"/>
              </a:buClr>
              <a:buFont typeface="Arial"/>
              <a:buNone/>
              <a:defRPr sz="2400" b="0" i="0" u="none" strike="noStrike" cap="none">
                <a:solidFill>
                  <a:srgbClr val="24593B"/>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60" name="Shape 60"/>
          <p:cNvPicPr preferRelativeResize="0"/>
          <p:nvPr/>
        </p:nvPicPr>
        <p:blipFill rotWithShape="1">
          <a:blip r:embed="rId4">
            <a:alphaModFix/>
          </a:blip>
          <a:srcRect/>
          <a:stretch/>
        </p:blipFill>
        <p:spPr>
          <a:xfrm>
            <a:off x="172081" y="6518032"/>
            <a:ext cx="1862714" cy="150564"/>
          </a:xfrm>
          <a:prstGeom prst="rect">
            <a:avLst/>
          </a:prstGeom>
          <a:noFill/>
          <a:ln>
            <a:noFill/>
          </a:ln>
        </p:spPr>
      </p:pic>
      <p:sp>
        <p:nvSpPr>
          <p:cNvPr id="61" name="Shape 61"/>
          <p:cNvSpPr/>
          <p:nvPr/>
        </p:nvSpPr>
        <p:spPr>
          <a:xfrm>
            <a:off x="0" y="173760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2" name="Shape 62"/>
          <p:cNvSpPr>
            <a:spLocks noGrp="1"/>
          </p:cNvSpPr>
          <p:nvPr>
            <p:ph type="pic" idx="2"/>
          </p:nvPr>
        </p:nvSpPr>
        <p:spPr>
          <a:xfrm>
            <a:off x="7117557" y="225425"/>
            <a:ext cx="1650999" cy="808037"/>
          </a:xfrm>
          <a:prstGeom prst="rect">
            <a:avLst/>
          </a:prstGeom>
          <a:noFill/>
          <a:ln>
            <a:noFill/>
          </a:ln>
        </p:spPr>
        <p:txBody>
          <a:bodyPr lIns="91425" tIns="91425" rIns="91425" bIns="91425" anchor="ctr" anchorCtr="0"/>
          <a:lstStyle>
            <a:lvl1pPr lvl="0">
              <a:spcBef>
                <a:spcPts val="0"/>
              </a:spcBef>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63"/>
        <p:cNvGrpSpPr/>
        <p:nvPr/>
      </p:nvGrpSpPr>
      <p:grpSpPr>
        <a:xfrm>
          <a:off x="0" y="0"/>
          <a:ext cx="0" cy="0"/>
          <a:chOff x="0" y="0"/>
          <a:chExt cx="0" cy="0"/>
        </a:xfrm>
      </p:grpSpPr>
      <p:pic>
        <p:nvPicPr>
          <p:cNvPr id="64" name="Shape 64"/>
          <p:cNvPicPr preferRelativeResize="0"/>
          <p:nvPr/>
        </p:nvPicPr>
        <p:blipFill rotWithShape="1">
          <a:blip r:embed="rId2">
            <a:alphaModFix/>
          </a:blip>
          <a:srcRect/>
          <a:stretch/>
        </p:blipFill>
        <p:spPr>
          <a:xfrm>
            <a:off x="0" y="0"/>
            <a:ext cx="9144000" cy="4922873"/>
          </a:xfrm>
          <a:prstGeom prst="rect">
            <a:avLst/>
          </a:prstGeom>
          <a:noFill/>
          <a:ln>
            <a:noFill/>
          </a:ln>
        </p:spPr>
      </p:pic>
      <p:pic>
        <p:nvPicPr>
          <p:cNvPr id="65" name="Shape 65"/>
          <p:cNvPicPr preferRelativeResize="0"/>
          <p:nvPr/>
        </p:nvPicPr>
        <p:blipFill rotWithShape="1">
          <a:blip r:embed="rId3">
            <a:alphaModFix/>
          </a:blip>
          <a:srcRect/>
          <a:stretch/>
        </p:blipFill>
        <p:spPr>
          <a:xfrm>
            <a:off x="0" y="4861542"/>
            <a:ext cx="9144000" cy="1996457"/>
          </a:xfrm>
          <a:prstGeom prst="rect">
            <a:avLst/>
          </a:prstGeom>
          <a:noFill/>
          <a:ln>
            <a:noFill/>
          </a:ln>
        </p:spPr>
      </p:pic>
      <p:sp>
        <p:nvSpPr>
          <p:cNvPr id="66" name="Shape 66"/>
          <p:cNvSpPr txBox="1">
            <a:spLocks noGrp="1"/>
          </p:cNvSpPr>
          <p:nvPr>
            <p:ph type="ctrTitle"/>
          </p:nvPr>
        </p:nvSpPr>
        <p:spPr>
          <a:xfrm>
            <a:off x="237695" y="4861542"/>
            <a:ext cx="8684052" cy="9424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llerta"/>
              <a:buNone/>
              <a:defRPr sz="2800" b="0" i="0" u="none" strike="noStrike" cap="none">
                <a:solidFill>
                  <a:srgbClr val="FFFFFF"/>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67" name="Shape 67"/>
          <p:cNvSpPr txBox="1">
            <a:spLocks noGrp="1"/>
          </p:cNvSpPr>
          <p:nvPr>
            <p:ph type="subTitle" idx="1"/>
          </p:nvPr>
        </p:nvSpPr>
        <p:spPr>
          <a:xfrm>
            <a:off x="237695" y="5804044"/>
            <a:ext cx="5497218" cy="792405"/>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chemeClr val="lt1"/>
              </a:buClr>
              <a:buFont typeface="Arial"/>
              <a:buNone/>
              <a:defRPr sz="2400" b="0" i="0" u="none" strike="noStrike" cap="none">
                <a:solidFill>
                  <a:schemeClr val="lt1"/>
                </a:solidFill>
                <a:latin typeface="Allerta"/>
                <a:ea typeface="Allerta"/>
                <a:cs typeface="Allerta"/>
                <a:sym typeface="Allerta"/>
              </a:defRPr>
            </a:lvl1pPr>
            <a:lvl2pPr marL="457200" marR="0" lvl="1"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68" name="Shape 68"/>
          <p:cNvPicPr preferRelativeResize="0"/>
          <p:nvPr/>
        </p:nvPicPr>
        <p:blipFill rotWithShape="1">
          <a:blip r:embed="rId4">
            <a:alphaModFix/>
          </a:blip>
          <a:srcRect/>
          <a:stretch/>
        </p:blipFill>
        <p:spPr>
          <a:xfrm>
            <a:off x="0" y="329608"/>
            <a:ext cx="3651247" cy="75048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69"/>
        <p:cNvGrpSpPr/>
        <p:nvPr/>
      </p:nvGrpSpPr>
      <p:grpSpPr>
        <a:xfrm>
          <a:off x="0" y="0"/>
          <a:ext cx="0" cy="0"/>
          <a:chOff x="0" y="0"/>
          <a:chExt cx="0" cy="0"/>
        </a:xfrm>
      </p:grpSpPr>
      <p:sp>
        <p:nvSpPr>
          <p:cNvPr id="70" name="Shape 70"/>
          <p:cNvSpPr/>
          <p:nvPr/>
        </p:nvSpPr>
        <p:spPr>
          <a:xfrm>
            <a:off x="0" y="6330471"/>
            <a:ext cx="9153069" cy="540225"/>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1" name="Shape 71"/>
          <p:cNvSpPr txBox="1"/>
          <p:nvPr/>
        </p:nvSpPr>
        <p:spPr>
          <a:xfrm>
            <a:off x="7571684" y="6483773"/>
            <a:ext cx="1458265" cy="24621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a:solidFill>
                  <a:srgbClr val="FFFFFF"/>
                </a:solidFill>
                <a:latin typeface="Allerta"/>
                <a:ea typeface="Allerta"/>
                <a:cs typeface="Allerta"/>
                <a:sym typeface="Allerta"/>
              </a:rPr>
              <a:t>PAGE </a:t>
            </a:r>
            <a:fld id="{00000000-1234-1234-1234-123412341234}" type="slidenum">
              <a:rPr lang="en-US" sz="1000" b="0" i="0" u="none" strike="noStrike" cap="none">
                <a:solidFill>
                  <a:srgbClr val="FFFFFF"/>
                </a:solidFill>
                <a:latin typeface="Allerta"/>
                <a:ea typeface="Allerta"/>
                <a:cs typeface="Allerta"/>
                <a:sym typeface="Allerta"/>
              </a:rPr>
              <a:t>‹#›</a:t>
            </a:fld>
            <a:r>
              <a:rPr lang="en-US" sz="1000" b="0" i="0" u="none" strike="noStrike" cap="none">
                <a:solidFill>
                  <a:srgbClr val="FFFFFF"/>
                </a:solidFill>
                <a:latin typeface="Allerta"/>
                <a:ea typeface="Allerta"/>
                <a:cs typeface="Allerta"/>
                <a:sym typeface="Allerta"/>
              </a:rPr>
              <a:t> </a:t>
            </a:r>
          </a:p>
        </p:txBody>
      </p:sp>
      <p:sp>
        <p:nvSpPr>
          <p:cNvPr id="72" name="Shape 72"/>
          <p:cNvSpPr txBox="1">
            <a:spLocks noGrp="1"/>
          </p:cNvSpPr>
          <p:nvPr>
            <p:ph type="title"/>
          </p:nvPr>
        </p:nvSpPr>
        <p:spPr>
          <a:xfrm>
            <a:off x="214312" y="2914650"/>
            <a:ext cx="367506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rgbClr val="23593E"/>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73" name="Shape 73"/>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2"/>
          </p:nvPr>
        </p:nvSpPr>
        <p:spPr>
          <a:xfrm>
            <a:off x="7209514" y="1858449"/>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body" idx="3"/>
          </p:nvPr>
        </p:nvSpPr>
        <p:spPr>
          <a:xfrm>
            <a:off x="4624612" y="2400625"/>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4"/>
          </p:nvPr>
        </p:nvSpPr>
        <p:spPr>
          <a:xfrm>
            <a:off x="7209514" y="2400625"/>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5"/>
          </p:nvPr>
        </p:nvSpPr>
        <p:spPr>
          <a:xfrm>
            <a:off x="4624612" y="2955016"/>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6"/>
          </p:nvPr>
        </p:nvSpPr>
        <p:spPr>
          <a:xfrm>
            <a:off x="7209514" y="2955016"/>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8"/>
          </p:nvPr>
        </p:nvSpPr>
        <p:spPr>
          <a:xfrm>
            <a:off x="7209514" y="3509407"/>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body" idx="13"/>
          </p:nvPr>
        </p:nvSpPr>
        <p:spPr>
          <a:xfrm>
            <a:off x="7209514" y="4063798"/>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body" idx="15"/>
          </p:nvPr>
        </p:nvSpPr>
        <p:spPr>
          <a:xfrm>
            <a:off x="7209514" y="4618185"/>
            <a:ext cx="1447346" cy="53974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3593E"/>
              </a:buClr>
              <a:buFont typeface="Allerta"/>
              <a:buNone/>
              <a:defRPr sz="1800" b="0" i="0" u="none" strike="noStrike" cap="none">
                <a:solidFill>
                  <a:srgbClr val="23593E"/>
                </a:solidFill>
                <a:latin typeface="Allerta"/>
                <a:ea typeface="Allerta"/>
                <a:cs typeface="Allerta"/>
                <a:sym typeface="Allerta"/>
              </a:defRPr>
            </a:lvl1pPr>
            <a:lvl2pPr marL="457200" marR="0" lvl="1" indent="0" algn="l" rtl="0">
              <a:lnSpc>
                <a:spcPct val="100000"/>
              </a:lnSpc>
              <a:spcBef>
                <a:spcPts val="0"/>
              </a:spcBef>
              <a:spcAft>
                <a:spcPts val="0"/>
              </a:spcAft>
              <a:buClr>
                <a:schemeClr val="dk1"/>
              </a:buClr>
              <a:buFont typeface="Allerta"/>
              <a:buNone/>
              <a:defRPr sz="2000" b="0" i="0" u="none" strike="noStrike" cap="none">
                <a:solidFill>
                  <a:schemeClr val="dk1"/>
                </a:solidFill>
                <a:latin typeface="Allerta"/>
                <a:ea typeface="Allerta"/>
                <a:cs typeface="Allerta"/>
                <a:sym typeface="Allerta"/>
              </a:defRPr>
            </a:lvl2pPr>
            <a:lvl3pPr marL="914400" marR="0" lvl="2" indent="0" algn="l" rtl="0">
              <a:lnSpc>
                <a:spcPct val="100000"/>
              </a:lnSpc>
              <a:spcBef>
                <a:spcPts val="0"/>
              </a:spcBef>
              <a:spcAft>
                <a:spcPts val="0"/>
              </a:spcAft>
              <a:buClr>
                <a:schemeClr val="dk1"/>
              </a:buClr>
              <a:buFont typeface="Allerta"/>
              <a:buNone/>
              <a:defRPr sz="1800" b="0" i="0" u="none" strike="noStrike" cap="none">
                <a:solidFill>
                  <a:schemeClr val="dk1"/>
                </a:solidFill>
                <a:latin typeface="Allerta"/>
                <a:ea typeface="Allerta"/>
                <a:cs typeface="Allerta"/>
                <a:sym typeface="Allerta"/>
              </a:defRPr>
            </a:lvl3pPr>
            <a:lvl4pPr marL="1371600" marR="0" lvl="3"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4pPr>
            <a:lvl5pPr marL="1828800" marR="0" lvl="4" indent="0" algn="l" rtl="0">
              <a:lnSpc>
                <a:spcPct val="100000"/>
              </a:lnSpc>
              <a:spcBef>
                <a:spcPts val="0"/>
              </a:spcBef>
              <a:spcAft>
                <a:spcPts val="0"/>
              </a:spcAft>
              <a:buClr>
                <a:schemeClr val="dk1"/>
              </a:buClr>
              <a:buFont typeface="Allerta"/>
              <a:buNone/>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5" name="Shape 85"/>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86" name="Shape 86"/>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llerta"/>
              <a:buNone/>
              <a:defRPr sz="2800" b="0" i="0" u="none" strike="noStrike" cap="none">
                <a:solidFill>
                  <a:schemeClr val="dk1"/>
                </a:solidFill>
                <a:latin typeface="Allerta"/>
                <a:ea typeface="Allerta"/>
                <a:cs typeface="Allerta"/>
                <a:sym typeface="Allerta"/>
              </a:defRPr>
            </a:lvl1pPr>
            <a:lvl2pPr marL="0" marR="0" lvl="1" indent="0" algn="l" rtl="0">
              <a:spcBef>
                <a:spcPts val="0"/>
              </a:spcBef>
              <a:buNone/>
              <a:defRPr sz="1800" b="0" i="0" u="none" strike="noStrike" cap="none"/>
            </a:lvl2pPr>
            <a:lvl3pPr marL="0" marR="0" lvl="2" indent="0" algn="l" rtl="0">
              <a:spcBef>
                <a:spcPts val="0"/>
              </a:spcBef>
              <a:buNone/>
              <a:defRPr sz="1800" b="0" i="0" u="none" strike="noStrike" cap="none"/>
            </a:lvl3pPr>
            <a:lvl4pPr marL="0" marR="0" lvl="3" indent="0" algn="l" rtl="0">
              <a:spcBef>
                <a:spcPts val="0"/>
              </a:spcBef>
              <a:buNone/>
              <a:defRPr sz="1800" b="0" i="0" u="none" strike="noStrike" cap="none"/>
            </a:lvl4pPr>
            <a:lvl5pPr marL="0" marR="0" lvl="4" indent="0" algn="l" rtl="0">
              <a:spcBef>
                <a:spcPts val="0"/>
              </a:spcBef>
              <a:buNone/>
              <a:defRPr sz="1800" b="0" i="0" u="none" strike="noStrike" cap="none"/>
            </a:lvl5pPr>
            <a:lvl6pPr marL="0" marR="0" lvl="5" indent="0" algn="l" rtl="0">
              <a:spcBef>
                <a:spcPts val="0"/>
              </a:spcBef>
              <a:buNone/>
              <a:defRPr sz="1800" b="0" i="0" u="none" strike="noStrike" cap="none"/>
            </a:lvl6pPr>
            <a:lvl7pPr marL="0" marR="0" lvl="6" indent="0" algn="l" rtl="0">
              <a:spcBef>
                <a:spcPts val="0"/>
              </a:spcBef>
              <a:buNone/>
              <a:defRPr sz="1800" b="0" i="0" u="none" strike="noStrike" cap="none"/>
            </a:lvl7pPr>
            <a:lvl8pPr marL="0" marR="0" lvl="7" indent="0" algn="l" rtl="0">
              <a:spcBef>
                <a:spcPts val="0"/>
              </a:spcBef>
              <a:buNone/>
              <a:defRPr sz="1800" b="0" i="0" u="none" strike="noStrike" cap="none"/>
            </a:lvl8pPr>
            <a:lvl9pPr marL="0" marR="0" lvl="8" indent="0" algn="l" rtl="0">
              <a:spcBef>
                <a:spcPts val="0"/>
              </a:spcBef>
              <a:buNone/>
              <a:defRPr sz="1800" b="0" i="0" u="none" strike="noStrike" cap="none"/>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llerta"/>
                <a:ea typeface="Allerta"/>
                <a:cs typeface="Allerta"/>
                <a:sym typeface="Allerta"/>
              </a:defRPr>
            </a:lvl1pPr>
            <a:lvl2pPr marL="742950" marR="0" lvl="1" indent="952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llerta"/>
                <a:ea typeface="Allerta"/>
                <a:cs typeface="Allerta"/>
                <a:sym typeface="Allerta"/>
              </a:defRPr>
            </a:lvl2pPr>
            <a:lvl3pPr marL="1143000" marR="0" lvl="2" indent="11430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llerta"/>
                <a:ea typeface="Allerta"/>
                <a:cs typeface="Allerta"/>
                <a:sym typeface="Allerta"/>
              </a:defRPr>
            </a:lvl3pPr>
            <a:lvl4pPr marL="1600200" marR="0" lvl="3"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4pPr>
            <a:lvl5pPr marL="2057400" marR="0" lvl="4" indent="762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achievethecore.org" TargetMode="External"/><Relationship Id="rId5" Type="http://schemas.openxmlformats.org/officeDocument/2006/relationships/hyperlink" Target="http://www.tfaforms.com/362186" TargetMode="External"/><Relationship Id="rId4" Type="http://schemas.openxmlformats.org/officeDocument/2006/relationships/hyperlink" Target="mailto:jfunderburk@studentsachieven.net"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bit.ly/1EYfuM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achievethecore.org/page/642/text-complexity-collection-list-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p:nvPr/>
        </p:nvSpPr>
        <p:spPr>
          <a:xfrm>
            <a:off x="-2518771" y="5036553"/>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224" name="Shape 224"/>
          <p:cNvSpPr txBox="1">
            <a:spLocks noGrp="1"/>
          </p:cNvSpPr>
          <p:nvPr>
            <p:ph type="ctrTitle"/>
          </p:nvPr>
        </p:nvSpPr>
        <p:spPr>
          <a:xfrm>
            <a:off x="219317" y="2362433"/>
            <a:ext cx="8785850" cy="147002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Allerta"/>
              <a:buNone/>
            </a:pPr>
            <a:r>
              <a:rPr lang="en-US" sz="3200" b="0" i="0" u="none" strike="noStrike" cap="none">
                <a:solidFill>
                  <a:srgbClr val="FFFFFF"/>
                </a:solidFill>
                <a:latin typeface="Allerta"/>
                <a:ea typeface="Allerta"/>
                <a:cs typeface="Allerta"/>
                <a:sym typeface="Allerta"/>
              </a:rPr>
              <a:t>Text Complexity</a:t>
            </a:r>
            <a:r>
              <a:rPr lang="en-US"/>
              <a:t>: Scaffolding Student Access</a:t>
            </a:r>
          </a:p>
        </p:txBody>
      </p:sp>
      <p:sp>
        <p:nvSpPr>
          <p:cNvPr id="225" name="Shape 225"/>
          <p:cNvSpPr txBox="1">
            <a:spLocks noGrp="1"/>
          </p:cNvSpPr>
          <p:nvPr>
            <p:ph type="subTitle" idx="1"/>
          </p:nvPr>
        </p:nvSpPr>
        <p:spPr>
          <a:xfrm>
            <a:off x="219314" y="3835562"/>
            <a:ext cx="8785851" cy="792405"/>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24593B"/>
              </a:buClr>
              <a:buSzPct val="25000"/>
              <a:buFont typeface="Arial"/>
              <a:buNone/>
            </a:pPr>
            <a:r>
              <a:rPr lang="en-US" sz="1500" b="0" i="0" u="none" strike="noStrike" cap="none">
                <a:solidFill>
                  <a:srgbClr val="24593B"/>
                </a:solidFill>
                <a:latin typeface="Allerta"/>
                <a:ea typeface="Allerta"/>
                <a:cs typeface="Allerta"/>
                <a:sym typeface="Allerta"/>
              </a:rPr>
              <a:t>Core Advocate Webinar</a:t>
            </a:r>
          </a:p>
          <a:p>
            <a:pPr marL="0" marR="0" lvl="0" indent="0" algn="l" rtl="0">
              <a:lnSpc>
                <a:spcPct val="80000"/>
              </a:lnSpc>
              <a:spcBef>
                <a:spcPts val="300"/>
              </a:spcBef>
              <a:spcAft>
                <a:spcPts val="0"/>
              </a:spcAft>
              <a:buClr>
                <a:srgbClr val="24593B"/>
              </a:buClr>
              <a:buSzPct val="25000"/>
              <a:buFont typeface="Arial"/>
              <a:buNone/>
            </a:pPr>
            <a:r>
              <a:rPr lang="en-US" sz="1500" b="0" i="0" u="none" strike="noStrike" cap="none">
                <a:solidFill>
                  <a:srgbClr val="24593B"/>
                </a:solidFill>
                <a:latin typeface="Allerta"/>
                <a:ea typeface="Allerta"/>
                <a:cs typeface="Allerta"/>
                <a:sym typeface="Allerta"/>
              </a:rPr>
              <a:t>February 16, 2016</a:t>
            </a:r>
          </a:p>
          <a:p>
            <a:pPr marL="0" marR="0" lvl="0" indent="0" algn="l" rtl="0">
              <a:lnSpc>
                <a:spcPct val="80000"/>
              </a:lnSpc>
              <a:spcBef>
                <a:spcPts val="300"/>
              </a:spcBef>
              <a:spcAft>
                <a:spcPts val="0"/>
              </a:spcAft>
              <a:buClr>
                <a:srgbClr val="24593B"/>
              </a:buClr>
              <a:buSzPct val="25000"/>
              <a:buFont typeface="Arial"/>
              <a:buNone/>
            </a:pPr>
            <a:r>
              <a:rPr lang="en-US" sz="1500" b="0" i="0" u="none" strike="noStrike" cap="none">
                <a:solidFill>
                  <a:srgbClr val="24593B"/>
                </a:solidFill>
                <a:latin typeface="Allerta"/>
                <a:ea typeface="Allerta"/>
                <a:cs typeface="Allerta"/>
                <a:sym typeface="Allerta"/>
              </a:rPr>
              <a:t>7:00 – 8:00 EST</a:t>
            </a:r>
          </a:p>
        </p:txBody>
      </p:sp>
      <p:sp>
        <p:nvSpPr>
          <p:cNvPr id="226" name="Shape 226"/>
          <p:cNvSpPr txBox="1"/>
          <p:nvPr/>
        </p:nvSpPr>
        <p:spPr>
          <a:xfrm>
            <a:off x="5359400" y="3683162"/>
            <a:ext cx="3784600" cy="120032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1800" b="0" i="0" u="none" strike="noStrike" cap="none">
                <a:solidFill>
                  <a:schemeClr val="lt1"/>
                </a:solidFill>
                <a:latin typeface="Calibri"/>
                <a:ea typeface="Calibri"/>
                <a:cs typeface="Calibri"/>
                <a:sym typeface="Calibri"/>
              </a:rPr>
              <a:t>The webinar will begin shortly.  You may wish to download the handouts (check the tab on your webinar control panel) while you wait.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216575" y="2829674"/>
            <a:ext cx="8620500" cy="10428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a:t>Where do I start when planning instruction around a complex text?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What’s the big idea?</a:t>
            </a:r>
          </a:p>
        </p:txBody>
      </p:sp>
      <p:sp>
        <p:nvSpPr>
          <p:cNvPr id="291" name="Shape 291"/>
          <p:cNvSpPr txBox="1"/>
          <p:nvPr/>
        </p:nvSpPr>
        <p:spPr>
          <a:xfrm>
            <a:off x="457197" y="1741825"/>
            <a:ext cx="3984299" cy="4105199"/>
          </a:xfrm>
          <a:prstGeom prst="rect">
            <a:avLst/>
          </a:prstGeom>
          <a:noFill/>
          <a:ln>
            <a:noFill/>
          </a:ln>
        </p:spPr>
        <p:txBody>
          <a:bodyPr lIns="91425" tIns="45700" rIns="91425" bIns="45700" anchor="t" anchorCtr="0">
            <a:noAutofit/>
          </a:bodyPr>
          <a:lstStyle/>
          <a:p>
            <a:pPr marL="342900" marR="0" lvl="0" indent="-368300" algn="l" rtl="0">
              <a:lnSpc>
                <a:spcPct val="100000"/>
              </a:lnSpc>
              <a:spcBef>
                <a:spcPts val="0"/>
              </a:spcBef>
              <a:spcAft>
                <a:spcPts val="0"/>
              </a:spcAft>
              <a:buClr>
                <a:srgbClr val="3F3F39"/>
              </a:buClr>
              <a:buSzPct val="100000"/>
              <a:buFont typeface="Arial"/>
              <a:buChar char="•"/>
            </a:pPr>
            <a:r>
              <a:rPr lang="en-US" sz="2200">
                <a:solidFill>
                  <a:srgbClr val="3F3F39"/>
                </a:solidFill>
                <a:latin typeface="Allerta"/>
                <a:ea typeface="Allerta"/>
                <a:cs typeface="Allerta"/>
                <a:sym typeface="Allerta"/>
              </a:rPr>
              <a:t>The text is important, but so is what students </a:t>
            </a:r>
            <a:r>
              <a:rPr lang="en-US" sz="2200" b="1" i="1">
                <a:solidFill>
                  <a:srgbClr val="3F3F39"/>
                </a:solidFill>
                <a:latin typeface="Allerta"/>
                <a:ea typeface="Allerta"/>
                <a:cs typeface="Allerta"/>
                <a:sym typeface="Allerta"/>
              </a:rPr>
              <a:t>get out of the text.</a:t>
            </a:r>
          </a:p>
          <a:p>
            <a:pPr marR="0" lvl="0" algn="l" rtl="0">
              <a:lnSpc>
                <a:spcPct val="100000"/>
              </a:lnSpc>
              <a:spcBef>
                <a:spcPts val="0"/>
              </a:spcBef>
              <a:spcAft>
                <a:spcPts val="0"/>
              </a:spcAft>
              <a:buNone/>
            </a:pPr>
            <a:endParaRPr sz="2200">
              <a:solidFill>
                <a:srgbClr val="3F3F39"/>
              </a:solidFill>
              <a:latin typeface="Allerta"/>
              <a:ea typeface="Allerta"/>
              <a:cs typeface="Allerta"/>
              <a:sym typeface="Allerta"/>
            </a:endParaRPr>
          </a:p>
          <a:p>
            <a:pPr marL="342900" marR="0" lvl="0" indent="-368300" algn="l" rtl="0">
              <a:lnSpc>
                <a:spcPct val="100000"/>
              </a:lnSpc>
              <a:spcBef>
                <a:spcPts val="0"/>
              </a:spcBef>
              <a:spcAft>
                <a:spcPts val="0"/>
              </a:spcAft>
              <a:buClr>
                <a:srgbClr val="3F3F39"/>
              </a:buClr>
              <a:buSzPct val="100000"/>
              <a:buFont typeface="Allerta"/>
              <a:buChar char="•"/>
            </a:pPr>
            <a:r>
              <a:rPr lang="en-US" sz="2200">
                <a:solidFill>
                  <a:srgbClr val="3F3F39"/>
                </a:solidFill>
                <a:latin typeface="Allerta"/>
                <a:ea typeface="Allerta"/>
                <a:cs typeface="Allerta"/>
                <a:sym typeface="Allerta"/>
              </a:rPr>
              <a:t>Not complex text for complex text’s sake, rather </a:t>
            </a:r>
            <a:r>
              <a:rPr lang="en-US" sz="2200" b="1" i="1">
                <a:solidFill>
                  <a:srgbClr val="3F3F39"/>
                </a:solidFill>
                <a:latin typeface="Allerta"/>
                <a:ea typeface="Allerta"/>
                <a:cs typeface="Allerta"/>
                <a:sym typeface="Allerta"/>
              </a:rPr>
              <a:t>complex text for learning</a:t>
            </a:r>
            <a:r>
              <a:rPr lang="en-US" sz="2200" b="1">
                <a:solidFill>
                  <a:srgbClr val="3F3F39"/>
                </a:solidFill>
                <a:latin typeface="Allerta"/>
                <a:ea typeface="Allerta"/>
                <a:cs typeface="Allerta"/>
                <a:sym typeface="Allerta"/>
              </a:rPr>
              <a:t>.</a:t>
            </a:r>
          </a:p>
          <a:p>
            <a:pPr marR="0" lvl="0" algn="l" rtl="0">
              <a:lnSpc>
                <a:spcPct val="100000"/>
              </a:lnSpc>
              <a:spcBef>
                <a:spcPts val="0"/>
              </a:spcBef>
              <a:spcAft>
                <a:spcPts val="0"/>
              </a:spcAft>
              <a:buNone/>
            </a:pPr>
            <a:endParaRPr sz="2200">
              <a:solidFill>
                <a:srgbClr val="3F3F39"/>
              </a:solidFill>
              <a:latin typeface="Allerta"/>
              <a:ea typeface="Allerta"/>
              <a:cs typeface="Allerta"/>
              <a:sym typeface="Allerta"/>
            </a:endParaRPr>
          </a:p>
          <a:p>
            <a:pPr marL="342900" marR="0" lvl="0" indent="-368300" algn="l" rtl="0">
              <a:lnSpc>
                <a:spcPct val="100000"/>
              </a:lnSpc>
              <a:spcBef>
                <a:spcPts val="0"/>
              </a:spcBef>
              <a:spcAft>
                <a:spcPts val="0"/>
              </a:spcAft>
              <a:buClr>
                <a:srgbClr val="23593E"/>
              </a:buClr>
              <a:buSzPct val="100000"/>
              <a:buFont typeface="Allerta"/>
              <a:buChar char="•"/>
            </a:pPr>
            <a:r>
              <a:rPr lang="en-US" sz="2200">
                <a:solidFill>
                  <a:srgbClr val="23593E"/>
                </a:solidFill>
                <a:latin typeface="Allerta"/>
                <a:ea typeface="Allerta"/>
                <a:cs typeface="Allerta"/>
                <a:sym typeface="Allerta"/>
              </a:rPr>
              <a:t>Complexity and Evidence go hand-in-hand.</a:t>
            </a:r>
          </a:p>
        </p:txBody>
      </p:sp>
      <p:pic>
        <p:nvPicPr>
          <p:cNvPr id="292" name="Shape 292"/>
          <p:cNvPicPr preferRelativeResize="0"/>
          <p:nvPr/>
        </p:nvPicPr>
        <p:blipFill>
          <a:blip r:embed="rId3">
            <a:alphaModFix/>
          </a:blip>
          <a:stretch>
            <a:fillRect/>
          </a:stretch>
        </p:blipFill>
        <p:spPr>
          <a:xfrm>
            <a:off x="4603500" y="1376419"/>
            <a:ext cx="2168850" cy="2743924"/>
          </a:xfrm>
          <a:prstGeom prst="rect">
            <a:avLst/>
          </a:prstGeom>
          <a:noFill/>
          <a:ln>
            <a:noFill/>
          </a:ln>
        </p:spPr>
      </p:pic>
      <p:pic>
        <p:nvPicPr>
          <p:cNvPr id="293" name="Shape 293"/>
          <p:cNvPicPr preferRelativeResize="0"/>
          <p:nvPr/>
        </p:nvPicPr>
        <p:blipFill>
          <a:blip r:embed="rId4">
            <a:alphaModFix/>
          </a:blip>
          <a:stretch>
            <a:fillRect/>
          </a:stretch>
        </p:blipFill>
        <p:spPr>
          <a:xfrm>
            <a:off x="6716570" y="3234595"/>
            <a:ext cx="2314925" cy="3012425"/>
          </a:xfrm>
          <a:prstGeom prst="rect">
            <a:avLst/>
          </a:prstGeom>
          <a:noFill/>
          <a:ln>
            <a:noFill/>
          </a:ln>
        </p:spPr>
      </p:pic>
      <p:cxnSp>
        <p:nvCxnSpPr>
          <p:cNvPr id="294" name="Shape 294"/>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What </a:t>
            </a:r>
            <a:r>
              <a:rPr lang="en-US" i="1"/>
              <a:t>is </a:t>
            </a:r>
            <a:r>
              <a:rPr lang="en-US"/>
              <a:t>complex text?</a:t>
            </a:r>
          </a:p>
        </p:txBody>
      </p:sp>
      <p:sp>
        <p:nvSpPr>
          <p:cNvPr id="307" name="Shape 307"/>
          <p:cNvSpPr txBox="1">
            <a:spLocks noGrp="1"/>
          </p:cNvSpPr>
          <p:nvPr>
            <p:ph type="body" idx="1"/>
          </p:nvPr>
        </p:nvSpPr>
        <p:spPr>
          <a:xfrm>
            <a:off x="455250" y="1427169"/>
            <a:ext cx="8042999" cy="4767900"/>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dk1"/>
              </a:buClr>
              <a:buSzPct val="100000"/>
              <a:buFont typeface="Arial"/>
            </a:pPr>
            <a:r>
              <a:rPr lang="en-US" sz="2200"/>
              <a:t>dense information</a:t>
            </a:r>
          </a:p>
          <a:p>
            <a:pPr marL="342900" marR="0" lvl="0" indent="-215900" algn="l" rtl="0">
              <a:lnSpc>
                <a:spcPct val="100000"/>
              </a:lnSpc>
              <a:spcBef>
                <a:spcPts val="0"/>
              </a:spcBef>
              <a:spcAft>
                <a:spcPts val="0"/>
              </a:spcAft>
              <a:buClr>
                <a:schemeClr val="dk1"/>
              </a:buClr>
              <a:buSzPct val="100000"/>
              <a:buFont typeface="Arial"/>
            </a:pPr>
            <a:r>
              <a:rPr lang="en-US" sz="2200"/>
              <a:t>lack of words, sentences, or paragraphs that review or connect ideas for the student</a:t>
            </a:r>
          </a:p>
          <a:p>
            <a:pPr marL="342900" marR="0" lvl="0" indent="-215900" algn="l" rtl="0">
              <a:lnSpc>
                <a:spcPct val="100000"/>
              </a:lnSpc>
              <a:spcBef>
                <a:spcPts val="0"/>
              </a:spcBef>
              <a:spcAft>
                <a:spcPts val="0"/>
              </a:spcAft>
              <a:buClr>
                <a:schemeClr val="dk1"/>
              </a:buClr>
              <a:buSzPct val="100000"/>
              <a:buFont typeface="Arial"/>
            </a:pPr>
            <a:r>
              <a:rPr lang="en-US" sz="2200"/>
              <a:t>lengthy paragraphs</a:t>
            </a:r>
          </a:p>
          <a:p>
            <a:pPr marL="342900" marR="0" lvl="0" indent="-215900" algn="l" rtl="0">
              <a:lnSpc>
                <a:spcPct val="100000"/>
              </a:lnSpc>
              <a:spcBef>
                <a:spcPts val="0"/>
              </a:spcBef>
              <a:spcAft>
                <a:spcPts val="0"/>
              </a:spcAft>
              <a:buClr>
                <a:schemeClr val="dk1"/>
              </a:buClr>
              <a:buSzPct val="100000"/>
              <a:buFont typeface="Arial"/>
            </a:pPr>
            <a:r>
              <a:rPr lang="en-US" sz="2200"/>
              <a:t>complex sentences (syntax)</a:t>
            </a:r>
          </a:p>
          <a:p>
            <a:pPr marL="342900" marR="0" lvl="0" indent="-215900" algn="l" rtl="0">
              <a:lnSpc>
                <a:spcPct val="100000"/>
              </a:lnSpc>
              <a:spcBef>
                <a:spcPts val="0"/>
              </a:spcBef>
              <a:spcAft>
                <a:spcPts val="0"/>
              </a:spcAft>
              <a:buClr>
                <a:schemeClr val="dk1"/>
              </a:buClr>
              <a:buSzPct val="100000"/>
              <a:buFont typeface="Arial"/>
            </a:pPr>
            <a:r>
              <a:rPr lang="en-US" sz="2200"/>
              <a:t>text structure that is less narrative and/or mixes structures</a:t>
            </a:r>
          </a:p>
          <a:p>
            <a:pPr marL="342900" marR="0" lvl="0" indent="-215900" algn="l" rtl="0">
              <a:lnSpc>
                <a:spcPct val="100000"/>
              </a:lnSpc>
              <a:spcBef>
                <a:spcPts val="0"/>
              </a:spcBef>
              <a:spcAft>
                <a:spcPts val="0"/>
              </a:spcAft>
              <a:buClr>
                <a:schemeClr val="dk1"/>
              </a:buClr>
              <a:buSzPct val="100000"/>
              <a:buFont typeface="Arial"/>
            </a:pPr>
            <a:r>
              <a:rPr lang="en-US" sz="2200"/>
              <a:t>subtle and/or frequent transitions</a:t>
            </a:r>
          </a:p>
          <a:p>
            <a:pPr marL="342900" marR="0" lvl="0" indent="-215900" algn="l" rtl="0">
              <a:lnSpc>
                <a:spcPct val="100000"/>
              </a:lnSpc>
              <a:spcBef>
                <a:spcPts val="0"/>
              </a:spcBef>
              <a:spcAft>
                <a:spcPts val="0"/>
              </a:spcAft>
              <a:buClr>
                <a:schemeClr val="dk1"/>
              </a:buClr>
              <a:buSzPct val="100000"/>
              <a:buFont typeface="Arial"/>
            </a:pPr>
            <a:r>
              <a:rPr lang="en-US" sz="2200"/>
              <a:t>multiple and/or subtle themes and purposes</a:t>
            </a:r>
          </a:p>
          <a:p>
            <a:pPr marL="342900" marR="0" lvl="0" indent="-215900" algn="l" rtl="0">
              <a:lnSpc>
                <a:spcPct val="100000"/>
              </a:lnSpc>
              <a:spcBef>
                <a:spcPts val="0"/>
              </a:spcBef>
              <a:spcAft>
                <a:spcPts val="0"/>
              </a:spcAft>
              <a:buClr>
                <a:schemeClr val="dk1"/>
              </a:buClr>
              <a:buSzPct val="100000"/>
              <a:buFont typeface="Arial"/>
            </a:pPr>
            <a:r>
              <a:rPr lang="en-US" sz="2200"/>
              <a:t>uncommon vocabulary</a:t>
            </a:r>
          </a:p>
          <a:p>
            <a:pPr marL="342900" marR="0" lvl="0" indent="-215900" algn="l" rtl="0">
              <a:lnSpc>
                <a:spcPct val="100000"/>
              </a:lnSpc>
              <a:spcBef>
                <a:spcPts val="0"/>
              </a:spcBef>
              <a:spcAft>
                <a:spcPts val="0"/>
              </a:spcAft>
              <a:buClr>
                <a:schemeClr val="dk1"/>
              </a:buClr>
              <a:buSzPct val="100000"/>
              <a:buFont typeface="Arial"/>
            </a:pPr>
            <a:r>
              <a:rPr lang="en-US" sz="2200"/>
              <a:t>unfamiliar settings, topics, or events</a:t>
            </a:r>
          </a:p>
          <a:p>
            <a:pPr marL="342900" marR="0" lvl="0" indent="-215900" algn="l" rtl="0">
              <a:lnSpc>
                <a:spcPct val="100000"/>
              </a:lnSpc>
              <a:spcBef>
                <a:spcPts val="0"/>
              </a:spcBef>
              <a:spcAft>
                <a:spcPts val="0"/>
              </a:spcAft>
              <a:buClr>
                <a:schemeClr val="dk1"/>
              </a:buClr>
              <a:buSzPct val="100000"/>
              <a:buFont typeface="Arial"/>
            </a:pPr>
            <a:r>
              <a:rPr lang="en-US" sz="2200"/>
              <a:t>lack of repetition, overlap, or similarity in words and sentences</a:t>
            </a:r>
          </a:p>
        </p:txBody>
      </p:sp>
      <p:cxnSp>
        <p:nvCxnSpPr>
          <p:cNvPr id="308" name="Shape 308"/>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Not just complex, but rich, too!</a:t>
            </a:r>
          </a:p>
        </p:txBody>
      </p:sp>
      <p:sp>
        <p:nvSpPr>
          <p:cNvPr id="314" name="Shape 31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342900" marR="0" lvl="0" indent="-215900" algn="l" rtl="0">
              <a:lnSpc>
                <a:spcPct val="100000"/>
              </a:lnSpc>
              <a:spcBef>
                <a:spcPts val="0"/>
              </a:spcBef>
              <a:spcAft>
                <a:spcPts val="0"/>
              </a:spcAft>
              <a:buClr>
                <a:schemeClr val="dk1"/>
              </a:buClr>
              <a:buSzPct val="100000"/>
              <a:buFont typeface="Arial"/>
              <a:buChar char="•"/>
            </a:pPr>
            <a:r>
              <a:rPr lang="en-US" sz="2200"/>
              <a:t>Rich texts:</a:t>
            </a:r>
          </a:p>
          <a:p>
            <a:pPr marR="0" lvl="1" algn="l" rtl="0">
              <a:lnSpc>
                <a:spcPct val="100000"/>
              </a:lnSpc>
              <a:spcBef>
                <a:spcPts val="0"/>
              </a:spcBef>
              <a:spcAft>
                <a:spcPts val="0"/>
              </a:spcAft>
              <a:buSzPct val="100000"/>
            </a:pPr>
            <a:r>
              <a:rPr lang="en-US" sz="2200"/>
              <a:t>illuminate major themes of the discipline</a:t>
            </a:r>
          </a:p>
          <a:p>
            <a:pPr marR="0" lvl="1" algn="l" rtl="0">
              <a:lnSpc>
                <a:spcPct val="100000"/>
              </a:lnSpc>
              <a:spcBef>
                <a:spcPts val="0"/>
              </a:spcBef>
              <a:spcAft>
                <a:spcPts val="0"/>
              </a:spcAft>
              <a:buSzPct val="100000"/>
            </a:pPr>
            <a:r>
              <a:rPr lang="en-US" sz="2200"/>
              <a:t>help the reader to understand an alternative perspective</a:t>
            </a:r>
          </a:p>
          <a:p>
            <a:pPr marR="0" lvl="1" algn="l" rtl="0">
              <a:lnSpc>
                <a:spcPct val="100000"/>
              </a:lnSpc>
              <a:spcBef>
                <a:spcPts val="0"/>
              </a:spcBef>
              <a:spcAft>
                <a:spcPts val="0"/>
              </a:spcAft>
              <a:buSzPct val="100000"/>
            </a:pPr>
            <a:r>
              <a:rPr lang="en-US" sz="2200"/>
              <a:t>are vivid, insightful, descriptive, </a:t>
            </a:r>
            <a:r>
              <a:rPr lang="en-US" sz="2200" b="1" i="1"/>
              <a:t>beautiful</a:t>
            </a:r>
          </a:p>
          <a:p>
            <a:pPr marR="0" lvl="1" algn="l" rtl="0">
              <a:lnSpc>
                <a:spcPct val="100000"/>
              </a:lnSpc>
              <a:spcBef>
                <a:spcPts val="0"/>
              </a:spcBef>
              <a:spcAft>
                <a:spcPts val="0"/>
              </a:spcAft>
              <a:buSzPct val="100000"/>
            </a:pPr>
            <a:r>
              <a:rPr lang="en-US" sz="2200"/>
              <a:t>make the content come to life</a:t>
            </a:r>
          </a:p>
          <a:p>
            <a:pPr marL="342900" marR="0" lvl="0" indent="-76200" algn="l" rtl="0">
              <a:lnSpc>
                <a:spcPct val="100000"/>
              </a:lnSpc>
              <a:spcBef>
                <a:spcPts val="0"/>
              </a:spcBef>
              <a:spcAft>
                <a:spcPts val="0"/>
              </a:spcAft>
              <a:buClr>
                <a:schemeClr val="dk1"/>
              </a:buClr>
              <a:buSzPct val="25000"/>
              <a:buFont typeface="Arial"/>
              <a:buNone/>
            </a:pPr>
            <a:endParaRPr sz="1800" b="0" i="0" u="none" strike="noStrike" cap="none">
              <a:solidFill>
                <a:srgbClr val="3F3F39"/>
              </a:solidFill>
              <a:latin typeface="Allerta"/>
              <a:ea typeface="Allerta"/>
              <a:cs typeface="Allerta"/>
              <a:sym typeface="Allerta"/>
            </a:endParaRPr>
          </a:p>
          <a:p>
            <a:pPr marL="0" marR="0" lvl="0" indent="0" algn="l" rtl="0">
              <a:lnSpc>
                <a:spcPct val="100000"/>
              </a:lnSpc>
              <a:spcBef>
                <a:spcPts val="0"/>
              </a:spcBef>
              <a:spcAft>
                <a:spcPts val="0"/>
              </a:spcAft>
              <a:buClr>
                <a:schemeClr val="dk1"/>
              </a:buClr>
              <a:buSzPct val="25000"/>
              <a:buFont typeface="Arial"/>
              <a:buNone/>
            </a:pPr>
            <a:endParaRPr sz="1800" b="0" i="0" u="none" strike="noStrike" cap="none">
              <a:solidFill>
                <a:srgbClr val="3F3F39"/>
              </a:solidFill>
              <a:latin typeface="Allerta"/>
              <a:ea typeface="Allerta"/>
              <a:cs typeface="Allerta"/>
              <a:sym typeface="Allerta"/>
            </a:endParaRPr>
          </a:p>
          <a:p>
            <a:pPr marL="742950" marR="0" lvl="1" indent="-44450" algn="l" rtl="0">
              <a:lnSpc>
                <a:spcPct val="100000"/>
              </a:lnSpc>
              <a:spcBef>
                <a:spcPts val="0"/>
              </a:spcBef>
              <a:spcAft>
                <a:spcPts val="0"/>
              </a:spcAft>
              <a:buClr>
                <a:schemeClr val="dk1"/>
              </a:buClr>
              <a:buSzPct val="25000"/>
              <a:buFont typeface="Arial"/>
              <a:buNone/>
            </a:pPr>
            <a:endParaRPr sz="1800" b="0" i="0" u="none" strike="noStrike" cap="none">
              <a:solidFill>
                <a:srgbClr val="3F3F39"/>
              </a:solidFill>
              <a:latin typeface="Allerta"/>
              <a:ea typeface="Allerta"/>
              <a:cs typeface="Allerta"/>
              <a:sym typeface="Allerta"/>
            </a:endParaRPr>
          </a:p>
        </p:txBody>
      </p:sp>
      <p:cxnSp>
        <p:nvCxnSpPr>
          <p:cNvPr id="315" name="Shape 315"/>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316" name="Shape 316"/>
          <p:cNvPicPr preferRelativeResize="0"/>
          <p:nvPr/>
        </p:nvPicPr>
        <p:blipFill>
          <a:blip r:embed="rId3">
            <a:alphaModFix/>
          </a:blip>
          <a:stretch>
            <a:fillRect/>
          </a:stretch>
        </p:blipFill>
        <p:spPr>
          <a:xfrm>
            <a:off x="6686550" y="4026612"/>
            <a:ext cx="2000250" cy="1990725"/>
          </a:xfrm>
          <a:prstGeom prst="rect">
            <a:avLst/>
          </a:prstGeom>
          <a:noFill/>
          <a:ln>
            <a:noFill/>
          </a:ln>
        </p:spPr>
      </p:pic>
      <p:pic>
        <p:nvPicPr>
          <p:cNvPr id="317" name="Shape 317"/>
          <p:cNvPicPr preferRelativeResize="0"/>
          <p:nvPr/>
        </p:nvPicPr>
        <p:blipFill>
          <a:blip r:embed="rId4">
            <a:alphaModFix/>
          </a:blip>
          <a:stretch>
            <a:fillRect/>
          </a:stretch>
        </p:blipFill>
        <p:spPr>
          <a:xfrm>
            <a:off x="457200" y="4745037"/>
            <a:ext cx="3314700" cy="138112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Lincoln’s 2nd Inaugural Address</a:t>
            </a:r>
          </a:p>
        </p:txBody>
      </p:sp>
      <p:sp>
        <p:nvSpPr>
          <p:cNvPr id="324" name="Shape 324"/>
          <p:cNvSpPr txBox="1">
            <a:spLocks noGrp="1"/>
          </p:cNvSpPr>
          <p:nvPr>
            <p:ph type="body" idx="1"/>
          </p:nvPr>
        </p:nvSpPr>
        <p:spPr>
          <a:xfrm>
            <a:off x="457200" y="1600200"/>
            <a:ext cx="4656000" cy="4526100"/>
          </a:xfrm>
          <a:prstGeom prst="rect">
            <a:avLst/>
          </a:prstGeom>
        </p:spPr>
        <p:txBody>
          <a:bodyPr lIns="91425" tIns="91425" rIns="91425" bIns="91425" anchor="t" anchorCtr="0">
            <a:noAutofit/>
          </a:bodyPr>
          <a:lstStyle/>
          <a:p>
            <a:pPr marL="457200" lvl="0" indent="-228600" rtl="0">
              <a:spcBef>
                <a:spcPts val="0"/>
              </a:spcBef>
            </a:pPr>
            <a:r>
              <a:rPr lang="en-US"/>
              <a:t>Read the whole text.</a:t>
            </a:r>
          </a:p>
          <a:p>
            <a:pPr marL="457200" lvl="0" indent="-228600" rtl="0">
              <a:spcBef>
                <a:spcPts val="0"/>
              </a:spcBef>
            </a:pPr>
            <a:r>
              <a:rPr lang="en-US"/>
              <a:t>Re-read focusing on just lines 39-59.</a:t>
            </a:r>
          </a:p>
          <a:p>
            <a:pPr marL="0" lvl="0" indent="0" rtl="0">
              <a:spcBef>
                <a:spcPts val="0"/>
              </a:spcBef>
              <a:buNone/>
            </a:pPr>
            <a:endParaRPr/>
          </a:p>
          <a:p>
            <a:pPr marL="457200" lvl="0" indent="-228600" rtl="0">
              <a:spcBef>
                <a:spcPts val="0"/>
              </a:spcBef>
            </a:pPr>
            <a:r>
              <a:rPr lang="en-US"/>
              <a:t>What was your “lightbulb moment” when reading this portion the text? </a:t>
            </a:r>
          </a:p>
          <a:p>
            <a:pPr marL="0" lvl="0" indent="0" rtl="0">
              <a:spcBef>
                <a:spcPts val="0"/>
              </a:spcBef>
              <a:buNone/>
            </a:pPr>
            <a:endParaRPr/>
          </a:p>
          <a:p>
            <a:pPr marL="457200" lvl="0" indent="-228600" rtl="0">
              <a:spcBef>
                <a:spcPts val="0"/>
              </a:spcBef>
            </a:pPr>
            <a:r>
              <a:rPr lang="en-US"/>
              <a:t>What would you want students to take away or experience from this excerpt?</a:t>
            </a:r>
          </a:p>
        </p:txBody>
      </p:sp>
      <p:cxnSp>
        <p:nvCxnSpPr>
          <p:cNvPr id="325" name="Shape 325"/>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326" name="Shape 326"/>
          <p:cNvPicPr preferRelativeResize="0"/>
          <p:nvPr/>
        </p:nvPicPr>
        <p:blipFill>
          <a:blip r:embed="rId3">
            <a:alphaModFix/>
          </a:blip>
          <a:stretch>
            <a:fillRect/>
          </a:stretch>
        </p:blipFill>
        <p:spPr>
          <a:xfrm>
            <a:off x="5410325" y="1558200"/>
            <a:ext cx="3619500" cy="46101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216575" y="2162900"/>
            <a:ext cx="8620500" cy="2556599"/>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Pr>
              <a:t>Question:  </a:t>
            </a:r>
            <a:br>
              <a:rPr lang="en-US" sz="3200" b="0" i="0" u="none" strike="noStrike" cap="none">
                <a:solidFill>
                  <a:srgbClr val="23593E"/>
                </a:solidFill>
                <a:latin typeface="Allerta"/>
                <a:ea typeface="Allerta"/>
                <a:cs typeface="Allerta"/>
                <a:sym typeface="Allerta"/>
              </a:rPr>
            </a:br>
            <a:r>
              <a:rPr lang="en-US"/>
              <a:t>What “lightbulb moment” do we want students to experience from this portion of Lincoln’s 2nd Inaugural Address?</a:t>
            </a:r>
          </a:p>
          <a:p>
            <a:pPr marL="0" marR="0" lvl="0" indent="0" algn="l" rtl="0">
              <a:lnSpc>
                <a:spcPct val="100000"/>
              </a:lnSpc>
              <a:spcBef>
                <a:spcPts val="0"/>
              </a:spcBef>
              <a:spcAft>
                <a:spcPts val="0"/>
              </a:spcAft>
              <a:buClr>
                <a:schemeClr val="dk1"/>
              </a:buClr>
              <a:buSzPct val="25000"/>
              <a:buFont typeface="Allerta"/>
              <a:buNone/>
            </a:pPr>
            <a:endParaRPr sz="1100" b="0" i="0" u="none" strike="noStrike" cap="none">
              <a:solidFill>
                <a:srgbClr val="23593E"/>
              </a:solidFill>
              <a:latin typeface="Allerta"/>
              <a:ea typeface="Allerta"/>
              <a:cs typeface="Allerta"/>
              <a:sym typeface="Allerta"/>
            </a:endParaRPr>
          </a:p>
          <a:p>
            <a:pPr marL="0" marR="0" lvl="0" indent="0" algn="l" rtl="0">
              <a:lnSpc>
                <a:spcPct val="100000"/>
              </a:lnSpc>
              <a:spcBef>
                <a:spcPts val="0"/>
              </a:spcBef>
              <a:spcAft>
                <a:spcPts val="0"/>
              </a:spcAft>
              <a:buClr>
                <a:schemeClr val="dk1"/>
              </a:buClr>
              <a:buSzPct val="25000"/>
              <a:buFont typeface="Allerta"/>
              <a:buNone/>
            </a:pPr>
            <a:endParaRPr sz="1100" b="0" i="0" u="none" strike="noStrike" cap="none">
              <a:solidFill>
                <a:srgbClr val="23593E"/>
              </a:solidFill>
              <a:latin typeface="Allerta"/>
              <a:ea typeface="Allerta"/>
              <a:cs typeface="Allerta"/>
              <a:sym typeface="Allerta"/>
            </a:endParaRPr>
          </a:p>
          <a:p>
            <a:pPr marL="0" marR="0" lvl="0" indent="0" algn="l" rtl="0">
              <a:lnSpc>
                <a:spcPct val="100000"/>
              </a:lnSpc>
              <a:spcBef>
                <a:spcPts val="0"/>
              </a:spcBef>
              <a:spcAft>
                <a:spcPts val="0"/>
              </a:spcAft>
              <a:buClr>
                <a:schemeClr val="dk1"/>
              </a:buClr>
              <a:buSzPct val="25000"/>
              <a:buFont typeface="Allerta"/>
              <a:buNone/>
            </a:pPr>
            <a:r>
              <a:rPr lang="en-US" sz="1400" b="0" i="0" u="none" strike="noStrike" cap="none">
                <a:solidFill>
                  <a:srgbClr val="23593E"/>
                </a:solidFill>
                <a:latin typeface="Allerta"/>
                <a:ea typeface="Allerta"/>
                <a:cs typeface="Allerta"/>
                <a:sym typeface="Allerta"/>
              </a:rPr>
              <a:t>Use the “Question” tab on your control panel to submit your response.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Now that we know where we want our students to go...</a:t>
            </a:r>
          </a:p>
        </p:txBody>
      </p:sp>
      <p:sp>
        <p:nvSpPr>
          <p:cNvPr id="338" name="Shape 338"/>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800" b="0" i="0" u="none" strike="noStrike" cap="none">
              <a:solidFill>
                <a:srgbClr val="3F3F39"/>
              </a:solidFill>
              <a:latin typeface="Allerta"/>
              <a:ea typeface="Allerta"/>
              <a:cs typeface="Allerta"/>
              <a:sym typeface="Allerta"/>
            </a:endParaRPr>
          </a:p>
          <a:p>
            <a:pPr marL="742950" marR="0" lvl="1" indent="-44450" algn="l" rtl="0">
              <a:lnSpc>
                <a:spcPct val="100000"/>
              </a:lnSpc>
              <a:spcBef>
                <a:spcPts val="0"/>
              </a:spcBef>
              <a:spcAft>
                <a:spcPts val="0"/>
              </a:spcAft>
              <a:buClr>
                <a:schemeClr val="dk1"/>
              </a:buClr>
              <a:buSzPct val="25000"/>
              <a:buFont typeface="Arial"/>
              <a:buNone/>
            </a:pPr>
            <a:endParaRPr sz="1800" b="0" i="0" u="none" strike="noStrike" cap="none">
              <a:solidFill>
                <a:srgbClr val="3F3F39"/>
              </a:solidFill>
              <a:latin typeface="Allerta"/>
              <a:ea typeface="Allerta"/>
              <a:cs typeface="Allerta"/>
              <a:sym typeface="Allerta"/>
            </a:endParaRPr>
          </a:p>
        </p:txBody>
      </p:sp>
      <p:cxnSp>
        <p:nvCxnSpPr>
          <p:cNvPr id="339" name="Shape 339"/>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340" name="Shape 340"/>
          <p:cNvPicPr preferRelativeResize="0"/>
          <p:nvPr/>
        </p:nvPicPr>
        <p:blipFill>
          <a:blip r:embed="rId3">
            <a:alphaModFix/>
          </a:blip>
          <a:stretch>
            <a:fillRect/>
          </a:stretch>
        </p:blipFill>
        <p:spPr>
          <a:xfrm>
            <a:off x="4116975" y="3069850"/>
            <a:ext cx="3071075" cy="3056449"/>
          </a:xfrm>
          <a:prstGeom prst="rect">
            <a:avLst/>
          </a:prstGeom>
          <a:noFill/>
          <a:ln>
            <a:noFill/>
          </a:ln>
        </p:spPr>
      </p:pic>
      <p:pic>
        <p:nvPicPr>
          <p:cNvPr id="341" name="Shape 341"/>
          <p:cNvPicPr preferRelativeResize="0"/>
          <p:nvPr/>
        </p:nvPicPr>
        <p:blipFill>
          <a:blip r:embed="rId4">
            <a:alphaModFix/>
          </a:blip>
          <a:stretch>
            <a:fillRect/>
          </a:stretch>
        </p:blipFill>
        <p:spPr>
          <a:xfrm>
            <a:off x="1506573" y="1757048"/>
            <a:ext cx="2469524" cy="255102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Clr>
                <a:schemeClr val="dk1"/>
              </a:buClr>
              <a:buSzPct val="25000"/>
              <a:buFont typeface="Allerta"/>
              <a:buNone/>
            </a:pPr>
            <a:r>
              <a:rPr lang="en-US"/>
              <a:t>How do we help them </a:t>
            </a:r>
            <a:r>
              <a:rPr lang="en-US" b="1"/>
              <a:t>find </a:t>
            </a:r>
            <a:r>
              <a:rPr lang="en-US"/>
              <a:t>their way there?</a:t>
            </a:r>
          </a:p>
        </p:txBody>
      </p:sp>
      <p:sp>
        <p:nvSpPr>
          <p:cNvPr id="348" name="Shape 34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endParaRPr/>
          </a:p>
        </p:txBody>
      </p:sp>
      <p:pic>
        <p:nvPicPr>
          <p:cNvPr id="349" name="Shape 349"/>
          <p:cNvPicPr preferRelativeResize="0"/>
          <p:nvPr/>
        </p:nvPicPr>
        <p:blipFill>
          <a:blip r:embed="rId3">
            <a:alphaModFix/>
          </a:blip>
          <a:stretch>
            <a:fillRect/>
          </a:stretch>
        </p:blipFill>
        <p:spPr>
          <a:xfrm>
            <a:off x="153250" y="1417625"/>
            <a:ext cx="8705827" cy="4708674"/>
          </a:xfrm>
          <a:prstGeom prst="rect">
            <a:avLst/>
          </a:prstGeom>
          <a:noFill/>
          <a:ln>
            <a:noFill/>
          </a:ln>
        </p:spPr>
      </p:pic>
      <p:pic>
        <p:nvPicPr>
          <p:cNvPr id="350" name="Shape 350"/>
          <p:cNvPicPr preferRelativeResize="0"/>
          <p:nvPr/>
        </p:nvPicPr>
        <p:blipFill>
          <a:blip r:embed="rId4">
            <a:alphaModFix/>
          </a:blip>
          <a:stretch>
            <a:fillRect/>
          </a:stretch>
        </p:blipFill>
        <p:spPr>
          <a:xfrm>
            <a:off x="5496875" y="3520825"/>
            <a:ext cx="1130433" cy="11430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One rule…			No theft!</a:t>
            </a:r>
          </a:p>
        </p:txBody>
      </p:sp>
      <p:sp>
        <p:nvSpPr>
          <p:cNvPr id="357" name="Shape 357"/>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endParaRPr/>
          </a:p>
        </p:txBody>
      </p:sp>
      <p:pic>
        <p:nvPicPr>
          <p:cNvPr id="358" name="Shape 358"/>
          <p:cNvPicPr preferRelativeResize="0"/>
          <p:nvPr/>
        </p:nvPicPr>
        <p:blipFill>
          <a:blip r:embed="rId3">
            <a:alphaModFix/>
          </a:blip>
          <a:stretch>
            <a:fillRect/>
          </a:stretch>
        </p:blipFill>
        <p:spPr>
          <a:xfrm>
            <a:off x="457208" y="2119550"/>
            <a:ext cx="8229599" cy="3487394"/>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Clr>
                <a:schemeClr val="dk1"/>
              </a:buClr>
              <a:buSzPct val="25000"/>
              <a:buFont typeface="Allerta"/>
              <a:buNone/>
            </a:pPr>
            <a:r>
              <a:rPr lang="en-US"/>
              <a:t>Where will students struggle in the path to this lightbulb?</a:t>
            </a:r>
          </a:p>
        </p:txBody>
      </p:sp>
      <p:sp>
        <p:nvSpPr>
          <p:cNvPr id="365" name="Shape 365"/>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rtl="0">
              <a:spcBef>
                <a:spcPts val="0"/>
              </a:spcBef>
              <a:buNone/>
            </a:pPr>
            <a:endParaRPr/>
          </a:p>
        </p:txBody>
      </p:sp>
      <p:pic>
        <p:nvPicPr>
          <p:cNvPr id="366" name="Shape 366"/>
          <p:cNvPicPr preferRelativeResize="0"/>
          <p:nvPr/>
        </p:nvPicPr>
        <p:blipFill>
          <a:blip r:embed="rId3">
            <a:alphaModFix/>
          </a:blip>
          <a:stretch>
            <a:fillRect/>
          </a:stretch>
        </p:blipFill>
        <p:spPr>
          <a:xfrm>
            <a:off x="153250" y="1417625"/>
            <a:ext cx="8705827" cy="4708674"/>
          </a:xfrm>
          <a:prstGeom prst="rect">
            <a:avLst/>
          </a:prstGeom>
          <a:noFill/>
          <a:ln>
            <a:noFill/>
          </a:ln>
        </p:spPr>
      </p:pic>
      <p:pic>
        <p:nvPicPr>
          <p:cNvPr id="367" name="Shape 367"/>
          <p:cNvPicPr preferRelativeResize="0"/>
          <p:nvPr/>
        </p:nvPicPr>
        <p:blipFill>
          <a:blip r:embed="rId4">
            <a:alphaModFix/>
          </a:blip>
          <a:stretch>
            <a:fillRect/>
          </a:stretch>
        </p:blipFill>
        <p:spPr>
          <a:xfrm>
            <a:off x="5496875" y="3520825"/>
            <a:ext cx="1130433" cy="11430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Introductions</a:t>
            </a:r>
          </a:p>
        </p:txBody>
      </p:sp>
      <p:sp>
        <p:nvSpPr>
          <p:cNvPr id="233" name="Shape 23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3F3F39"/>
              </a:buClr>
              <a:buSzPct val="100000"/>
              <a:buFont typeface="Arial"/>
              <a:buChar char="•"/>
            </a:pPr>
            <a:r>
              <a:rPr lang="en-US" sz="2200" b="0" i="0" u="none" strike="noStrike" cap="none">
                <a:solidFill>
                  <a:srgbClr val="3F3F39"/>
                </a:solidFill>
                <a:latin typeface="Allerta"/>
                <a:ea typeface="Allerta"/>
                <a:cs typeface="Allerta"/>
                <a:sym typeface="Allerta"/>
              </a:rPr>
              <a:t>Joanie Funderburk, Sandra Alberti, Janelle Fann - Field Impact Team</a:t>
            </a:r>
          </a:p>
          <a:p>
            <a:pPr marL="0" marR="0" lvl="0" indent="0" algn="l" rtl="0">
              <a:lnSpc>
                <a:spcPct val="80000"/>
              </a:lnSpc>
              <a:spcBef>
                <a:spcPts val="0"/>
              </a:spcBef>
              <a:spcAft>
                <a:spcPts val="0"/>
              </a:spcAft>
              <a:buNone/>
            </a:pPr>
            <a:endParaRPr sz="2200"/>
          </a:p>
          <a:p>
            <a:pPr marL="0" marR="0" lvl="0" indent="0" algn="l" rtl="0">
              <a:lnSpc>
                <a:spcPct val="80000"/>
              </a:lnSpc>
              <a:spcBef>
                <a:spcPts val="0"/>
              </a:spcBef>
              <a:spcAft>
                <a:spcPts val="0"/>
              </a:spcAft>
              <a:buNone/>
            </a:pPr>
            <a:endParaRPr sz="2200"/>
          </a:p>
          <a:p>
            <a:pPr marL="0" marR="0" lvl="0" indent="0" algn="l" rtl="0">
              <a:lnSpc>
                <a:spcPct val="80000"/>
              </a:lnSpc>
              <a:spcBef>
                <a:spcPts val="0"/>
              </a:spcBef>
              <a:spcAft>
                <a:spcPts val="0"/>
              </a:spcAft>
              <a:buNone/>
            </a:pPr>
            <a:endParaRPr sz="2200"/>
          </a:p>
          <a:p>
            <a:pPr marL="0" marR="0" lvl="0" indent="0" algn="l" rtl="0">
              <a:lnSpc>
                <a:spcPct val="80000"/>
              </a:lnSpc>
              <a:spcBef>
                <a:spcPts val="0"/>
              </a:spcBef>
              <a:spcAft>
                <a:spcPts val="0"/>
              </a:spcAft>
              <a:buNone/>
            </a:pPr>
            <a:endParaRPr sz="2200"/>
          </a:p>
          <a:p>
            <a:pPr marL="0" marR="0" lvl="0" indent="0" algn="l" rtl="0">
              <a:lnSpc>
                <a:spcPct val="80000"/>
              </a:lnSpc>
              <a:spcBef>
                <a:spcPts val="0"/>
              </a:spcBef>
              <a:spcAft>
                <a:spcPts val="0"/>
              </a:spcAft>
              <a:buNone/>
            </a:pPr>
            <a:endParaRPr sz="2200"/>
          </a:p>
          <a:p>
            <a:pPr marL="342900" marR="0" lvl="0" indent="-342900" algn="l" rtl="0">
              <a:lnSpc>
                <a:spcPct val="80000"/>
              </a:lnSpc>
              <a:spcBef>
                <a:spcPts val="0"/>
              </a:spcBef>
              <a:spcAft>
                <a:spcPts val="0"/>
              </a:spcAft>
              <a:buClr>
                <a:srgbClr val="3F3F39"/>
              </a:buClr>
              <a:buSzPct val="100000"/>
              <a:buFont typeface="Arial"/>
              <a:buChar char="•"/>
            </a:pPr>
            <a:r>
              <a:rPr lang="en-US" sz="2200" b="0" i="0" u="none" strike="noStrike" cap="none">
                <a:solidFill>
                  <a:srgbClr val="3F3F39"/>
                </a:solidFill>
                <a:latin typeface="Allerta"/>
                <a:ea typeface="Allerta"/>
                <a:cs typeface="Allerta"/>
                <a:sym typeface="Allerta"/>
              </a:rPr>
              <a:t>Silas Kulkarni</a:t>
            </a:r>
            <a:r>
              <a:rPr lang="en-US" sz="2200"/>
              <a:t> - </a:t>
            </a:r>
            <a:r>
              <a:rPr lang="en-US" sz="2200" b="0" i="0" u="none" strike="noStrike" cap="none">
                <a:solidFill>
                  <a:srgbClr val="3F3F39"/>
                </a:solidFill>
                <a:latin typeface="Allerta"/>
                <a:ea typeface="Allerta"/>
                <a:cs typeface="Allerta"/>
                <a:sym typeface="Allerta"/>
              </a:rPr>
              <a:t>ELA/Literacy Team</a:t>
            </a:r>
          </a:p>
          <a:p>
            <a:pPr marL="457200" marR="0" lvl="1" indent="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a:p>
            <a:pPr marL="0" marR="0" lvl="0" indent="0" algn="l" rtl="0">
              <a:lnSpc>
                <a:spcPct val="80000"/>
              </a:lnSpc>
              <a:spcBef>
                <a:spcPts val="440"/>
              </a:spcBef>
              <a:spcAft>
                <a:spcPts val="0"/>
              </a:spcAft>
              <a:buNone/>
            </a:pPr>
            <a:endParaRP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p:txBody>
      </p:sp>
      <p:cxnSp>
        <p:nvCxnSpPr>
          <p:cNvPr id="234" name="Shape 234"/>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35" name="Shape 235"/>
          <p:cNvPicPr preferRelativeResize="0"/>
          <p:nvPr/>
        </p:nvPicPr>
        <p:blipFill>
          <a:blip r:embed="rId3">
            <a:alphaModFix/>
          </a:blip>
          <a:stretch>
            <a:fillRect/>
          </a:stretch>
        </p:blipFill>
        <p:spPr>
          <a:xfrm>
            <a:off x="1393850" y="3956478"/>
            <a:ext cx="2400300" cy="176212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Qualitative Measures</a:t>
            </a:r>
          </a:p>
        </p:txBody>
      </p:sp>
      <p:cxnSp>
        <p:nvCxnSpPr>
          <p:cNvPr id="374" name="Shape 374"/>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sp>
        <p:nvSpPr>
          <p:cNvPr id="2" name="Rectangle 1"/>
          <p:cNvSpPr/>
          <p:nvPr/>
        </p:nvSpPr>
        <p:spPr>
          <a:xfrm>
            <a:off x="2071688" y="2668916"/>
            <a:ext cx="2286000" cy="523220"/>
          </a:xfrm>
          <a:prstGeom prst="rect">
            <a:avLst/>
          </a:prstGeom>
        </p:spPr>
        <p:txBody>
          <a:bodyPr>
            <a:spAutoFit/>
          </a:bodyPr>
          <a:lstStyle/>
          <a:p>
            <a:r>
              <a:rPr lang="en-US" dirty="0"/>
              <a:t>file:///.file/id=6571367.14328587</a:t>
            </a:r>
          </a:p>
        </p:txBody>
      </p:sp>
      <p:pic>
        <p:nvPicPr>
          <p:cNvPr id="3" name="Picture 2" descr="Screenshot 2016-02-16 16.52.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02" y="1422400"/>
            <a:ext cx="6882771" cy="4923093"/>
          </a:xfrm>
          <a:prstGeom prst="rect">
            <a:avLst/>
          </a:prstGeom>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Your Turn: Qualitative Analysis of Lincoln’s 2nd Inaugural Address</a:t>
            </a:r>
          </a:p>
        </p:txBody>
      </p:sp>
      <p:cxnSp>
        <p:nvCxnSpPr>
          <p:cNvPr id="382" name="Shape 382"/>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5" name="Picture 4" descr="Screenshot 2016-02-16 16.52.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02" y="1422400"/>
            <a:ext cx="6882771" cy="4923093"/>
          </a:xfrm>
          <a:prstGeom prst="rect">
            <a:avLst/>
          </a:prstGeom>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216575" y="2365800"/>
            <a:ext cx="8620500" cy="1826099"/>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endParaRPr sz="3200" b="0" i="0" u="none" strike="noStrike" cap="none">
              <a:solidFill>
                <a:srgbClr val="23593E"/>
              </a:solidFill>
              <a:latin typeface="Allerta"/>
              <a:ea typeface="Allerta"/>
              <a:cs typeface="Allerta"/>
              <a:sym typeface="Allerta"/>
            </a:endParaRPr>
          </a:p>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Pr>
              <a:t>Poll:</a:t>
            </a:r>
          </a:p>
          <a:p>
            <a:pPr marL="0" marR="0" lvl="0" indent="0" algn="ctr" rtl="0">
              <a:lnSpc>
                <a:spcPct val="100000"/>
              </a:lnSpc>
              <a:spcBef>
                <a:spcPts val="0"/>
              </a:spcBef>
              <a:spcAft>
                <a:spcPts val="0"/>
              </a:spcAft>
              <a:buClr>
                <a:schemeClr val="dk1"/>
              </a:buClr>
              <a:buSzPct val="25000"/>
              <a:buFont typeface="Allerta"/>
              <a:buNone/>
            </a:pPr>
            <a:r>
              <a:rPr lang="en-US"/>
              <a:t>Qualitatively, which elements of the text require the most scaffolding for student access?</a:t>
            </a:r>
          </a:p>
          <a:p>
            <a:pPr marL="0" marR="0" lvl="0" indent="0" algn="l" rtl="0">
              <a:lnSpc>
                <a:spcPct val="100000"/>
              </a:lnSpc>
              <a:spcBef>
                <a:spcPts val="0"/>
              </a:spcBef>
              <a:spcAft>
                <a:spcPts val="0"/>
              </a:spcAft>
              <a:buClr>
                <a:schemeClr val="dk1"/>
              </a:buClr>
              <a:buSzPct val="25000"/>
              <a:buFont typeface="Allerta"/>
              <a:buNone/>
            </a:pPr>
            <a:endParaRPr sz="3200" b="0" i="0" u="none" strike="noStrike" cap="none">
              <a:solidFill>
                <a:srgbClr val="23593E"/>
              </a:solidFill>
              <a:latin typeface="Allerta"/>
              <a:ea typeface="Allerta"/>
              <a:cs typeface="Allerta"/>
              <a:sym typeface="Allerta"/>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It’s not the rating, it’s the </a:t>
            </a:r>
            <a:r>
              <a:rPr lang="en-US" b="1"/>
              <a:t>evidence</a:t>
            </a:r>
            <a:r>
              <a:rPr lang="en-US"/>
              <a:t>!</a:t>
            </a:r>
          </a:p>
        </p:txBody>
      </p:sp>
      <p:cxnSp>
        <p:nvCxnSpPr>
          <p:cNvPr id="396" name="Shape 396"/>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397" name="Shape 397"/>
          <p:cNvPicPr preferRelativeResize="0"/>
          <p:nvPr/>
        </p:nvPicPr>
        <p:blipFill>
          <a:blip r:embed="rId3">
            <a:alphaModFix/>
          </a:blip>
          <a:stretch>
            <a:fillRect/>
          </a:stretch>
        </p:blipFill>
        <p:spPr>
          <a:xfrm>
            <a:off x="228600" y="1750655"/>
            <a:ext cx="5333800" cy="4269725"/>
          </a:xfrm>
          <a:prstGeom prst="rect">
            <a:avLst/>
          </a:prstGeom>
          <a:noFill/>
          <a:ln>
            <a:noFill/>
          </a:ln>
        </p:spPr>
      </p:pic>
      <p:pic>
        <p:nvPicPr>
          <p:cNvPr id="398" name="Shape 398"/>
          <p:cNvPicPr preferRelativeResize="0"/>
          <p:nvPr/>
        </p:nvPicPr>
        <p:blipFill>
          <a:blip r:embed="rId4">
            <a:alphaModFix/>
          </a:blip>
          <a:stretch>
            <a:fillRect/>
          </a:stretch>
        </p:blipFill>
        <p:spPr>
          <a:xfrm>
            <a:off x="5562398" y="1750647"/>
            <a:ext cx="3174599" cy="381112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Jot down some examples in each of these categories</a:t>
            </a:r>
          </a:p>
        </p:txBody>
      </p:sp>
      <p:sp>
        <p:nvSpPr>
          <p:cNvPr id="405" name="Shape 405"/>
          <p:cNvSpPr txBox="1">
            <a:spLocks noGrp="1"/>
          </p:cNvSpPr>
          <p:nvPr>
            <p:ph type="body" idx="1"/>
          </p:nvPr>
        </p:nvSpPr>
        <p:spPr>
          <a:xfrm>
            <a:off x="457200" y="1319125"/>
            <a:ext cx="8229600" cy="4526100"/>
          </a:xfrm>
          <a:prstGeom prst="rect">
            <a:avLst/>
          </a:prstGeom>
        </p:spPr>
        <p:txBody>
          <a:bodyPr lIns="91425" tIns="91425" rIns="91425" bIns="91425" anchor="t" anchorCtr="0">
            <a:noAutofit/>
          </a:bodyPr>
          <a:lstStyle/>
          <a:p>
            <a:pPr marL="457200" lvl="0" indent="-228600" rtl="0">
              <a:spcBef>
                <a:spcPts val="0"/>
              </a:spcBef>
              <a:buAutoNum type="arabicParenR"/>
            </a:pPr>
            <a:r>
              <a:rPr lang="en-US" b="1"/>
              <a:t>Vocabulary!!!</a:t>
            </a:r>
          </a:p>
          <a:p>
            <a:pPr marL="457200" lvl="0" indent="0" rtl="0">
              <a:spcBef>
                <a:spcPts val="0"/>
              </a:spcBef>
              <a:buNone/>
            </a:pPr>
            <a:endParaRPr/>
          </a:p>
          <a:p>
            <a:pPr marL="457200" lvl="0" indent="-228600" rtl="0">
              <a:spcBef>
                <a:spcPts val="0"/>
              </a:spcBef>
              <a:buAutoNum type="arabicParenR"/>
            </a:pPr>
            <a:r>
              <a:rPr lang="en-US" b="1"/>
              <a:t>Syntax</a:t>
            </a:r>
          </a:p>
          <a:p>
            <a:pPr marL="457200" lvl="0" indent="0" rtl="0">
              <a:spcBef>
                <a:spcPts val="0"/>
              </a:spcBef>
              <a:buNone/>
            </a:pPr>
            <a:endParaRPr/>
          </a:p>
          <a:p>
            <a:pPr marL="457200" lvl="0" indent="-228600" rtl="0">
              <a:spcBef>
                <a:spcPts val="0"/>
              </a:spcBef>
              <a:buAutoNum type="arabicParenR"/>
            </a:pPr>
            <a:r>
              <a:rPr lang="en-US"/>
              <a:t>Archaic language</a:t>
            </a:r>
          </a:p>
          <a:p>
            <a:pPr marL="457200" lvl="0" indent="0" rtl="0">
              <a:spcBef>
                <a:spcPts val="0"/>
              </a:spcBef>
              <a:buNone/>
            </a:pPr>
            <a:endParaRPr/>
          </a:p>
          <a:p>
            <a:pPr marL="457200" lvl="0" indent="-228600" rtl="0">
              <a:spcBef>
                <a:spcPts val="0"/>
              </a:spcBef>
              <a:buAutoNum type="arabicParenR"/>
            </a:pPr>
            <a:r>
              <a:rPr lang="en-US"/>
              <a:t>Words used with alternative definitions</a:t>
            </a:r>
          </a:p>
          <a:p>
            <a:pPr marL="0" lvl="0" indent="0" rtl="0">
              <a:spcBef>
                <a:spcPts val="0"/>
              </a:spcBef>
              <a:buNone/>
            </a:pPr>
            <a:endParaRPr/>
          </a:p>
          <a:p>
            <a:pPr marL="457200" lvl="0" indent="-228600" rtl="0">
              <a:spcBef>
                <a:spcPts val="0"/>
              </a:spcBef>
              <a:buAutoNum type="arabicParenR"/>
            </a:pPr>
            <a:r>
              <a:rPr lang="en-US"/>
              <a:t>Figurative language</a:t>
            </a:r>
          </a:p>
          <a:p>
            <a:pPr marL="457200" lvl="0" indent="0" rtl="0">
              <a:spcBef>
                <a:spcPts val="0"/>
              </a:spcBef>
              <a:buNone/>
            </a:pP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Many elements of Language complexity</a:t>
            </a:r>
          </a:p>
        </p:txBody>
      </p:sp>
      <p:sp>
        <p:nvSpPr>
          <p:cNvPr id="440" name="Shape 440"/>
          <p:cNvSpPr txBox="1">
            <a:spLocks noGrp="1"/>
          </p:cNvSpPr>
          <p:nvPr>
            <p:ph type="body" idx="1"/>
          </p:nvPr>
        </p:nvSpPr>
        <p:spPr>
          <a:xfrm>
            <a:off x="457200" y="1319125"/>
            <a:ext cx="8229600" cy="4526100"/>
          </a:xfrm>
          <a:prstGeom prst="rect">
            <a:avLst/>
          </a:prstGeom>
        </p:spPr>
        <p:txBody>
          <a:bodyPr lIns="91425" tIns="91425" rIns="91425" bIns="91425" anchor="t" anchorCtr="0">
            <a:noAutofit/>
          </a:bodyPr>
          <a:lstStyle/>
          <a:p>
            <a:pPr marL="457200" lvl="0" indent="-228600" rtl="0">
              <a:spcBef>
                <a:spcPts val="0"/>
              </a:spcBef>
              <a:buAutoNum type="arabicParenR"/>
            </a:pPr>
            <a:r>
              <a:rPr lang="en-US" b="1" dirty="0"/>
              <a:t>Vocabulary!!!</a:t>
            </a:r>
          </a:p>
          <a:p>
            <a:pPr marL="1485900" lvl="1" indent="-342900"/>
            <a:r>
              <a:rPr lang="en-US" dirty="0"/>
              <a:t>invoke, aid, discern...</a:t>
            </a:r>
          </a:p>
          <a:p>
            <a:pPr marL="457200" lvl="0" indent="-228600" rtl="0">
              <a:spcBef>
                <a:spcPts val="0"/>
              </a:spcBef>
              <a:buAutoNum type="arabicParenR"/>
            </a:pPr>
            <a:r>
              <a:rPr lang="en-US" b="1" dirty="0" smtClean="0"/>
              <a:t>Syntax</a:t>
            </a:r>
          </a:p>
          <a:p>
            <a:pPr marL="228600" lvl="0" indent="0" rtl="0">
              <a:spcBef>
                <a:spcPts val="0"/>
              </a:spcBef>
              <a:buNone/>
            </a:pPr>
            <a:endParaRPr lang="en-US" b="1" dirty="0"/>
          </a:p>
          <a:p>
            <a:pPr marL="457200" lvl="0" indent="-228600" rtl="0">
              <a:spcBef>
                <a:spcPts val="0"/>
              </a:spcBef>
              <a:buAutoNum type="arabicParenR"/>
            </a:pPr>
            <a:r>
              <a:rPr lang="en-US" dirty="0" smtClean="0"/>
              <a:t>Archaic language</a:t>
            </a:r>
          </a:p>
          <a:p>
            <a:pPr marL="228600" lvl="0" indent="0" rtl="0">
              <a:spcBef>
                <a:spcPts val="0"/>
              </a:spcBef>
              <a:buNone/>
            </a:pPr>
            <a:endParaRPr lang="en-US" dirty="0"/>
          </a:p>
          <a:p>
            <a:pPr marL="457200" lvl="0" indent="-228600" rtl="0">
              <a:spcBef>
                <a:spcPts val="0"/>
              </a:spcBef>
              <a:buAutoNum type="arabicParenR"/>
            </a:pPr>
            <a:r>
              <a:rPr lang="en-US" dirty="0" smtClean="0"/>
              <a:t>Words </a:t>
            </a:r>
            <a:r>
              <a:rPr lang="en-US" dirty="0"/>
              <a:t>used with alternative </a:t>
            </a:r>
            <a:r>
              <a:rPr lang="en-US" dirty="0" smtClean="0"/>
              <a:t>definitions</a:t>
            </a:r>
          </a:p>
          <a:p>
            <a:pPr marL="228600" lvl="0" indent="0" rtl="0">
              <a:spcBef>
                <a:spcPts val="0"/>
              </a:spcBef>
              <a:buNone/>
            </a:pPr>
            <a:endParaRPr lang="en-US" dirty="0"/>
          </a:p>
          <a:p>
            <a:pPr marL="457200" lvl="0" indent="-228600" rtl="0">
              <a:spcBef>
                <a:spcPts val="0"/>
              </a:spcBef>
              <a:buAutoNum type="arabicParenR"/>
            </a:pPr>
            <a:r>
              <a:rPr lang="en-US" dirty="0" smtClean="0"/>
              <a:t>Figurative language</a:t>
            </a:r>
            <a:endParaRPr lang="en-US" dirty="0"/>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Many elements of Language complexity</a:t>
            </a:r>
          </a:p>
        </p:txBody>
      </p:sp>
      <p:sp>
        <p:nvSpPr>
          <p:cNvPr id="440" name="Shape 440"/>
          <p:cNvSpPr txBox="1">
            <a:spLocks noGrp="1"/>
          </p:cNvSpPr>
          <p:nvPr>
            <p:ph type="body" idx="1"/>
          </p:nvPr>
        </p:nvSpPr>
        <p:spPr>
          <a:xfrm>
            <a:off x="457200" y="1319125"/>
            <a:ext cx="8229600" cy="4526100"/>
          </a:xfrm>
          <a:prstGeom prst="rect">
            <a:avLst/>
          </a:prstGeom>
        </p:spPr>
        <p:txBody>
          <a:bodyPr lIns="91425" tIns="91425" rIns="91425" bIns="91425" anchor="t" anchorCtr="0">
            <a:noAutofit/>
          </a:bodyPr>
          <a:lstStyle/>
          <a:p>
            <a:pPr marL="457200" lvl="0" indent="-228600" rtl="0">
              <a:spcBef>
                <a:spcPts val="0"/>
              </a:spcBef>
              <a:buAutoNum type="arabicParenR"/>
            </a:pPr>
            <a:r>
              <a:rPr lang="en-US" b="1" dirty="0"/>
              <a:t>Vocabulary!!!</a:t>
            </a:r>
          </a:p>
          <a:p>
            <a:pPr marL="1485900" lvl="1" indent="-342900"/>
            <a:r>
              <a:rPr lang="en-US" dirty="0"/>
              <a:t>invoke, aid, discern...</a:t>
            </a:r>
          </a:p>
          <a:p>
            <a:pPr marL="457200" lvl="0" indent="-228600" rtl="0">
              <a:spcBef>
                <a:spcPts val="0"/>
              </a:spcBef>
              <a:buAutoNum type="arabicParenR"/>
            </a:pPr>
            <a:r>
              <a:rPr lang="en-US" b="1" dirty="0"/>
              <a:t>Syntax</a:t>
            </a:r>
          </a:p>
          <a:p>
            <a:pPr marL="1485900" lvl="1" indent="-342900"/>
            <a:r>
              <a:rPr lang="en-US" dirty="0"/>
              <a:t>“It may seem strange that any men should dare to ask a just God’s assistance in wringing their bread from the sweat of other men’s faces, but let us judge not, that we be not judged.”</a:t>
            </a:r>
          </a:p>
          <a:p>
            <a:pPr marL="457200" lvl="0" indent="-228600" rtl="0">
              <a:spcBef>
                <a:spcPts val="0"/>
              </a:spcBef>
              <a:buAutoNum type="arabicParenR"/>
            </a:pPr>
            <a:r>
              <a:rPr lang="en-US" dirty="0"/>
              <a:t>Archaic </a:t>
            </a:r>
            <a:r>
              <a:rPr lang="en-US" dirty="0" smtClean="0"/>
              <a:t>language</a:t>
            </a:r>
          </a:p>
          <a:p>
            <a:pPr marL="228600" lvl="0" indent="0" rtl="0">
              <a:spcBef>
                <a:spcPts val="0"/>
              </a:spcBef>
              <a:buNone/>
            </a:pPr>
            <a:endParaRPr lang="en-US" dirty="0"/>
          </a:p>
          <a:p>
            <a:pPr marL="457200" lvl="0" indent="-228600" rtl="0">
              <a:spcBef>
                <a:spcPts val="0"/>
              </a:spcBef>
              <a:buAutoNum type="arabicParenR"/>
            </a:pPr>
            <a:r>
              <a:rPr lang="en-US" dirty="0" smtClean="0"/>
              <a:t>Words </a:t>
            </a:r>
            <a:r>
              <a:rPr lang="en-US" dirty="0"/>
              <a:t>used with alternative </a:t>
            </a:r>
            <a:r>
              <a:rPr lang="en-US" dirty="0" smtClean="0"/>
              <a:t>definitions</a:t>
            </a:r>
          </a:p>
          <a:p>
            <a:pPr marL="228600" lvl="0" indent="0" rtl="0">
              <a:spcBef>
                <a:spcPts val="0"/>
              </a:spcBef>
              <a:buNone/>
            </a:pPr>
            <a:endParaRPr lang="en-US" dirty="0"/>
          </a:p>
          <a:p>
            <a:pPr marL="457200" lvl="0" indent="-228600" rtl="0">
              <a:spcBef>
                <a:spcPts val="0"/>
              </a:spcBef>
              <a:buAutoNum type="arabicParenR"/>
            </a:pPr>
            <a:r>
              <a:rPr lang="en-US" dirty="0" smtClean="0"/>
              <a:t>Figurative language</a:t>
            </a:r>
            <a:endParaRPr lang="en-US" dirty="0"/>
          </a:p>
        </p:txBody>
      </p:sp>
    </p:spTree>
    <p:extLst>
      <p:ext uri="{BB962C8B-B14F-4D97-AF65-F5344CB8AC3E}">
        <p14:creationId xmlns:p14="http://schemas.microsoft.com/office/powerpoint/2010/main" val="2872908636"/>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Many elements of Language complexity</a:t>
            </a:r>
          </a:p>
        </p:txBody>
      </p:sp>
      <p:sp>
        <p:nvSpPr>
          <p:cNvPr id="440" name="Shape 440"/>
          <p:cNvSpPr txBox="1">
            <a:spLocks noGrp="1"/>
          </p:cNvSpPr>
          <p:nvPr>
            <p:ph type="body" idx="1"/>
          </p:nvPr>
        </p:nvSpPr>
        <p:spPr>
          <a:xfrm>
            <a:off x="457200" y="1319125"/>
            <a:ext cx="8229600" cy="4526100"/>
          </a:xfrm>
          <a:prstGeom prst="rect">
            <a:avLst/>
          </a:prstGeom>
        </p:spPr>
        <p:txBody>
          <a:bodyPr lIns="91425" tIns="91425" rIns="91425" bIns="91425" anchor="t" anchorCtr="0">
            <a:noAutofit/>
          </a:bodyPr>
          <a:lstStyle/>
          <a:p>
            <a:pPr marL="457200" lvl="0" indent="-228600" rtl="0">
              <a:spcBef>
                <a:spcPts val="0"/>
              </a:spcBef>
              <a:buAutoNum type="arabicParenR"/>
            </a:pPr>
            <a:r>
              <a:rPr lang="en-US" b="1" dirty="0"/>
              <a:t>Vocabulary!!!</a:t>
            </a:r>
          </a:p>
          <a:p>
            <a:pPr marL="1485900" lvl="1" indent="-342900"/>
            <a:r>
              <a:rPr lang="en-US" dirty="0"/>
              <a:t>invoke, aid, discern...</a:t>
            </a:r>
          </a:p>
          <a:p>
            <a:pPr marL="457200" lvl="0" indent="-228600" rtl="0">
              <a:spcBef>
                <a:spcPts val="0"/>
              </a:spcBef>
              <a:buAutoNum type="arabicParenR"/>
            </a:pPr>
            <a:r>
              <a:rPr lang="en-US" b="1" dirty="0"/>
              <a:t>Syntax</a:t>
            </a:r>
          </a:p>
          <a:p>
            <a:pPr marL="1485900" lvl="1" indent="-342900"/>
            <a:r>
              <a:rPr lang="en-US" dirty="0"/>
              <a:t>“It may seem strange that any men should dare to ask a just God’s assistance in wringing their bread from the sweat of other men’s faces, but let us judge not, that we be not judged.”</a:t>
            </a:r>
          </a:p>
          <a:p>
            <a:pPr marL="457200" lvl="0" indent="-228600" rtl="0">
              <a:spcBef>
                <a:spcPts val="0"/>
              </a:spcBef>
              <a:buAutoNum type="arabicParenR"/>
            </a:pPr>
            <a:r>
              <a:rPr lang="en-US" dirty="0"/>
              <a:t>Archaic language</a:t>
            </a:r>
          </a:p>
          <a:p>
            <a:pPr marL="1485900" lvl="1" indent="-342900"/>
            <a:r>
              <a:rPr lang="en-US" dirty="0"/>
              <a:t>“woe to that man, by whom the offense cometh.”</a:t>
            </a:r>
          </a:p>
          <a:p>
            <a:pPr marL="457200" lvl="0" indent="-228600" rtl="0">
              <a:spcBef>
                <a:spcPts val="0"/>
              </a:spcBef>
              <a:buAutoNum type="arabicParenR"/>
            </a:pPr>
            <a:r>
              <a:rPr lang="en-US" dirty="0"/>
              <a:t>Words used with alternative </a:t>
            </a:r>
            <a:r>
              <a:rPr lang="en-US" dirty="0" smtClean="0"/>
              <a:t>definitions</a:t>
            </a:r>
          </a:p>
          <a:p>
            <a:pPr marL="228600" lvl="0" indent="0" rtl="0">
              <a:spcBef>
                <a:spcPts val="0"/>
              </a:spcBef>
              <a:buNone/>
            </a:pPr>
            <a:endParaRPr lang="en-US" dirty="0"/>
          </a:p>
          <a:p>
            <a:pPr marL="457200" lvl="0" indent="-228600" rtl="0">
              <a:spcBef>
                <a:spcPts val="0"/>
              </a:spcBef>
              <a:buAutoNum type="arabicParenR"/>
            </a:pPr>
            <a:r>
              <a:rPr lang="en-US" dirty="0" smtClean="0"/>
              <a:t>Figurative language</a:t>
            </a:r>
            <a:endParaRPr lang="en-US" dirty="0"/>
          </a:p>
        </p:txBody>
      </p:sp>
    </p:spTree>
    <p:extLst>
      <p:ext uri="{BB962C8B-B14F-4D97-AF65-F5344CB8AC3E}">
        <p14:creationId xmlns:p14="http://schemas.microsoft.com/office/powerpoint/2010/main" val="978955734"/>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Many elements of Language complexity</a:t>
            </a:r>
          </a:p>
        </p:txBody>
      </p:sp>
      <p:sp>
        <p:nvSpPr>
          <p:cNvPr id="440" name="Shape 440"/>
          <p:cNvSpPr txBox="1">
            <a:spLocks noGrp="1"/>
          </p:cNvSpPr>
          <p:nvPr>
            <p:ph type="body" idx="1"/>
          </p:nvPr>
        </p:nvSpPr>
        <p:spPr>
          <a:xfrm>
            <a:off x="457200" y="1319125"/>
            <a:ext cx="8229600" cy="4526100"/>
          </a:xfrm>
          <a:prstGeom prst="rect">
            <a:avLst/>
          </a:prstGeom>
        </p:spPr>
        <p:txBody>
          <a:bodyPr lIns="91425" tIns="91425" rIns="91425" bIns="91425" anchor="t" anchorCtr="0">
            <a:noAutofit/>
          </a:bodyPr>
          <a:lstStyle/>
          <a:p>
            <a:pPr marL="457200" lvl="0" indent="-228600" rtl="0">
              <a:spcBef>
                <a:spcPts val="0"/>
              </a:spcBef>
              <a:buAutoNum type="arabicParenR"/>
            </a:pPr>
            <a:r>
              <a:rPr lang="en-US" b="1" dirty="0"/>
              <a:t>Vocabulary!!!</a:t>
            </a:r>
          </a:p>
          <a:p>
            <a:pPr marL="1485900" lvl="1" indent="-342900"/>
            <a:r>
              <a:rPr lang="en-US" dirty="0"/>
              <a:t>invoke, aid, discern...</a:t>
            </a:r>
          </a:p>
          <a:p>
            <a:pPr marL="457200" lvl="0" indent="-228600" rtl="0">
              <a:spcBef>
                <a:spcPts val="0"/>
              </a:spcBef>
              <a:buAutoNum type="arabicParenR"/>
            </a:pPr>
            <a:r>
              <a:rPr lang="en-US" b="1" dirty="0"/>
              <a:t>Syntax</a:t>
            </a:r>
          </a:p>
          <a:p>
            <a:pPr marL="1485900" lvl="1" indent="-342900"/>
            <a:r>
              <a:rPr lang="en-US" dirty="0"/>
              <a:t>“It may seem strange that any men should dare to ask a just God’s assistance in wringing their bread from the sweat of other men’s faces, but let us judge not, that we be not judged.”</a:t>
            </a:r>
          </a:p>
          <a:p>
            <a:pPr marL="457200" lvl="0" indent="-228600" rtl="0">
              <a:spcBef>
                <a:spcPts val="0"/>
              </a:spcBef>
              <a:buAutoNum type="arabicParenR"/>
            </a:pPr>
            <a:r>
              <a:rPr lang="en-US" dirty="0"/>
              <a:t>Archaic language</a:t>
            </a:r>
          </a:p>
          <a:p>
            <a:pPr marL="1485900" lvl="1" indent="-342900"/>
            <a:r>
              <a:rPr lang="en-US" dirty="0"/>
              <a:t>“woe to that man, by whom the offense cometh.”</a:t>
            </a:r>
          </a:p>
          <a:p>
            <a:pPr marL="457200" lvl="0" indent="-228600" rtl="0">
              <a:spcBef>
                <a:spcPts val="0"/>
              </a:spcBef>
              <a:buAutoNum type="arabicParenR"/>
            </a:pPr>
            <a:r>
              <a:rPr lang="en-US" dirty="0"/>
              <a:t>Words used with alternative definitions</a:t>
            </a:r>
          </a:p>
          <a:p>
            <a:pPr marL="1485900" lvl="1" indent="-342900"/>
            <a:r>
              <a:rPr lang="en-US" dirty="0"/>
              <a:t>pass away, drawn </a:t>
            </a:r>
          </a:p>
          <a:p>
            <a:pPr marL="457200" lvl="0" indent="-228600" rtl="0">
              <a:spcBef>
                <a:spcPts val="0"/>
              </a:spcBef>
              <a:buAutoNum type="arabicParenR"/>
            </a:pPr>
            <a:r>
              <a:rPr lang="en-US"/>
              <a:t>Figurative </a:t>
            </a:r>
            <a:r>
              <a:rPr lang="en-US" smtClean="0"/>
              <a:t>language</a:t>
            </a:r>
            <a:endParaRPr lang="en-US" dirty="0"/>
          </a:p>
        </p:txBody>
      </p:sp>
    </p:spTree>
    <p:extLst>
      <p:ext uri="{BB962C8B-B14F-4D97-AF65-F5344CB8AC3E}">
        <p14:creationId xmlns:p14="http://schemas.microsoft.com/office/powerpoint/2010/main" val="3237892982"/>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Many elements of Language complexity</a:t>
            </a:r>
          </a:p>
        </p:txBody>
      </p:sp>
      <p:sp>
        <p:nvSpPr>
          <p:cNvPr id="440" name="Shape 440"/>
          <p:cNvSpPr txBox="1">
            <a:spLocks noGrp="1"/>
          </p:cNvSpPr>
          <p:nvPr>
            <p:ph type="body" idx="1"/>
          </p:nvPr>
        </p:nvSpPr>
        <p:spPr>
          <a:xfrm>
            <a:off x="457200" y="1319125"/>
            <a:ext cx="8229600" cy="4526100"/>
          </a:xfrm>
          <a:prstGeom prst="rect">
            <a:avLst/>
          </a:prstGeom>
        </p:spPr>
        <p:txBody>
          <a:bodyPr lIns="91425" tIns="91425" rIns="91425" bIns="91425" anchor="t" anchorCtr="0">
            <a:noAutofit/>
          </a:bodyPr>
          <a:lstStyle/>
          <a:p>
            <a:pPr marL="457200" lvl="0" indent="-228600" rtl="0">
              <a:spcBef>
                <a:spcPts val="0"/>
              </a:spcBef>
              <a:buAutoNum type="arabicParenR"/>
            </a:pPr>
            <a:r>
              <a:rPr lang="en-US" b="1" dirty="0"/>
              <a:t>Vocabulary!!!</a:t>
            </a:r>
          </a:p>
          <a:p>
            <a:pPr marL="1485900" lvl="1" indent="-342900"/>
            <a:r>
              <a:rPr lang="en-US" dirty="0"/>
              <a:t>invoke, aid, discern...</a:t>
            </a:r>
          </a:p>
          <a:p>
            <a:pPr marL="457200" lvl="0" indent="-228600" rtl="0">
              <a:spcBef>
                <a:spcPts val="0"/>
              </a:spcBef>
              <a:buAutoNum type="arabicParenR"/>
            </a:pPr>
            <a:r>
              <a:rPr lang="en-US" b="1" dirty="0"/>
              <a:t>Syntax</a:t>
            </a:r>
          </a:p>
          <a:p>
            <a:pPr marL="1485900" lvl="1" indent="-342900"/>
            <a:r>
              <a:rPr lang="en-US" dirty="0"/>
              <a:t>“It may seem strange that any men should dare to ask a just God’s assistance in wringing their bread from the sweat of other men’s faces, but let us judge not, that we be not judged.”</a:t>
            </a:r>
          </a:p>
          <a:p>
            <a:pPr marL="457200" lvl="0" indent="-228600" rtl="0">
              <a:spcBef>
                <a:spcPts val="0"/>
              </a:spcBef>
              <a:buAutoNum type="arabicParenR"/>
            </a:pPr>
            <a:r>
              <a:rPr lang="en-US" dirty="0"/>
              <a:t>Archaic language</a:t>
            </a:r>
          </a:p>
          <a:p>
            <a:pPr marL="1485900" lvl="1" indent="-342900"/>
            <a:r>
              <a:rPr lang="en-US" dirty="0"/>
              <a:t>“woe to that man, by whom the offense cometh.”</a:t>
            </a:r>
          </a:p>
          <a:p>
            <a:pPr marL="457200" lvl="0" indent="-228600" rtl="0">
              <a:spcBef>
                <a:spcPts val="0"/>
              </a:spcBef>
              <a:buAutoNum type="arabicParenR"/>
            </a:pPr>
            <a:r>
              <a:rPr lang="en-US" dirty="0"/>
              <a:t>Words used with alternative definitions</a:t>
            </a:r>
          </a:p>
          <a:p>
            <a:pPr marL="1485900" lvl="1" indent="-342900"/>
            <a:r>
              <a:rPr lang="en-US" dirty="0"/>
              <a:t>pass away, drawn </a:t>
            </a:r>
          </a:p>
          <a:p>
            <a:pPr marL="457200" lvl="0" indent="-228600" rtl="0">
              <a:spcBef>
                <a:spcPts val="0"/>
              </a:spcBef>
              <a:buAutoNum type="arabicParenR"/>
            </a:pPr>
            <a:r>
              <a:rPr lang="en-US" dirty="0"/>
              <a:t>Figurative language</a:t>
            </a:r>
          </a:p>
          <a:p>
            <a:pPr marL="1485900" lvl="1" indent="-342900"/>
            <a:r>
              <a:rPr lang="en-US" dirty="0"/>
              <a:t>[drop of blood] “drawn by the sword”</a:t>
            </a:r>
          </a:p>
        </p:txBody>
      </p:sp>
    </p:spTree>
    <p:extLst>
      <p:ext uri="{BB962C8B-B14F-4D97-AF65-F5344CB8AC3E}">
        <p14:creationId xmlns:p14="http://schemas.microsoft.com/office/powerpoint/2010/main" val="2619855543"/>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a:t>Core Advocates</a:t>
            </a:r>
          </a:p>
        </p:txBody>
      </p:sp>
      <p:sp>
        <p:nvSpPr>
          <p:cNvPr id="242" name="Shape 24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None/>
            </a:pPr>
            <a:endParaRPr sz="2200" b="0" i="0" u="none" strike="noStrike" cap="none">
              <a:solidFill>
                <a:srgbClr val="3F3F39"/>
              </a:solidFill>
              <a:latin typeface="Allerta"/>
              <a:ea typeface="Allerta"/>
              <a:cs typeface="Allerta"/>
              <a:sym typeface="Allerta"/>
            </a:endParaRPr>
          </a:p>
          <a:p>
            <a:pPr marL="457200" marR="0" lvl="1" indent="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a:p>
            <a:pPr marL="342900" marR="0" lvl="0" indent="-342900" algn="l" rtl="0">
              <a:lnSpc>
                <a:spcPct val="80000"/>
              </a:lnSpc>
              <a:spcBef>
                <a:spcPts val="440"/>
              </a:spcBef>
              <a:spcAft>
                <a:spcPts val="0"/>
              </a:spcAft>
              <a:buClr>
                <a:srgbClr val="3F3F39"/>
              </a:buClr>
              <a:buSzPct val="100000"/>
              <a:buFont typeface="Arial"/>
              <a:buChar char="•"/>
            </a:pPr>
            <a:r>
              <a:rPr lang="en-US" sz="2200" b="0" i="0" u="none" strike="noStrike" cap="none">
                <a:solidFill>
                  <a:srgbClr val="3F3F39"/>
                </a:solidFill>
                <a:latin typeface="Allerta"/>
                <a:ea typeface="Allerta"/>
                <a:cs typeface="Allerta"/>
                <a:sym typeface="Allerta"/>
              </a:rPr>
              <a:t>Core Advocates are educators who:</a:t>
            </a:r>
          </a:p>
          <a:p>
            <a:pPr marL="742950" marR="0" lvl="1" indent="-285749" algn="l" rtl="0">
              <a:lnSpc>
                <a:spcPct val="80000"/>
              </a:lnSpc>
              <a:spcBef>
                <a:spcPts val="370"/>
              </a:spcBef>
              <a:spcAft>
                <a:spcPts val="0"/>
              </a:spcAft>
              <a:buClr>
                <a:srgbClr val="3F3F39"/>
              </a:buClr>
              <a:buSzPct val="92310"/>
              <a:buFont typeface="Arial"/>
              <a:buChar char="–"/>
            </a:pPr>
            <a:r>
              <a:rPr lang="en-US" sz="1850" b="0" i="0" u="none" strike="noStrike" cap="none">
                <a:solidFill>
                  <a:srgbClr val="3F3F39"/>
                </a:solidFill>
                <a:latin typeface="Allerta"/>
                <a:ea typeface="Allerta"/>
                <a:cs typeface="Allerta"/>
                <a:sym typeface="Allerta"/>
              </a:rPr>
              <a:t>Believe in the potential of the CCSS to prepare all students for college and careers;</a:t>
            </a:r>
          </a:p>
          <a:p>
            <a:pPr marL="742950" marR="0" lvl="1" indent="-285749" algn="l" rtl="0">
              <a:lnSpc>
                <a:spcPct val="80000"/>
              </a:lnSpc>
              <a:spcBef>
                <a:spcPts val="370"/>
              </a:spcBef>
              <a:spcAft>
                <a:spcPts val="0"/>
              </a:spcAft>
              <a:buClr>
                <a:srgbClr val="3F3F39"/>
              </a:buClr>
              <a:buSzPct val="92310"/>
              <a:buFont typeface="Arial"/>
              <a:buChar char="–"/>
            </a:pPr>
            <a:r>
              <a:rPr lang="en-US" sz="1850" b="0" i="0" u="none" strike="noStrike" cap="none">
                <a:solidFill>
                  <a:srgbClr val="3F3F39"/>
                </a:solidFill>
                <a:latin typeface="Allerta"/>
                <a:ea typeface="Allerta"/>
                <a:cs typeface="Allerta"/>
                <a:sym typeface="Allerta"/>
              </a:rPr>
              <a:t>Are eager to support their colleagues and communities in understanding and advocating for the CCSS and CCSS-aligned instruction;</a:t>
            </a:r>
          </a:p>
          <a:p>
            <a:pPr marL="742950" marR="0" lvl="1" indent="-285749" algn="l" rtl="0">
              <a:lnSpc>
                <a:spcPct val="80000"/>
              </a:lnSpc>
              <a:spcBef>
                <a:spcPts val="370"/>
              </a:spcBef>
              <a:spcAft>
                <a:spcPts val="0"/>
              </a:spcAft>
              <a:buClr>
                <a:srgbClr val="3F3F39"/>
              </a:buClr>
              <a:buSzPct val="92310"/>
              <a:buFont typeface="Arial"/>
              <a:buChar char="–"/>
            </a:pPr>
            <a:r>
              <a:rPr lang="en-US" sz="1850" b="0" i="0" u="none" strike="noStrike" cap="none">
                <a:solidFill>
                  <a:srgbClr val="3F3F39"/>
                </a:solidFill>
                <a:latin typeface="Allerta"/>
                <a:ea typeface="Allerta"/>
                <a:cs typeface="Allerta"/>
                <a:sym typeface="Allerta"/>
              </a:rPr>
              <a:t>Understand and embrace the shifts in instruction and assessment required by the CCSS</a:t>
            </a:r>
          </a:p>
          <a:p>
            <a:pPr marL="742950" marR="0" lvl="1" indent="-171450" algn="l" rtl="0">
              <a:lnSpc>
                <a:spcPct val="80000"/>
              </a:lnSpc>
              <a:spcBef>
                <a:spcPts val="370"/>
              </a:spcBef>
              <a:spcAft>
                <a:spcPts val="0"/>
              </a:spcAft>
              <a:buClr>
                <a:srgbClr val="3F3F39"/>
              </a:buClr>
              <a:buSzPct val="25000"/>
              <a:buFont typeface="Arial"/>
              <a:buNone/>
            </a:pPr>
            <a:endParaRPr sz="1850" b="0" i="0" u="none" strike="noStrike" cap="none">
              <a:solidFill>
                <a:srgbClr val="3F3F39"/>
              </a:solidFill>
              <a:latin typeface="Allerta"/>
              <a:ea typeface="Allerta"/>
              <a:cs typeface="Allerta"/>
              <a:sym typeface="Allerta"/>
            </a:endParaRPr>
          </a:p>
        </p:txBody>
      </p:sp>
      <p:cxnSp>
        <p:nvCxnSpPr>
          <p:cNvPr id="243" name="Shape 243"/>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Why didn’t we do the other three areas together?</a:t>
            </a:r>
          </a:p>
        </p:txBody>
      </p:sp>
      <p:sp>
        <p:nvSpPr>
          <p:cNvPr id="447" name="Shape 447"/>
          <p:cNvSpPr txBox="1">
            <a:spLocks noGrp="1"/>
          </p:cNvSpPr>
          <p:nvPr>
            <p:ph type="body" idx="1"/>
          </p:nvPr>
        </p:nvSpPr>
        <p:spPr>
          <a:xfrm>
            <a:off x="457200" y="1319125"/>
            <a:ext cx="8229600" cy="4526100"/>
          </a:xfrm>
          <a:prstGeom prst="rect">
            <a:avLst/>
          </a:prstGeom>
        </p:spPr>
        <p:txBody>
          <a:bodyPr lIns="91425" tIns="91425" rIns="91425" bIns="91425" anchor="t" anchorCtr="0">
            <a:noAutofit/>
          </a:bodyPr>
          <a:lstStyle/>
          <a:p>
            <a:pPr marL="457200" lvl="0" indent="0" rtl="0">
              <a:spcBef>
                <a:spcPts val="0"/>
              </a:spcBef>
              <a:buNone/>
            </a:pPr>
            <a:endParaRPr/>
          </a:p>
          <a:p>
            <a:pPr marL="457200" lvl="0" indent="-228600" rtl="0">
              <a:spcBef>
                <a:spcPts val="0"/>
              </a:spcBef>
              <a:buAutoNum type="arabicParenR"/>
            </a:pPr>
            <a:r>
              <a:rPr lang="en-US" b="1"/>
              <a:t>We should!</a:t>
            </a:r>
          </a:p>
          <a:p>
            <a:pPr marL="457200" lvl="0" indent="0" rtl="0">
              <a:spcBef>
                <a:spcPts val="0"/>
              </a:spcBef>
              <a:buNone/>
            </a:pPr>
            <a:endParaRPr/>
          </a:p>
          <a:p>
            <a:pPr marL="457200" lvl="0" indent="-228600" rtl="0">
              <a:spcBef>
                <a:spcPts val="0"/>
              </a:spcBef>
              <a:buAutoNum type="arabicParenR"/>
            </a:pPr>
            <a:r>
              <a:rPr lang="en-US"/>
              <a:t>Don’t be surprised if one area (i.e. meaning, knowledge etc) is much more complex than others.  It is rarely equal.</a:t>
            </a:r>
          </a:p>
          <a:p>
            <a:pPr marL="457200" lvl="0" indent="0" rtl="0">
              <a:spcBef>
                <a:spcPts val="0"/>
              </a:spcBef>
              <a:buNone/>
            </a:pPr>
            <a:endParaRPr/>
          </a:p>
          <a:p>
            <a:pPr marL="457200" lvl="0" indent="-228600" rtl="0">
              <a:spcBef>
                <a:spcPts val="0"/>
              </a:spcBef>
              <a:buAutoNum type="arabicParenR"/>
            </a:pPr>
            <a:r>
              <a:rPr lang="en-US"/>
              <a:t>Which area is most complex varies dramatically from text to text.</a:t>
            </a:r>
          </a:p>
          <a:p>
            <a:pPr marL="457200" lvl="0" indent="0" rtl="0">
              <a:spcBef>
                <a:spcPts val="0"/>
              </a:spcBef>
              <a:buNone/>
            </a:pP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216575" y="2108400"/>
            <a:ext cx="8620500" cy="2748599"/>
          </a:xfrm>
          <a:prstGeom prst="rect">
            <a:avLst/>
          </a:prstGeom>
        </p:spPr>
        <p:txBody>
          <a:bodyPr lIns="91425" tIns="91425" rIns="91425" bIns="91425" anchor="ctr" anchorCtr="0">
            <a:noAutofit/>
          </a:bodyPr>
          <a:lstStyle/>
          <a:p>
            <a:pPr lvl="0" algn="ctr" rtl="0">
              <a:spcBef>
                <a:spcPts val="0"/>
              </a:spcBef>
              <a:buNone/>
            </a:pPr>
            <a:r>
              <a:rPr lang="en-US"/>
              <a:t>Pause and reflect: </a:t>
            </a:r>
          </a:p>
          <a:p>
            <a:pPr lvl="0" algn="ctr">
              <a:spcBef>
                <a:spcPts val="0"/>
              </a:spcBef>
              <a:buNone/>
            </a:pPr>
            <a:r>
              <a:rPr lang="en-US"/>
              <a:t>How do the concepts of complex text and corresponding big ideas connect to your classroom?</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216575" y="2467249"/>
            <a:ext cx="8620500" cy="20898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a:t>Once I have identified the big idea and elements of complexity, how do I plan for instruction?</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Reader and Task Considerations</a:t>
            </a:r>
          </a:p>
        </p:txBody>
      </p:sp>
      <p:sp>
        <p:nvSpPr>
          <p:cNvPr id="466" name="Shape 466"/>
          <p:cNvSpPr txBox="1">
            <a:spLocks noGrp="1"/>
          </p:cNvSpPr>
          <p:nvPr>
            <p:ph type="body" idx="1"/>
          </p:nvPr>
        </p:nvSpPr>
        <p:spPr>
          <a:xfrm>
            <a:off x="457200" y="1600200"/>
            <a:ext cx="6015300" cy="4526100"/>
          </a:xfrm>
          <a:prstGeom prst="rect">
            <a:avLst/>
          </a:prstGeom>
        </p:spPr>
        <p:txBody>
          <a:bodyPr lIns="91425" tIns="91425" rIns="91425" bIns="91425" anchor="t" anchorCtr="0">
            <a:noAutofit/>
          </a:bodyPr>
          <a:lstStyle/>
          <a:p>
            <a:pPr lvl="0" rtl="0">
              <a:spcBef>
                <a:spcPts val="0"/>
              </a:spcBef>
              <a:buNone/>
            </a:pPr>
            <a:r>
              <a:rPr lang="en-US"/>
              <a:t>“Students who struggle greatly to read texts within (or even below) their text complexity [level] must be given the support needed to enable them to read at an appropriate level of complexity. Even many students on course for college and career readiness are likely to need scaffolding as they master higher levels of text complexity.”</a:t>
            </a:r>
          </a:p>
          <a:p>
            <a:pPr marL="2171700" lvl="0" indent="114300" rtl="0">
              <a:spcBef>
                <a:spcPts val="0"/>
              </a:spcBef>
              <a:buNone/>
            </a:pPr>
            <a:r>
              <a:rPr lang="en-US" sz="1800"/>
              <a:t>(CCSS -ELA; Appendix A, p. 9)	</a:t>
            </a:r>
          </a:p>
        </p:txBody>
      </p:sp>
      <p:cxnSp>
        <p:nvCxnSpPr>
          <p:cNvPr id="467" name="Shape 467"/>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468" name="Shape 468"/>
          <p:cNvPicPr preferRelativeResize="0"/>
          <p:nvPr/>
        </p:nvPicPr>
        <p:blipFill>
          <a:blip r:embed="rId3">
            <a:alphaModFix/>
          </a:blip>
          <a:stretch>
            <a:fillRect/>
          </a:stretch>
        </p:blipFill>
        <p:spPr>
          <a:xfrm>
            <a:off x="6390075" y="1667725"/>
            <a:ext cx="2552700" cy="4391025"/>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Planning for Complexity</a:t>
            </a:r>
          </a:p>
        </p:txBody>
      </p:sp>
      <p:sp>
        <p:nvSpPr>
          <p:cNvPr id="475" name="Shape 475"/>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pPr>
            <a:r>
              <a:rPr lang="en-US"/>
              <a:t>All students need access to the complex ideas and the knowledge contained in complex texts.</a:t>
            </a:r>
          </a:p>
          <a:p>
            <a:pPr marL="0" marR="0" lvl="0" indent="0" algn="l" rtl="0">
              <a:lnSpc>
                <a:spcPct val="100000"/>
              </a:lnSpc>
              <a:spcBef>
                <a:spcPts val="0"/>
              </a:spcBef>
              <a:spcAft>
                <a:spcPts val="0"/>
              </a:spcAft>
              <a:buNone/>
            </a:pPr>
            <a:endParaRPr/>
          </a:p>
          <a:p>
            <a:pPr marL="457200" marR="0" lvl="0" indent="-228600" algn="l" rtl="0">
              <a:lnSpc>
                <a:spcPct val="100000"/>
              </a:lnSpc>
              <a:spcBef>
                <a:spcPts val="0"/>
              </a:spcBef>
              <a:spcAft>
                <a:spcPts val="0"/>
              </a:spcAft>
            </a:pPr>
            <a:r>
              <a:rPr lang="en-US"/>
              <a:t>Exposure to only simplified texts, or those with restricted, limited, or thin meaning will not result in college and career readiness.</a:t>
            </a:r>
          </a:p>
          <a:p>
            <a:pPr marL="0" marR="0" lvl="0" indent="0" algn="l" rtl="0">
              <a:lnSpc>
                <a:spcPct val="100000"/>
              </a:lnSpc>
              <a:spcBef>
                <a:spcPts val="0"/>
              </a:spcBef>
              <a:spcAft>
                <a:spcPts val="0"/>
              </a:spcAft>
              <a:buNone/>
            </a:pPr>
            <a:endParaRPr/>
          </a:p>
          <a:p>
            <a:pPr marL="457200" marR="0" lvl="0" indent="-228600" algn="l" rtl="0">
              <a:lnSpc>
                <a:spcPct val="100000"/>
              </a:lnSpc>
              <a:spcBef>
                <a:spcPts val="0"/>
              </a:spcBef>
              <a:spcAft>
                <a:spcPts val="0"/>
              </a:spcAft>
              <a:buClr>
                <a:srgbClr val="23593E"/>
              </a:buClr>
            </a:pPr>
            <a:r>
              <a:rPr lang="en-US">
                <a:solidFill>
                  <a:srgbClr val="23593E"/>
                </a:solidFill>
              </a:rPr>
              <a:t>There is no evidence that struggling readers catch up by reading simpler texts. In fact, the opposite is true.</a:t>
            </a:r>
          </a:p>
        </p:txBody>
      </p:sp>
      <p:cxnSp>
        <p:nvCxnSpPr>
          <p:cNvPr id="476" name="Shape 476"/>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Planning for Complexity</a:t>
            </a:r>
          </a:p>
        </p:txBody>
      </p:sp>
      <p:cxnSp>
        <p:nvCxnSpPr>
          <p:cNvPr id="483" name="Shape 483"/>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484" name="Shape 484"/>
          <p:cNvPicPr preferRelativeResize="0"/>
          <p:nvPr/>
        </p:nvPicPr>
        <p:blipFill>
          <a:blip r:embed="rId3">
            <a:alphaModFix/>
          </a:blip>
          <a:stretch>
            <a:fillRect/>
          </a:stretch>
        </p:blipFill>
        <p:spPr>
          <a:xfrm>
            <a:off x="1014500" y="1600200"/>
            <a:ext cx="7040599" cy="4526099"/>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648200" y="526687"/>
            <a:ext cx="8229600" cy="1143000"/>
          </a:xfrm>
          <a:prstGeom prst="rect">
            <a:avLst/>
          </a:prstGeom>
        </p:spPr>
        <p:txBody>
          <a:bodyPr lIns="91425" tIns="91425" rIns="91425" bIns="91425" anchor="ctr" anchorCtr="0">
            <a:noAutofit/>
          </a:bodyPr>
          <a:lstStyle/>
          <a:p>
            <a:pPr lvl="0" rtl="0">
              <a:lnSpc>
                <a:spcPct val="115000"/>
              </a:lnSpc>
              <a:spcBef>
                <a:spcPts val="700"/>
              </a:spcBef>
              <a:buClr>
                <a:schemeClr val="dk1"/>
              </a:buClr>
              <a:buSzPct val="34375"/>
              <a:buFont typeface="Arial"/>
              <a:buNone/>
            </a:pPr>
            <a:r>
              <a:rPr lang="en-US" sz="3200">
                <a:solidFill>
                  <a:schemeClr val="dk1"/>
                </a:solidFill>
                <a:latin typeface="Arial"/>
                <a:ea typeface="Arial"/>
                <a:cs typeface="Arial"/>
                <a:sym typeface="Arial"/>
              </a:rPr>
              <a:t>“Memory is the residue of </a:t>
            </a:r>
            <a:r>
              <a:rPr lang="en-US" sz="3200" i="1">
                <a:solidFill>
                  <a:srgbClr val="297FD5"/>
                </a:solidFill>
                <a:latin typeface="Arial"/>
                <a:ea typeface="Arial"/>
                <a:cs typeface="Arial"/>
                <a:sym typeface="Arial"/>
              </a:rPr>
              <a:t>thought</a:t>
            </a:r>
            <a:r>
              <a:rPr lang="en-US" sz="3200">
                <a:solidFill>
                  <a:schemeClr val="dk1"/>
                </a:solidFill>
                <a:latin typeface="Arial"/>
                <a:ea typeface="Arial"/>
                <a:cs typeface="Arial"/>
                <a:sym typeface="Arial"/>
              </a:rPr>
              <a:t>.”</a:t>
            </a:r>
          </a:p>
          <a:p>
            <a:pPr lvl="0" rtl="0">
              <a:lnSpc>
                <a:spcPct val="115000"/>
              </a:lnSpc>
              <a:spcBef>
                <a:spcPts val="700"/>
              </a:spcBef>
              <a:buClr>
                <a:schemeClr val="dk1"/>
              </a:buClr>
              <a:buSzPct val="45833"/>
              <a:buFont typeface="Arial"/>
              <a:buNone/>
            </a:pPr>
            <a:r>
              <a:rPr lang="en-US" sz="2400">
                <a:solidFill>
                  <a:srgbClr val="0B509F"/>
                </a:solidFill>
                <a:latin typeface="Arial"/>
                <a:ea typeface="Arial"/>
                <a:cs typeface="Arial"/>
                <a:sym typeface="Arial"/>
              </a:rPr>
              <a:t>-</a:t>
            </a:r>
            <a:r>
              <a:rPr lang="en-US" sz="2400">
                <a:solidFill>
                  <a:schemeClr val="dk1"/>
                </a:solidFill>
                <a:latin typeface="Arial"/>
                <a:ea typeface="Arial"/>
                <a:cs typeface="Arial"/>
                <a:sym typeface="Arial"/>
              </a:rPr>
              <a:t>Daniel Willingham</a:t>
            </a:r>
          </a:p>
          <a:p>
            <a:pPr lvl="0">
              <a:spcBef>
                <a:spcPts val="0"/>
              </a:spcBef>
              <a:buNone/>
            </a:pPr>
            <a:endParaRPr/>
          </a:p>
        </p:txBody>
      </p:sp>
      <p:sp>
        <p:nvSpPr>
          <p:cNvPr id="491" name="Shape 491"/>
          <p:cNvSpPr txBox="1">
            <a:spLocks noGrp="1"/>
          </p:cNvSpPr>
          <p:nvPr>
            <p:ph type="body" idx="1"/>
          </p:nvPr>
        </p:nvSpPr>
        <p:spPr>
          <a:xfrm>
            <a:off x="457200" y="2068975"/>
            <a:ext cx="8229600" cy="4526100"/>
          </a:xfrm>
          <a:prstGeom prst="rect">
            <a:avLst/>
          </a:prstGeom>
        </p:spPr>
        <p:txBody>
          <a:bodyPr lIns="91425" tIns="91425" rIns="91425" bIns="91425" anchor="t" anchorCtr="0">
            <a:noAutofit/>
          </a:bodyPr>
          <a:lstStyle/>
          <a:p>
            <a:pPr marL="457200" lvl="0" indent="-228600" rtl="0">
              <a:spcBef>
                <a:spcPts val="0"/>
              </a:spcBef>
              <a:buAutoNum type="arabicParenR"/>
            </a:pPr>
            <a:r>
              <a:rPr lang="en-US"/>
              <a:t>Questions not answers.</a:t>
            </a:r>
          </a:p>
          <a:p>
            <a:pPr marL="0" lvl="0" indent="0" rtl="0">
              <a:spcBef>
                <a:spcPts val="0"/>
              </a:spcBef>
              <a:buNone/>
            </a:pPr>
            <a:endParaRPr/>
          </a:p>
          <a:p>
            <a:pPr marL="457200" lvl="0" indent="-228600" rtl="0">
              <a:spcBef>
                <a:spcPts val="0"/>
              </a:spcBef>
              <a:buAutoNum type="arabicParenR"/>
            </a:pPr>
            <a:r>
              <a:rPr lang="en-US"/>
              <a:t>Questions and tasks are </a:t>
            </a:r>
            <a:r>
              <a:rPr lang="en-US" b="1"/>
              <a:t>clues</a:t>
            </a:r>
            <a:r>
              <a:rPr lang="en-US"/>
              <a:t>!</a:t>
            </a:r>
          </a:p>
          <a:p>
            <a:pPr marL="0" lvl="0" indent="0" rtl="0">
              <a:spcBef>
                <a:spcPts val="0"/>
              </a:spcBef>
              <a:buNone/>
            </a:pPr>
            <a:endParaRPr/>
          </a:p>
          <a:p>
            <a:pPr marL="457200" lvl="0" indent="-228600">
              <a:spcBef>
                <a:spcPts val="0"/>
              </a:spcBef>
              <a:buAutoNum type="arabicParenR"/>
            </a:pPr>
            <a:r>
              <a:rPr lang="en-US"/>
              <a:t>Questions and tasks model the thought processes of proficient readers.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Craft Questions for Lincoln’s 2nd Inaugural Address</a:t>
            </a:r>
          </a:p>
        </p:txBody>
      </p:sp>
      <p:cxnSp>
        <p:nvCxnSpPr>
          <p:cNvPr id="498" name="Shape 498"/>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pic>
        <p:nvPicPr>
          <p:cNvPr id="499" name="Shape 499"/>
          <p:cNvPicPr preferRelativeResize="0"/>
          <p:nvPr/>
        </p:nvPicPr>
        <p:blipFill>
          <a:blip r:embed="rId3">
            <a:alphaModFix/>
          </a:blip>
          <a:stretch>
            <a:fillRect/>
          </a:stretch>
        </p:blipFill>
        <p:spPr>
          <a:xfrm>
            <a:off x="1014500" y="1600200"/>
            <a:ext cx="7040599" cy="4526099"/>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457200" y="83662"/>
            <a:ext cx="8229600" cy="1143000"/>
          </a:xfrm>
          <a:prstGeom prst="rect">
            <a:avLst/>
          </a:prstGeom>
        </p:spPr>
        <p:txBody>
          <a:bodyPr lIns="91425" tIns="91425" rIns="91425" bIns="91425" anchor="ctr" anchorCtr="0">
            <a:noAutofit/>
          </a:bodyPr>
          <a:lstStyle/>
          <a:p>
            <a:pPr lvl="0">
              <a:spcBef>
                <a:spcPts val="0"/>
              </a:spcBef>
              <a:buNone/>
            </a:pPr>
            <a:r>
              <a:rPr lang="en-US"/>
              <a:t>Some examples</a:t>
            </a:r>
          </a:p>
        </p:txBody>
      </p:sp>
      <p:sp>
        <p:nvSpPr>
          <p:cNvPr id="506" name="Shape 506"/>
          <p:cNvSpPr txBox="1">
            <a:spLocks noGrp="1"/>
          </p:cNvSpPr>
          <p:nvPr>
            <p:ph type="body" idx="1"/>
          </p:nvPr>
        </p:nvSpPr>
        <p:spPr>
          <a:xfrm>
            <a:off x="457200" y="923075"/>
            <a:ext cx="8229600" cy="4526100"/>
          </a:xfrm>
          <a:prstGeom prst="rect">
            <a:avLst/>
          </a:prstGeom>
        </p:spPr>
        <p:txBody>
          <a:bodyPr lIns="91425" tIns="91425" rIns="91425" bIns="91425" anchor="t" anchorCtr="0">
            <a:noAutofit/>
          </a:bodyPr>
          <a:lstStyle/>
          <a:p>
            <a:pPr marL="457200" lvl="0" indent="-228600" rtl="0">
              <a:spcBef>
                <a:spcPts val="0"/>
              </a:spcBef>
              <a:buAutoNum type="arabicParenR"/>
            </a:pPr>
            <a:r>
              <a:rPr lang="en-US"/>
              <a:t>Inferring vocabulary:</a:t>
            </a:r>
          </a:p>
          <a:p>
            <a:pPr marL="914400" lvl="1" indent="-228600" rtl="0">
              <a:spcBef>
                <a:spcPts val="0"/>
              </a:spcBef>
              <a:buAutoNum type="alphaLcParenR"/>
            </a:pPr>
            <a:r>
              <a:rPr lang="en-US"/>
              <a:t>In lines 55-56 Lincoln describes the bondsman’s toil [i.e. the slave’s work] as “unrequited.”  What might “unrequited” mean?</a:t>
            </a:r>
          </a:p>
          <a:p>
            <a:pPr marL="0" lvl="0" indent="0" rtl="0">
              <a:spcBef>
                <a:spcPts val="0"/>
              </a:spcBef>
              <a:buNone/>
            </a:pPr>
            <a:endParaRPr/>
          </a:p>
          <a:p>
            <a:pPr marL="457200" lvl="0" indent="-228600" rtl="0">
              <a:spcBef>
                <a:spcPts val="0"/>
              </a:spcBef>
              <a:buAutoNum type="arabicParenR"/>
            </a:pPr>
            <a:r>
              <a:rPr lang="en-US"/>
              <a:t>Parsing syntax:</a:t>
            </a:r>
          </a:p>
          <a:p>
            <a:pPr marL="914400" lvl="1" indent="-228600" rtl="0">
              <a:spcBef>
                <a:spcPts val="0"/>
              </a:spcBef>
              <a:buAutoNum type="alphaLcParenR"/>
            </a:pPr>
            <a:r>
              <a:rPr lang="en-US"/>
              <a:t>With your group, divide the sentence in lines 54-59 into chunks.</a:t>
            </a:r>
          </a:p>
          <a:p>
            <a:pPr marL="914400" lvl="1" indent="-228600" rtl="0">
              <a:spcBef>
                <a:spcPts val="0"/>
              </a:spcBef>
              <a:buAutoNum type="alphaLcParenR"/>
            </a:pPr>
            <a:r>
              <a:rPr lang="en-US"/>
              <a:t>Paraphrase each chunk.</a:t>
            </a:r>
          </a:p>
          <a:p>
            <a:pPr marL="914400" lvl="1" indent="-228600" rtl="0">
              <a:spcBef>
                <a:spcPts val="0"/>
              </a:spcBef>
              <a:buAutoNum type="alphaLcParenR"/>
            </a:pPr>
            <a:r>
              <a:rPr lang="en-US"/>
              <a:t>Rewrite the sentence as a whole in your own words.</a:t>
            </a:r>
          </a:p>
          <a:p>
            <a:pPr marL="0" lvl="0" indent="0" rtl="0">
              <a:spcBef>
                <a:spcPts val="0"/>
              </a:spcBef>
              <a:buNone/>
            </a:pPr>
            <a:endParaRPr/>
          </a:p>
          <a:p>
            <a:pPr marL="457200" lvl="0" indent="-228600" rtl="0">
              <a:spcBef>
                <a:spcPts val="0"/>
              </a:spcBef>
              <a:buAutoNum type="arabicParenR"/>
            </a:pPr>
            <a:r>
              <a:rPr lang="en-US"/>
              <a:t>Interpreting figurative language</a:t>
            </a:r>
          </a:p>
          <a:p>
            <a:pPr marL="914400" lvl="1" indent="-228600" rtl="0">
              <a:spcBef>
                <a:spcPts val="0"/>
              </a:spcBef>
              <a:buAutoNum type="alphaLcParenR"/>
            </a:pPr>
            <a:r>
              <a:rPr lang="en-US"/>
              <a:t>Re-read lines 57-58</a:t>
            </a:r>
          </a:p>
          <a:p>
            <a:pPr marL="914400" lvl="1" indent="-228600" rtl="0">
              <a:spcBef>
                <a:spcPts val="0"/>
              </a:spcBef>
              <a:buAutoNum type="alphaLcParenR"/>
            </a:pPr>
            <a:r>
              <a:rPr lang="en-US"/>
              <a:t>Lash means “whip.” What is “a drop of blood drawn with the lash?”  </a:t>
            </a:r>
          </a:p>
          <a:p>
            <a:pPr marL="914400" lvl="1" indent="-228600" rtl="0">
              <a:spcBef>
                <a:spcPts val="0"/>
              </a:spcBef>
              <a:buAutoNum type="alphaLcParenR"/>
            </a:pPr>
            <a:r>
              <a:rPr lang="en-US"/>
              <a:t>What is a drop of blood “drawn with the sword?”</a:t>
            </a:r>
          </a:p>
          <a:p>
            <a:pPr marL="0" lvl="0" indent="0">
              <a:spcBef>
                <a:spcPts val="0"/>
              </a:spcBef>
              <a:buNone/>
            </a:pPr>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Clr>
                <a:schemeClr val="dk1"/>
              </a:buClr>
              <a:buSzPct val="25000"/>
              <a:buFont typeface="Allerta"/>
              <a:buNone/>
            </a:pPr>
            <a:r>
              <a:rPr lang="en-US"/>
              <a:t>How do we help them </a:t>
            </a:r>
            <a:r>
              <a:rPr lang="en-US" b="1"/>
              <a:t>find </a:t>
            </a:r>
            <a:r>
              <a:rPr lang="en-US"/>
              <a:t>their way there?</a:t>
            </a:r>
          </a:p>
        </p:txBody>
      </p:sp>
      <p:sp>
        <p:nvSpPr>
          <p:cNvPr id="513" name="Shape 513"/>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rtl="0">
              <a:spcBef>
                <a:spcPts val="0"/>
              </a:spcBef>
              <a:buNone/>
            </a:pPr>
            <a:endParaRPr/>
          </a:p>
        </p:txBody>
      </p:sp>
      <p:pic>
        <p:nvPicPr>
          <p:cNvPr id="514" name="Shape 514"/>
          <p:cNvPicPr preferRelativeResize="0"/>
          <p:nvPr/>
        </p:nvPicPr>
        <p:blipFill>
          <a:blip r:embed="rId3">
            <a:alphaModFix/>
          </a:blip>
          <a:stretch>
            <a:fillRect/>
          </a:stretch>
        </p:blipFill>
        <p:spPr>
          <a:xfrm>
            <a:off x="153250" y="1417625"/>
            <a:ext cx="8705827" cy="4708674"/>
          </a:xfrm>
          <a:prstGeom prst="rect">
            <a:avLst/>
          </a:prstGeom>
          <a:noFill/>
          <a:ln>
            <a:noFill/>
          </a:ln>
        </p:spPr>
      </p:pic>
      <p:pic>
        <p:nvPicPr>
          <p:cNvPr id="515" name="Shape 515"/>
          <p:cNvPicPr preferRelativeResize="0"/>
          <p:nvPr/>
        </p:nvPicPr>
        <p:blipFill>
          <a:blip r:embed="rId4">
            <a:alphaModFix/>
          </a:blip>
          <a:stretch>
            <a:fillRect/>
          </a:stretch>
        </p:blipFill>
        <p:spPr>
          <a:xfrm>
            <a:off x="5496875" y="3520825"/>
            <a:ext cx="1130433" cy="11430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To learn more about Core Advocates…</a:t>
            </a:r>
          </a:p>
        </p:txBody>
      </p:sp>
      <p:sp>
        <p:nvSpPr>
          <p:cNvPr id="250" name="Shape 25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Contact Janelle Fann</a:t>
            </a:r>
            <a:r>
              <a:rPr lang="en-US" sz="1800" b="0" i="0" u="none" strike="noStrike" cap="none">
                <a:solidFill>
                  <a:srgbClr val="3F3F39"/>
                </a:solidFill>
                <a:latin typeface="Allerta"/>
                <a:ea typeface="Allerta"/>
                <a:cs typeface="Allerta"/>
                <a:sym typeface="Allerta"/>
              </a:rPr>
              <a:t>(</a:t>
            </a:r>
            <a:r>
              <a:rPr lang="en-US" sz="1800" b="0" i="0" u="sng" strike="noStrike" cap="none">
                <a:solidFill>
                  <a:schemeClr val="hlink"/>
                </a:solidFill>
                <a:latin typeface="Allerta"/>
                <a:ea typeface="Allerta"/>
                <a:cs typeface="Allerta"/>
                <a:sym typeface="Allerta"/>
                <a:hlinkClick r:id="rId3"/>
              </a:rPr>
              <a:t>jfann@studentsachieve.net</a:t>
            </a:r>
            <a:r>
              <a:rPr lang="en-US" sz="1800" b="0" i="0" u="none" strike="noStrike" cap="none">
                <a:solidFill>
                  <a:srgbClr val="3F3F39"/>
                </a:solidFill>
                <a:latin typeface="Allerta"/>
                <a:ea typeface="Allerta"/>
                <a:cs typeface="Allerta"/>
                <a:sym typeface="Allerta"/>
              </a:rPr>
              <a:t> ) </a:t>
            </a:r>
            <a:r>
              <a:rPr lang="en-US" sz="2400" b="0" i="0" u="none" strike="noStrike" cap="none">
                <a:solidFill>
                  <a:srgbClr val="3F3F39"/>
                </a:solidFill>
                <a:latin typeface="Allerta"/>
                <a:ea typeface="Allerta"/>
                <a:cs typeface="Allerta"/>
                <a:sym typeface="Allerta"/>
              </a:rPr>
              <a:t>or Joanie Funderburk </a:t>
            </a:r>
            <a:r>
              <a:rPr lang="en-US" sz="1800" b="0" i="0" u="none" strike="noStrike" cap="none">
                <a:solidFill>
                  <a:srgbClr val="3F3F39"/>
                </a:solidFill>
                <a:latin typeface="Allerta"/>
                <a:ea typeface="Allerta"/>
                <a:cs typeface="Allerta"/>
                <a:sym typeface="Allerta"/>
              </a:rPr>
              <a:t>(</a:t>
            </a:r>
            <a:r>
              <a:rPr lang="en-US" sz="1800" b="0" i="0" u="sng" strike="noStrike" cap="none">
                <a:solidFill>
                  <a:schemeClr val="hlink"/>
                </a:solidFill>
                <a:latin typeface="Allerta"/>
                <a:ea typeface="Allerta"/>
                <a:cs typeface="Allerta"/>
                <a:sym typeface="Allerta"/>
                <a:hlinkClick r:id="rId4"/>
              </a:rPr>
              <a:t>jfunderburk@studentsachieve.net</a:t>
            </a:r>
            <a:r>
              <a:rPr lang="en-US" sz="1800" b="0" i="0" u="none" strike="noStrike" cap="none">
                <a:solidFill>
                  <a:srgbClr val="3F3F39"/>
                </a:solidFill>
                <a:latin typeface="Allerta"/>
                <a:ea typeface="Allerta"/>
                <a:cs typeface="Allerta"/>
                <a:sym typeface="Allerta"/>
              </a:rPr>
              <a:t>)</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Complete this survey to join our database (and mailing lists): </a:t>
            </a:r>
            <a:r>
              <a:rPr lang="en-US" sz="1800" b="0" i="0" u="sng" strike="noStrike" cap="none">
                <a:solidFill>
                  <a:schemeClr val="hlink"/>
                </a:solidFill>
                <a:latin typeface="Allerta"/>
                <a:ea typeface="Allerta"/>
                <a:cs typeface="Allerta"/>
                <a:sym typeface="Allerta"/>
                <a:hlinkClick r:id="rId5"/>
              </a:rPr>
              <a:t>http://</a:t>
            </a:r>
            <a:r>
              <a:rPr lang="en-US" sz="1800" b="0" i="0" u="sng" strike="noStrike" cap="none">
                <a:solidFill>
                  <a:schemeClr val="hlink"/>
                </a:solidFill>
                <a:latin typeface="Allerta"/>
                <a:ea typeface="Allerta"/>
                <a:cs typeface="Allerta"/>
                <a:sym typeface="Allerta"/>
              </a:rPr>
              <a:t>bitly.com/joincoreadvocates</a:t>
            </a:r>
            <a:r>
              <a:rPr lang="en-US" sz="1800" b="0" i="0" u="sng" strike="noStrike" cap="none">
                <a:solidFill>
                  <a:srgbClr val="3F3F39"/>
                </a:solidFill>
                <a:latin typeface="Allerta"/>
                <a:ea typeface="Allerta"/>
                <a:cs typeface="Allerta"/>
                <a:sym typeface="Allerta"/>
              </a:rPr>
              <a:t> </a:t>
            </a: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Visit our website: </a:t>
            </a:r>
            <a:r>
              <a:rPr lang="en-US" sz="1800" b="0" i="0" u="sng" strike="noStrike" cap="none">
                <a:solidFill>
                  <a:schemeClr val="hlink"/>
                </a:solidFill>
                <a:latin typeface="Allerta"/>
                <a:ea typeface="Allerta"/>
                <a:cs typeface="Allerta"/>
                <a:sym typeface="Allerta"/>
                <a:hlinkClick r:id="rId6"/>
              </a:rPr>
              <a:t>www.achievethecore.org</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pic>
        <p:nvPicPr>
          <p:cNvPr id="251" name="Shape 251"/>
          <p:cNvPicPr preferRelativeResize="0">
            <a:picLocks noGrp="1"/>
          </p:cNvPicPr>
          <p:nvPr>
            <p:ph type="pic" idx="2"/>
          </p:nvPr>
        </p:nvPicPr>
        <p:blipFill rotWithShape="1">
          <a:blip r:embed="rId7">
            <a:alphaModFix/>
          </a:blip>
          <a:srcRect t="-56844" b="-56841"/>
          <a:stretch/>
        </p:blipFill>
        <p:spPr>
          <a:xfrm>
            <a:off x="1336675" y="2840038"/>
            <a:ext cx="4447839" cy="4217147"/>
          </a:xfrm>
          <a:prstGeom prst="rect">
            <a:avLst/>
          </a:prstGeom>
          <a:noFill/>
          <a:ln>
            <a:noFill/>
          </a:ln>
        </p:spPr>
      </p:pic>
      <p:cxnSp>
        <p:nvCxnSpPr>
          <p:cNvPr id="252" name="Shape 252"/>
          <p:cNvCxnSpPr/>
          <p:nvPr/>
        </p:nvCxnSpPr>
        <p:spPr>
          <a:xfrm flipH="1">
            <a:off x="5841999" y="4432300"/>
            <a:ext cx="1663700" cy="1092198"/>
          </a:xfrm>
          <a:prstGeom prst="straightConnector1">
            <a:avLst/>
          </a:prstGeom>
          <a:noFill/>
          <a:ln w="25400" cap="flat" cmpd="sng">
            <a:solidFill>
              <a:schemeClr val="accent1"/>
            </a:solidFill>
            <a:prstDash val="solid"/>
            <a:round/>
            <a:headEnd type="none" w="med" len="med"/>
            <a:tailEnd type="stealth" w="lg" len="lg"/>
          </a:ln>
        </p:spPr>
      </p:cxnSp>
      <p:cxnSp>
        <p:nvCxnSpPr>
          <p:cNvPr id="253" name="Shape 253"/>
          <p:cNvCxnSpPr/>
          <p:nvPr/>
        </p:nvCxnSpPr>
        <p:spPr>
          <a:xfrm>
            <a:off x="457200" y="14732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The role of the teacher</a:t>
            </a:r>
          </a:p>
        </p:txBody>
      </p:sp>
      <p:sp>
        <p:nvSpPr>
          <p:cNvPr id="522" name="Shape 522"/>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endParaRPr/>
          </a:p>
        </p:txBody>
      </p:sp>
      <p:pic>
        <p:nvPicPr>
          <p:cNvPr id="523" name="Shape 523"/>
          <p:cNvPicPr preferRelativeResize="0"/>
          <p:nvPr/>
        </p:nvPicPr>
        <p:blipFill>
          <a:blip r:embed="rId3">
            <a:alphaModFix/>
          </a:blip>
          <a:stretch>
            <a:fillRect/>
          </a:stretch>
        </p:blipFill>
        <p:spPr>
          <a:xfrm>
            <a:off x="1480200" y="1687712"/>
            <a:ext cx="5788350" cy="4153474"/>
          </a:xfrm>
          <a:prstGeom prst="rect">
            <a:avLst/>
          </a:prstGeom>
          <a:noFill/>
          <a:ln>
            <a:noFill/>
          </a:ln>
        </p:spPr>
      </p:pic>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216575" y="2325225"/>
            <a:ext cx="8620500" cy="1947899"/>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a:t>How can carefully crafted and sequenced questions create a “bread crumb trail” to the big idea(s)</a:t>
            </a:r>
          </a:p>
          <a:p>
            <a:pPr marL="0" marR="0" lvl="0" indent="0" algn="ctr" rtl="0">
              <a:lnSpc>
                <a:spcPct val="100000"/>
              </a:lnSpc>
              <a:spcBef>
                <a:spcPts val="0"/>
              </a:spcBef>
              <a:spcAft>
                <a:spcPts val="0"/>
              </a:spcAft>
              <a:buClr>
                <a:schemeClr val="dk1"/>
              </a:buClr>
              <a:buSzPct val="25000"/>
              <a:buFont typeface="Allerta"/>
              <a:buNone/>
            </a:pPr>
            <a:r>
              <a:rPr lang="en-US"/>
              <a:t> of a complex text?</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Carefully crafted and sequenced questions</a:t>
            </a:r>
          </a:p>
        </p:txBody>
      </p:sp>
      <p:sp>
        <p:nvSpPr>
          <p:cNvPr id="536" name="Shape 5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dk1"/>
              </a:buClr>
              <a:buSzPct val="100000"/>
              <a:buFont typeface="Arial"/>
              <a:buChar char="•"/>
            </a:pPr>
            <a:r>
              <a:rPr lang="en-US"/>
              <a:t>Anticipate areas of complexity that will create difficulty for students.</a:t>
            </a:r>
          </a:p>
          <a:p>
            <a:pPr marL="0" marR="0" lvl="0" indent="0" algn="l" rtl="0">
              <a:lnSpc>
                <a:spcPct val="100000"/>
              </a:lnSpc>
              <a:spcBef>
                <a:spcPts val="0"/>
              </a:spcBef>
              <a:spcAft>
                <a:spcPts val="0"/>
              </a:spcAft>
              <a:buNone/>
            </a:pPr>
            <a:endParaRPr/>
          </a:p>
          <a:p>
            <a:pPr marL="342900" marR="0" lvl="0" indent="-190500" algn="l" rtl="0">
              <a:lnSpc>
                <a:spcPct val="100000"/>
              </a:lnSpc>
              <a:spcBef>
                <a:spcPts val="0"/>
              </a:spcBef>
              <a:spcAft>
                <a:spcPts val="0"/>
              </a:spcAft>
              <a:buClr>
                <a:schemeClr val="dk1"/>
              </a:buClr>
              <a:buSzPct val="100000"/>
              <a:buFont typeface="Arial"/>
              <a:buChar char="•"/>
            </a:pPr>
            <a:r>
              <a:rPr lang="en-US"/>
              <a:t>Design questions that will help students navigate the difficulty without stealing their </a:t>
            </a:r>
            <a:r>
              <a:rPr lang="en-US" i="1"/>
              <a:t>lightbulb moments</a:t>
            </a:r>
            <a:r>
              <a:rPr lang="en-US"/>
              <a:t>.</a:t>
            </a:r>
          </a:p>
          <a:p>
            <a:pPr marL="0" marR="0" lvl="0" indent="0" algn="l" rtl="0">
              <a:lnSpc>
                <a:spcPct val="100000"/>
              </a:lnSpc>
              <a:spcBef>
                <a:spcPts val="0"/>
              </a:spcBef>
              <a:spcAft>
                <a:spcPts val="0"/>
              </a:spcAft>
              <a:buNone/>
            </a:pPr>
            <a:endParaRPr/>
          </a:p>
          <a:p>
            <a:pPr marL="342900" marR="0" lvl="0" indent="-190500" algn="l" rtl="0">
              <a:lnSpc>
                <a:spcPct val="100000"/>
              </a:lnSpc>
              <a:spcBef>
                <a:spcPts val="0"/>
              </a:spcBef>
              <a:spcAft>
                <a:spcPts val="0"/>
              </a:spcAft>
              <a:buClr>
                <a:schemeClr val="dk1"/>
              </a:buClr>
              <a:buSzPct val="100000"/>
              <a:buFont typeface="Arial"/>
              <a:buChar char="•"/>
            </a:pPr>
            <a:r>
              <a:rPr lang="en-US"/>
              <a:t>Consider a sequence of these questions that will lead students to the big idea of the complex text.</a:t>
            </a:r>
          </a:p>
          <a:p>
            <a:pPr marL="342900" marR="0" lvl="0" indent="-3810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537" name="Shape 537"/>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361950" y="-95012"/>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a:t>Sample questions and sequence</a:t>
            </a:r>
          </a:p>
        </p:txBody>
      </p:sp>
      <p:sp>
        <p:nvSpPr>
          <p:cNvPr id="544" name="Shape 544"/>
          <p:cNvSpPr txBox="1">
            <a:spLocks noGrp="1"/>
          </p:cNvSpPr>
          <p:nvPr>
            <p:ph type="body" idx="1"/>
          </p:nvPr>
        </p:nvSpPr>
        <p:spPr>
          <a:xfrm>
            <a:off x="171300" y="910050"/>
            <a:ext cx="8325000" cy="4804800"/>
          </a:xfrm>
          <a:prstGeom prst="rect">
            <a:avLst/>
          </a:prstGeom>
          <a:noFill/>
          <a:ln>
            <a:noFill/>
          </a:ln>
        </p:spPr>
        <p:txBody>
          <a:bodyPr lIns="91425" tIns="91425" rIns="91425" bIns="91425" anchor="t" anchorCtr="0">
            <a:noAutofit/>
          </a:bodyPr>
          <a:lstStyle/>
          <a:p>
            <a:pPr lvl="0" indent="190500" rtl="0">
              <a:lnSpc>
                <a:spcPct val="115000"/>
              </a:lnSpc>
              <a:spcBef>
                <a:spcPts val="0"/>
              </a:spcBef>
              <a:buClr>
                <a:srgbClr val="000000"/>
              </a:buClr>
              <a:buSzPct val="100000"/>
              <a:buFont typeface="Arial"/>
              <a:buChar char="•"/>
            </a:pPr>
            <a:r>
              <a:rPr lang="en-US" sz="1800">
                <a:solidFill>
                  <a:srgbClr val="000000"/>
                </a:solidFill>
              </a:rPr>
              <a:t>Where in this speech does Lincoln start talking about God and religion?  Why does he do this?</a:t>
            </a:r>
          </a:p>
          <a:p>
            <a:pPr lvl="0" indent="190500" rtl="0">
              <a:lnSpc>
                <a:spcPct val="115000"/>
              </a:lnSpc>
              <a:spcBef>
                <a:spcPts val="0"/>
              </a:spcBef>
              <a:buClr>
                <a:srgbClr val="000000"/>
              </a:buClr>
              <a:buSzPct val="100000"/>
              <a:buFont typeface="Arial"/>
              <a:buChar char="•"/>
            </a:pPr>
            <a:r>
              <a:rPr lang="en-US" sz="1800">
                <a:solidFill>
                  <a:srgbClr val="000000"/>
                </a:solidFill>
              </a:rPr>
              <a:t>When Lincoln says, "Both read the same Bible…" who are the "both" he is referring to?</a:t>
            </a:r>
          </a:p>
          <a:p>
            <a:pPr lvl="0" indent="190500" rtl="0">
              <a:lnSpc>
                <a:spcPct val="115000"/>
              </a:lnSpc>
              <a:spcBef>
                <a:spcPts val="0"/>
              </a:spcBef>
              <a:buClr>
                <a:srgbClr val="000000"/>
              </a:buClr>
              <a:buSzPct val="100000"/>
              <a:buFont typeface="Arial"/>
              <a:buChar char="•"/>
            </a:pPr>
            <a:r>
              <a:rPr lang="en-US" sz="1800">
                <a:solidFill>
                  <a:srgbClr val="000000"/>
                </a:solidFill>
              </a:rPr>
              <a:t>Lincoln uses several quotes from the Bible in this speech.  Find two examples of this (indicated by his use of quotation marks)?</a:t>
            </a:r>
          </a:p>
          <a:p>
            <a:pPr lvl="0" indent="190500" rtl="0">
              <a:lnSpc>
                <a:spcPct val="115000"/>
              </a:lnSpc>
              <a:spcBef>
                <a:spcPts val="0"/>
              </a:spcBef>
              <a:buClr>
                <a:srgbClr val="000000"/>
              </a:buClr>
              <a:buSzPct val="100000"/>
              <a:buFont typeface="Arial"/>
              <a:buChar char="•"/>
            </a:pPr>
            <a:r>
              <a:rPr lang="en-US" sz="1800">
                <a:solidFill>
                  <a:srgbClr val="000000"/>
                </a:solidFill>
              </a:rPr>
              <a:t>Re-read lines 49-51.  What does Lincoln say that God gives “to both North and South?”  Why?</a:t>
            </a:r>
          </a:p>
          <a:p>
            <a:pPr lvl="0" indent="190500" rtl="0">
              <a:lnSpc>
                <a:spcPct val="115000"/>
              </a:lnSpc>
              <a:spcBef>
                <a:spcPts val="0"/>
              </a:spcBef>
              <a:buClr>
                <a:srgbClr val="000000"/>
              </a:buClr>
              <a:buSzPct val="100000"/>
              <a:buFont typeface="Arial"/>
              <a:buChar char="•"/>
            </a:pPr>
            <a:r>
              <a:rPr lang="en-US" sz="1800">
                <a:solidFill>
                  <a:srgbClr val="000000"/>
                </a:solidFill>
              </a:rPr>
              <a:t>Why is the bondsman’s toil “unrequited”?</a:t>
            </a:r>
          </a:p>
          <a:p>
            <a:pPr lvl="0" indent="190500" rtl="0">
              <a:lnSpc>
                <a:spcPct val="115000"/>
              </a:lnSpc>
              <a:spcBef>
                <a:spcPts val="0"/>
              </a:spcBef>
              <a:buClr>
                <a:srgbClr val="000000"/>
              </a:buClr>
              <a:buSzPct val="100000"/>
              <a:buFont typeface="Arial"/>
              <a:buChar char="•"/>
            </a:pPr>
            <a:r>
              <a:rPr lang="en-US" sz="1800">
                <a:solidFill>
                  <a:srgbClr val="000000"/>
                </a:solidFill>
              </a:rPr>
              <a:t>What does a “drop of blood drawn with the lash” mean?  What is a drop of blood “drawn by the sword”?</a:t>
            </a:r>
          </a:p>
          <a:p>
            <a:pPr lvl="0" indent="190500" rtl="0">
              <a:lnSpc>
                <a:spcPct val="115000"/>
              </a:lnSpc>
              <a:spcBef>
                <a:spcPts val="0"/>
              </a:spcBef>
              <a:buClr>
                <a:srgbClr val="000000"/>
              </a:buClr>
              <a:buSzPct val="100000"/>
              <a:buFont typeface="Arial"/>
              <a:buChar char="•"/>
            </a:pPr>
            <a:r>
              <a:rPr lang="en-US" sz="1800">
                <a:solidFill>
                  <a:srgbClr val="000000"/>
                </a:solidFill>
              </a:rPr>
              <a:t>Explain the sentence from lines 54-59 in your own words.  </a:t>
            </a:r>
          </a:p>
          <a:p>
            <a:pPr lvl="0" indent="190500" rtl="0">
              <a:lnSpc>
                <a:spcPct val="115000"/>
              </a:lnSpc>
              <a:spcBef>
                <a:spcPts val="0"/>
              </a:spcBef>
              <a:buClr>
                <a:srgbClr val="000000"/>
              </a:buClr>
              <a:buSzPct val="100000"/>
              <a:buFont typeface="Arial"/>
              <a:buChar char="•"/>
            </a:pPr>
            <a:r>
              <a:rPr lang="en-US" sz="1800">
                <a:solidFill>
                  <a:srgbClr val="000000"/>
                </a:solidFill>
              </a:rPr>
              <a:t>Why does Lincoln consider “the judgments of the Lord…true and righteous altogether?”</a:t>
            </a:r>
          </a:p>
          <a:p>
            <a:pPr lvl="0" indent="190500" rtl="0">
              <a:lnSpc>
                <a:spcPct val="115000"/>
              </a:lnSpc>
              <a:spcBef>
                <a:spcPts val="0"/>
              </a:spcBef>
              <a:buClr>
                <a:srgbClr val="2B9650"/>
              </a:buClr>
              <a:buSzPct val="100000"/>
              <a:buFont typeface="Arial"/>
              <a:buChar char="•"/>
            </a:pPr>
            <a:r>
              <a:rPr lang="en-US" sz="1800">
                <a:solidFill>
                  <a:srgbClr val="2B9650"/>
                </a:solidFill>
              </a:rPr>
              <a:t>What is Lincoln saying to the nation in this sentence (and this speech)?  </a:t>
            </a:r>
          </a:p>
          <a:p>
            <a:pPr marL="0" marR="0" lvl="0" indent="0" algn="l" rtl="0">
              <a:lnSpc>
                <a:spcPct val="100000"/>
              </a:lnSpc>
              <a:spcBef>
                <a:spcPts val="0"/>
              </a:spcBef>
              <a:spcAft>
                <a:spcPts val="0"/>
              </a:spcAft>
              <a:buNone/>
            </a:pPr>
            <a:endParaRPr/>
          </a:p>
        </p:txBody>
      </p:sp>
      <p:cxnSp>
        <p:nvCxnSpPr>
          <p:cNvPr id="545" name="Shape 545"/>
          <p:cNvCxnSpPr/>
          <p:nvPr/>
        </p:nvCxnSpPr>
        <p:spPr>
          <a:xfrm>
            <a:off x="457200" y="91005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Supporting Struggling Learners: DOs</a:t>
            </a:r>
          </a:p>
        </p:txBody>
      </p:sp>
      <p:sp>
        <p:nvSpPr>
          <p:cNvPr id="552" name="Shape 552"/>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228600" rtl="0">
              <a:spcBef>
                <a:spcPts val="0"/>
              </a:spcBef>
            </a:pPr>
            <a:r>
              <a:rPr lang="en-US"/>
              <a:t>add line numbers</a:t>
            </a:r>
          </a:p>
          <a:p>
            <a:pPr marL="457200" lvl="0" indent="-228600" rtl="0">
              <a:spcBef>
                <a:spcPts val="0"/>
              </a:spcBef>
            </a:pPr>
            <a:r>
              <a:rPr lang="en-US"/>
              <a:t>provide an audio recording of the text</a:t>
            </a:r>
          </a:p>
          <a:p>
            <a:pPr marL="457200" lvl="0" indent="-228600" rtl="0">
              <a:spcBef>
                <a:spcPts val="0"/>
              </a:spcBef>
            </a:pPr>
            <a:r>
              <a:rPr lang="en-US"/>
              <a:t>pre-teach vocabulary</a:t>
            </a:r>
          </a:p>
          <a:p>
            <a:pPr marL="457200" lvl="0" indent="-228600" rtl="0">
              <a:spcBef>
                <a:spcPts val="0"/>
              </a:spcBef>
            </a:pPr>
            <a:r>
              <a:rPr lang="en-US"/>
              <a:t>provide a glossary</a:t>
            </a:r>
          </a:p>
          <a:p>
            <a:pPr marL="457200" lvl="0" indent="-228600" rtl="0">
              <a:spcBef>
                <a:spcPts val="0"/>
              </a:spcBef>
            </a:pPr>
            <a:r>
              <a:rPr lang="en-US"/>
              <a:t>build knowledge and vocabulary with less complex texts prior to reading</a:t>
            </a:r>
          </a:p>
          <a:p>
            <a:pPr marL="0" lvl="0" indent="0" rtl="0">
              <a:spcBef>
                <a:spcPts val="0"/>
              </a:spcBef>
              <a:buNone/>
            </a:pPr>
            <a:endParaRPr/>
          </a:p>
          <a:p>
            <a:pPr marL="457200" lvl="0" indent="-228600">
              <a:spcBef>
                <a:spcPts val="0"/>
              </a:spcBef>
              <a:buClr>
                <a:schemeClr val="accent1"/>
              </a:buClr>
            </a:pPr>
            <a:r>
              <a:rPr lang="en-US" b="1">
                <a:solidFill>
                  <a:schemeClr val="accent1"/>
                </a:solidFill>
              </a:rPr>
              <a:t>ask questions that are text-dependent and text-specific</a:t>
            </a:r>
          </a:p>
        </p:txBody>
      </p:sp>
      <p:cxnSp>
        <p:nvCxnSpPr>
          <p:cNvPr id="553" name="Shape 553"/>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Supporting Struggling Learners: DON’Ts</a:t>
            </a:r>
          </a:p>
        </p:txBody>
      </p:sp>
      <p:sp>
        <p:nvSpPr>
          <p:cNvPr id="560" name="Shape 560"/>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228600" rtl="0">
              <a:spcBef>
                <a:spcPts val="0"/>
              </a:spcBef>
            </a:pPr>
            <a:r>
              <a:rPr lang="en-US"/>
              <a:t>assign this text as homework</a:t>
            </a:r>
          </a:p>
          <a:p>
            <a:pPr marL="457200" lvl="0" indent="-228600" rtl="0">
              <a:spcBef>
                <a:spcPts val="0"/>
              </a:spcBef>
            </a:pPr>
            <a:r>
              <a:rPr lang="en-US"/>
              <a:t>expect students to answer text-based questions individually and silently</a:t>
            </a:r>
          </a:p>
          <a:p>
            <a:pPr marL="0" lvl="0" indent="0" rtl="0">
              <a:spcBef>
                <a:spcPts val="0"/>
              </a:spcBef>
              <a:buNone/>
            </a:pPr>
            <a:endParaRPr/>
          </a:p>
          <a:p>
            <a:pPr marL="457200" lvl="0" indent="-228600" rtl="0">
              <a:spcBef>
                <a:spcPts val="0"/>
              </a:spcBef>
            </a:pPr>
            <a:r>
              <a:rPr lang="en-US"/>
              <a:t>re-write the text in simpler language</a:t>
            </a:r>
          </a:p>
          <a:p>
            <a:pPr marL="457200" lvl="0" indent="-228600" rtl="0">
              <a:spcBef>
                <a:spcPts val="0"/>
              </a:spcBef>
            </a:pPr>
            <a:r>
              <a:rPr lang="en-US"/>
              <a:t>remove or alter complex language and vocabulary</a:t>
            </a:r>
          </a:p>
          <a:p>
            <a:pPr marL="0" lvl="0" indent="0" rtl="0">
              <a:spcBef>
                <a:spcPts val="0"/>
              </a:spcBef>
              <a:buNone/>
            </a:pPr>
            <a:endParaRPr/>
          </a:p>
          <a:p>
            <a:pPr marL="457200" lvl="0" indent="-228600" rtl="0">
              <a:spcBef>
                <a:spcPts val="0"/>
              </a:spcBef>
            </a:pPr>
            <a:r>
              <a:rPr lang="en-US"/>
              <a:t>explain the meaning of the text prior to reading</a:t>
            </a:r>
          </a:p>
          <a:p>
            <a:pPr marL="457200" lvl="0" indent="-228600" rtl="0">
              <a:spcBef>
                <a:spcPts val="0"/>
              </a:spcBef>
            </a:pPr>
            <a:r>
              <a:rPr lang="en-US"/>
              <a:t>write a summary of the text for students</a:t>
            </a:r>
          </a:p>
          <a:p>
            <a:pPr marL="0" lvl="0" indent="0" rtl="0">
              <a:spcBef>
                <a:spcPts val="0"/>
              </a:spcBef>
              <a:buNone/>
            </a:pPr>
            <a:endParaRPr/>
          </a:p>
          <a:p>
            <a:pPr marL="457200" lvl="0" indent="-228600" rtl="0">
              <a:spcBef>
                <a:spcPts val="0"/>
              </a:spcBef>
              <a:buClr>
                <a:srgbClr val="FF0000"/>
              </a:buClr>
            </a:pPr>
            <a:r>
              <a:rPr lang="en-US">
                <a:solidFill>
                  <a:srgbClr val="FF0000"/>
                </a:solidFill>
              </a:rPr>
              <a:t>steal their lightbulbs!</a:t>
            </a:r>
          </a:p>
        </p:txBody>
      </p:sp>
      <p:cxnSp>
        <p:nvCxnSpPr>
          <p:cNvPr id="561" name="Shape 561"/>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216575" y="1926575"/>
            <a:ext cx="8620500" cy="2666100"/>
          </a:xfrm>
          <a:prstGeom prst="rect">
            <a:avLst/>
          </a:prstGeom>
          <a:solidFill>
            <a:schemeClr val="lt1">
              <a:alpha val="80000"/>
            </a:scheme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llerta"/>
              <a:buNone/>
            </a:pPr>
            <a:r>
              <a:rPr lang="en-US" sz="3200" b="0" i="0" u="none" strike="noStrike" cap="none">
                <a:solidFill>
                  <a:srgbClr val="23593E"/>
                </a:solidFill>
                <a:latin typeface="Allerta"/>
                <a:ea typeface="Allerta"/>
                <a:cs typeface="Allerta"/>
                <a:sym typeface="Allerta"/>
              </a:rPr>
              <a:t>Question:  </a:t>
            </a:r>
            <a:br>
              <a:rPr lang="en-US" sz="3200" b="0" i="0" u="none" strike="noStrike" cap="none">
                <a:solidFill>
                  <a:srgbClr val="23593E"/>
                </a:solidFill>
                <a:latin typeface="Allerta"/>
                <a:ea typeface="Allerta"/>
                <a:cs typeface="Allerta"/>
                <a:sym typeface="Allerta"/>
              </a:rPr>
            </a:br>
            <a:r>
              <a:rPr lang="en-US"/>
              <a:t>How will you apply these ideas around carefully crafted and sequenced questions with your students?</a:t>
            </a:r>
            <a:r>
              <a:rPr lang="en-US" sz="1100" b="0" i="0" u="none" strike="noStrike" cap="none">
                <a:solidFill>
                  <a:srgbClr val="23593E"/>
                </a:solidFill>
                <a:latin typeface="Allerta"/>
                <a:ea typeface="Allerta"/>
                <a:cs typeface="Allerta"/>
                <a:sym typeface="Allerta"/>
              </a:rPr>
              <a:t/>
            </a:r>
            <a:br>
              <a:rPr lang="en-US" sz="1100" b="0" i="0" u="none" strike="noStrike" cap="none">
                <a:solidFill>
                  <a:srgbClr val="23593E"/>
                </a:solidFill>
                <a:latin typeface="Allerta"/>
                <a:ea typeface="Allerta"/>
                <a:cs typeface="Allerta"/>
                <a:sym typeface="Allerta"/>
              </a:rPr>
            </a:br>
            <a:r>
              <a:rPr lang="en-US" sz="1100" b="0" i="0" u="none" strike="noStrike" cap="none">
                <a:solidFill>
                  <a:srgbClr val="23593E"/>
                </a:solidFill>
                <a:latin typeface="Allerta"/>
                <a:ea typeface="Allerta"/>
                <a:cs typeface="Allerta"/>
                <a:sym typeface="Allerta"/>
              </a:rPr>
              <a:t/>
            </a:r>
            <a:br>
              <a:rPr lang="en-US" sz="1100" b="0" i="0" u="none" strike="noStrike" cap="none">
                <a:solidFill>
                  <a:srgbClr val="23593E"/>
                </a:solidFill>
                <a:latin typeface="Allerta"/>
                <a:ea typeface="Allerta"/>
                <a:cs typeface="Allerta"/>
                <a:sym typeface="Allerta"/>
              </a:rPr>
            </a:br>
            <a:r>
              <a:rPr lang="en-US" sz="1400" b="0" i="0" u="none" strike="noStrike" cap="none">
                <a:solidFill>
                  <a:srgbClr val="23593E"/>
                </a:solidFill>
                <a:latin typeface="Allerta"/>
                <a:ea typeface="Allerta"/>
                <a:cs typeface="Allerta"/>
                <a:sym typeface="Allerta"/>
              </a:rPr>
              <a:t/>
            </a:r>
            <a:br>
              <a:rPr lang="en-US" sz="1400" b="0" i="0" u="none" strike="noStrike" cap="none">
                <a:solidFill>
                  <a:srgbClr val="23593E"/>
                </a:solidFill>
                <a:latin typeface="Allerta"/>
                <a:ea typeface="Allerta"/>
                <a:cs typeface="Allerta"/>
                <a:sym typeface="Allerta"/>
              </a:rPr>
            </a:br>
            <a:r>
              <a:rPr lang="en-US" sz="1400" b="0" i="0" u="none" strike="noStrike" cap="none">
                <a:solidFill>
                  <a:srgbClr val="23593E"/>
                </a:solidFill>
                <a:latin typeface="Allerta"/>
                <a:ea typeface="Allerta"/>
                <a:cs typeface="Allerta"/>
                <a:sym typeface="Allerta"/>
              </a:rPr>
              <a:t>Use the “Question” tab on your control panel to submit your response.</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A tool to help</a:t>
            </a:r>
          </a:p>
        </p:txBody>
      </p:sp>
      <p:sp>
        <p:nvSpPr>
          <p:cNvPr id="574" name="Shape 574"/>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rtl="0">
              <a:spcBef>
                <a:spcPts val="0"/>
              </a:spcBef>
              <a:buNone/>
            </a:pPr>
            <a:r>
              <a:rPr lang="en-US"/>
              <a:t>This guide walks</a:t>
            </a:r>
          </a:p>
          <a:p>
            <a:pPr lvl="0" rtl="0">
              <a:spcBef>
                <a:spcPts val="0"/>
              </a:spcBef>
              <a:buNone/>
            </a:pPr>
            <a:r>
              <a:rPr lang="en-US"/>
              <a:t>you through </a:t>
            </a:r>
          </a:p>
          <a:p>
            <a:pPr lvl="0" rtl="0">
              <a:spcBef>
                <a:spcPts val="0"/>
              </a:spcBef>
              <a:buNone/>
            </a:pPr>
            <a:r>
              <a:rPr lang="en-US"/>
              <a:t>the process step-</a:t>
            </a:r>
          </a:p>
          <a:p>
            <a:pPr lvl="0" rtl="0">
              <a:spcBef>
                <a:spcPts val="0"/>
              </a:spcBef>
              <a:buNone/>
            </a:pPr>
            <a:r>
              <a:rPr lang="en-US"/>
              <a:t>by-step.</a:t>
            </a:r>
          </a:p>
          <a:p>
            <a:pPr lvl="0" rtl="0">
              <a:spcBef>
                <a:spcPts val="0"/>
              </a:spcBef>
              <a:buNone/>
            </a:pPr>
            <a:endParaRPr/>
          </a:p>
          <a:p>
            <a:pPr lvl="0" rtl="0">
              <a:spcBef>
                <a:spcPts val="0"/>
              </a:spcBef>
              <a:buNone/>
            </a:pPr>
            <a:r>
              <a:rPr lang="en-US"/>
              <a:t>Also try the </a:t>
            </a:r>
          </a:p>
          <a:p>
            <a:pPr lvl="0" rtl="0">
              <a:spcBef>
                <a:spcPts val="0"/>
              </a:spcBef>
              <a:buNone/>
            </a:pPr>
            <a:r>
              <a:rPr lang="en-US"/>
              <a:t>lesson planning</a:t>
            </a:r>
          </a:p>
          <a:p>
            <a:pPr lvl="0" rtl="0">
              <a:spcBef>
                <a:spcPts val="0"/>
              </a:spcBef>
              <a:buNone/>
            </a:pPr>
            <a:r>
              <a:rPr lang="en-US"/>
              <a:t>tool on </a:t>
            </a:r>
          </a:p>
          <a:p>
            <a:pPr lvl="0" rtl="0">
              <a:spcBef>
                <a:spcPts val="0"/>
              </a:spcBef>
              <a:buNone/>
            </a:pPr>
            <a:r>
              <a:rPr lang="en-US"/>
              <a:t>achievethecore.org </a:t>
            </a:r>
          </a:p>
        </p:txBody>
      </p:sp>
      <p:pic>
        <p:nvPicPr>
          <p:cNvPr id="575" name="Shape 575"/>
          <p:cNvPicPr preferRelativeResize="0"/>
          <p:nvPr/>
        </p:nvPicPr>
        <p:blipFill>
          <a:blip r:embed="rId3">
            <a:alphaModFix/>
          </a:blip>
          <a:stretch>
            <a:fillRect/>
          </a:stretch>
        </p:blipFill>
        <p:spPr>
          <a:xfrm>
            <a:off x="4072200" y="573212"/>
            <a:ext cx="4419600" cy="5553075"/>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endParaRPr/>
          </a:p>
        </p:txBody>
      </p:sp>
      <p:sp>
        <p:nvSpPr>
          <p:cNvPr id="582" name="Shape 582"/>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endParaRPr/>
          </a:p>
        </p:txBody>
      </p:sp>
      <p:pic>
        <p:nvPicPr>
          <p:cNvPr id="583" name="Shape 583"/>
          <p:cNvPicPr preferRelativeResize="0"/>
          <p:nvPr/>
        </p:nvPicPr>
        <p:blipFill>
          <a:blip r:embed="rId3">
            <a:alphaModFix/>
          </a:blip>
          <a:stretch>
            <a:fillRect/>
          </a:stretch>
        </p:blipFill>
        <p:spPr>
          <a:xfrm>
            <a:off x="138325" y="420823"/>
            <a:ext cx="9144000" cy="5462953"/>
          </a:xfrm>
          <a:prstGeom prst="rect">
            <a:avLst/>
          </a:prstGeom>
          <a:noFill/>
          <a:ln>
            <a:noFill/>
          </a:ln>
        </p:spPr>
      </p:pic>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a:spLocks noGrp="1"/>
          </p:cNvSpPr>
          <p:nvPr>
            <p:ph type="title"/>
          </p:nvPr>
        </p:nvSpPr>
        <p:spPr>
          <a:xfrm>
            <a:off x="216565" y="2829675"/>
            <a:ext cx="8620551" cy="868362"/>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3593E"/>
              </a:buClr>
              <a:buSzPct val="25000"/>
              <a:buFont typeface="Allerta"/>
              <a:buNone/>
            </a:pPr>
            <a:r>
              <a:rPr lang="en-US" sz="3200" b="0" i="0" u="none" strike="noStrike" cap="none">
                <a:solidFill>
                  <a:srgbClr val="23593E"/>
                </a:solidFill>
                <a:latin typeface="Allerta"/>
                <a:ea typeface="Allerta"/>
                <a:cs typeface="Allerta"/>
                <a:sym typeface="Allerta"/>
              </a:rPr>
              <a:t>What questions do you have?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For Tweeters…</a:t>
            </a:r>
          </a:p>
        </p:txBody>
      </p:sp>
      <p:sp>
        <p:nvSpPr>
          <p:cNvPr id="259" name="Shape 25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Please feel free to tweet during and after the webinar using #coreadvocates</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@achievethecore and @JoanieFun, @salberti, @</a:t>
            </a:r>
            <a:r>
              <a:rPr lang="en-US"/>
              <a:t>silaskulkarni</a:t>
            </a:r>
            <a:r>
              <a:rPr lang="en-US" sz="2400" b="0" i="0" u="none" strike="noStrike" cap="none">
                <a:solidFill>
                  <a:srgbClr val="3F3F39"/>
                </a:solidFill>
                <a:latin typeface="Allerta"/>
                <a:ea typeface="Allerta"/>
                <a:cs typeface="Allerta"/>
                <a:sym typeface="Allerta"/>
              </a:rPr>
              <a:t> </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pic>
        <p:nvPicPr>
          <p:cNvPr id="260" name="Shape 260"/>
          <p:cNvPicPr preferRelativeResize="0"/>
          <p:nvPr/>
        </p:nvPicPr>
        <p:blipFill rotWithShape="1">
          <a:blip r:embed="rId3">
            <a:alphaModFix/>
          </a:blip>
          <a:srcRect/>
          <a:stretch/>
        </p:blipFill>
        <p:spPr>
          <a:xfrm>
            <a:off x="6511235" y="4229100"/>
            <a:ext cx="2632763" cy="1892297"/>
          </a:xfrm>
          <a:prstGeom prst="rect">
            <a:avLst/>
          </a:prstGeom>
          <a:noFill/>
          <a:ln>
            <a:noFill/>
          </a:ln>
        </p:spPr>
      </p:pic>
      <p:cxnSp>
        <p:nvCxnSpPr>
          <p:cNvPr id="261" name="Shape 261"/>
          <p:cNvCxnSpPr/>
          <p:nvPr/>
        </p:nvCxnSpPr>
        <p:spPr>
          <a:xfrm>
            <a:off x="457200" y="13716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Pr>
              <a:t>Follow Up	</a:t>
            </a:r>
          </a:p>
        </p:txBody>
      </p:sp>
      <p:sp>
        <p:nvSpPr>
          <p:cNvPr id="596" name="Shape 596"/>
          <p:cNvSpPr txBox="1">
            <a:spLocks noGrp="1"/>
          </p:cNvSpPr>
          <p:nvPr>
            <p:ph type="body" idx="1"/>
          </p:nvPr>
        </p:nvSpPr>
        <p:spPr>
          <a:xfrm>
            <a:off x="457200" y="1576513"/>
            <a:ext cx="82296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a:t>Analyze an upcoming text for its qualitative complexity, and design questions that scaffold access around the text’s complex features.</a:t>
            </a:r>
          </a:p>
          <a:p>
            <a:pPr marL="457200" marR="0" lvl="0" indent="-228600" algn="l" rtl="0">
              <a:lnSpc>
                <a:spcPct val="100000"/>
              </a:lnSpc>
              <a:spcBef>
                <a:spcPts val="0"/>
              </a:spcBef>
              <a:spcAft>
                <a:spcPts val="0"/>
              </a:spcAft>
              <a:buClr>
                <a:schemeClr val="dk1"/>
              </a:buClr>
              <a:buSzPct val="100000"/>
              <a:buFont typeface="Arial"/>
              <a:buNone/>
            </a:pPr>
            <a:endParaRPr sz="2400" b="0" i="0" u="none" strike="noStrike" cap="none">
              <a:solidFill>
                <a:srgbClr val="3F3F39"/>
              </a:solidFill>
              <a:latin typeface="Allerta"/>
              <a:ea typeface="Allerta"/>
              <a:cs typeface="Allerta"/>
              <a:sym typeface="Allerta"/>
            </a:endParaRPr>
          </a:p>
          <a:p>
            <a:pPr marL="457200" marR="0" lvl="0" indent="-228600" algn="l" rtl="0">
              <a:lnSpc>
                <a:spcPct val="100000"/>
              </a:lnSpc>
              <a:spcBef>
                <a:spcPts val="0"/>
              </a:spcBef>
              <a:spcAft>
                <a:spcPts val="0"/>
              </a:spcAft>
              <a:buClr>
                <a:schemeClr val="dk1"/>
              </a:buClr>
              <a:buSzPct val="100000"/>
              <a:buFont typeface="Arial"/>
              <a:buChar char="•"/>
            </a:pPr>
            <a:r>
              <a:rPr lang="en-US"/>
              <a:t>Use the “Generating Questions from Qualitative Dimensions of Complexity” tool and the “Guide to Writing Text-Dependent Questions” for an upcoming text.</a:t>
            </a:r>
          </a:p>
          <a:p>
            <a:pPr marL="0" marR="0" lvl="0" indent="0" algn="l" rtl="0">
              <a:lnSpc>
                <a:spcPct val="100000"/>
              </a:lnSpc>
              <a:spcBef>
                <a:spcPts val="0"/>
              </a:spcBef>
              <a:spcAft>
                <a:spcPts val="0"/>
              </a:spcAft>
              <a:buNone/>
            </a:pPr>
            <a:endParaRPr/>
          </a:p>
          <a:p>
            <a:pPr marL="457200" marR="0" lvl="0" indent="-228600" algn="l" rtl="0">
              <a:lnSpc>
                <a:spcPct val="100000"/>
              </a:lnSpc>
              <a:spcBef>
                <a:spcPts val="0"/>
              </a:spcBef>
              <a:spcAft>
                <a:spcPts val="0"/>
              </a:spcAft>
              <a:buClr>
                <a:schemeClr val="dk1"/>
              </a:buClr>
              <a:buSzPct val="100000"/>
              <a:buFont typeface="Arial"/>
              <a:buChar char="•"/>
            </a:pPr>
            <a:r>
              <a:rPr lang="en-US"/>
              <a:t>Utilize the Lesson Planning Tool on Achievethecore.org.</a:t>
            </a:r>
          </a:p>
        </p:txBody>
      </p:sp>
      <p:cxnSp>
        <p:nvCxnSpPr>
          <p:cNvPr id="597" name="Shape 597"/>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Pr>
              <a:t>Upcoming Webinars</a:t>
            </a:r>
          </a:p>
        </p:txBody>
      </p:sp>
      <p:sp>
        <p:nvSpPr>
          <p:cNvPr id="604" name="Shape 604"/>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Arial"/>
              <a:buChar char="•"/>
            </a:pPr>
            <a:r>
              <a:rPr lang="en-US"/>
              <a:t>March Webinar: Rigor in Math</a:t>
            </a:r>
          </a:p>
          <a:p>
            <a:pPr marL="0" marR="0" lvl="0" indent="0" algn="l" rtl="0">
              <a:lnSpc>
                <a:spcPct val="100000"/>
              </a:lnSpc>
              <a:spcBef>
                <a:spcPts val="0"/>
              </a:spcBef>
              <a:spcAft>
                <a:spcPts val="0"/>
              </a:spcAft>
              <a:buNone/>
            </a:pPr>
            <a:endParaRPr/>
          </a:p>
          <a:p>
            <a:pPr marL="914400" marR="0" lvl="0" indent="0" algn="l" rtl="0">
              <a:lnSpc>
                <a:spcPct val="100000"/>
              </a:lnSpc>
              <a:spcBef>
                <a:spcPts val="0"/>
              </a:spcBef>
              <a:spcAft>
                <a:spcPts val="0"/>
              </a:spcAft>
              <a:buNone/>
            </a:pPr>
            <a:r>
              <a:rPr lang="en-US"/>
              <a:t>Tuesday, March 15, 2016</a:t>
            </a:r>
          </a:p>
          <a:p>
            <a:pPr marL="914400" marR="0" lvl="0" indent="0" algn="l" rtl="0">
              <a:lnSpc>
                <a:spcPct val="100000"/>
              </a:lnSpc>
              <a:spcBef>
                <a:spcPts val="0"/>
              </a:spcBef>
              <a:spcAft>
                <a:spcPts val="0"/>
              </a:spcAft>
              <a:buNone/>
            </a:pPr>
            <a:r>
              <a:rPr lang="en-US"/>
              <a:t>7:00 - 8:00 pm EDT</a:t>
            </a:r>
          </a:p>
          <a:p>
            <a:pPr marL="342900" marR="0" lvl="0" indent="-3810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3810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a:p>
            <a:pPr marL="457200" marR="0" lvl="0" indent="-228600" algn="l" rtl="0">
              <a:lnSpc>
                <a:spcPct val="100000"/>
              </a:lnSpc>
              <a:spcBef>
                <a:spcPts val="0"/>
              </a:spcBef>
              <a:spcAft>
                <a:spcPts val="0"/>
              </a:spcAft>
              <a:buClr>
                <a:schemeClr val="dk1"/>
              </a:buClr>
              <a:buSzPct val="100000"/>
              <a:buFont typeface="Arial"/>
              <a:buChar char="•"/>
            </a:pPr>
            <a:r>
              <a:rPr lang="en-US" sz="2400" b="0" i="0" u="none" strike="noStrike" cap="none">
                <a:solidFill>
                  <a:srgbClr val="3F3F39"/>
                </a:solidFill>
                <a:latin typeface="Allerta"/>
                <a:ea typeface="Allerta"/>
                <a:cs typeface="Allerta"/>
                <a:sym typeface="Allerta"/>
              </a:rPr>
              <a:t>Register here: https://attendee.gotowebinar.com/register/7259842554101714946</a:t>
            </a:r>
          </a:p>
          <a:p>
            <a:pPr marL="0" marR="0" lvl="0" indent="0" algn="l" rtl="0">
              <a:lnSpc>
                <a:spcPct val="100000"/>
              </a:lnSpc>
              <a:spcBef>
                <a:spcPts val="0"/>
              </a:spcBef>
              <a:spcAft>
                <a:spcPts val="0"/>
              </a:spcAft>
              <a:buNone/>
            </a:pPr>
            <a:endParaRPr/>
          </a:p>
        </p:txBody>
      </p:sp>
      <p:cxnSp>
        <p:nvCxnSpPr>
          <p:cNvPr id="605" name="Shape 605"/>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p:nvPr/>
        </p:nvSpPr>
        <p:spPr>
          <a:xfrm>
            <a:off x="115457" y="2306250"/>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611" name="Shape 611"/>
          <p:cNvSpPr txBox="1"/>
          <p:nvPr/>
        </p:nvSpPr>
        <p:spPr>
          <a:xfrm>
            <a:off x="115457" y="2952691"/>
            <a:ext cx="3793677" cy="193309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612" name="Shape 612"/>
          <p:cNvSpPr txBox="1">
            <a:spLocks noGrp="1"/>
          </p:cNvSpPr>
          <p:nvPr>
            <p:ph type="title"/>
          </p:nvPr>
        </p:nvSpPr>
        <p:spPr>
          <a:xfrm>
            <a:off x="219317" y="2852946"/>
            <a:ext cx="8617800" cy="87684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chemeClr val="dk1"/>
                </a:solidFill>
                <a:latin typeface="Allerta"/>
                <a:ea typeface="Allerta"/>
                <a:cs typeface="Allerta"/>
                <a:sym typeface="Allerta"/>
              </a:rPr>
              <a:t>Thank You!</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Resources</a:t>
            </a:r>
          </a:p>
        </p:txBody>
      </p:sp>
      <p:sp>
        <p:nvSpPr>
          <p:cNvPr id="618" name="Shape 61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Char char="•"/>
            </a:pPr>
            <a:r>
              <a:rPr lang="en-US" sz="2400" b="0" i="0" u="sng" strike="noStrike" cap="none">
                <a:solidFill>
                  <a:schemeClr val="hlink"/>
                </a:solidFill>
                <a:latin typeface="Allerta"/>
                <a:ea typeface="Allerta"/>
                <a:cs typeface="Allerta"/>
                <a:sym typeface="Allerta"/>
                <a:hlinkClick r:id="rId3"/>
              </a:rPr>
              <a:t>www.Achievethecore.org</a:t>
            </a:r>
            <a:r>
              <a:rPr lang="en-US" sz="2400" b="0" i="0" u="none" strike="noStrike" cap="none">
                <a:solidFill>
                  <a:srgbClr val="3F3F39"/>
                </a:solidFill>
                <a:latin typeface="Allerta"/>
                <a:ea typeface="Allerta"/>
                <a:cs typeface="Allerta"/>
                <a:sym typeface="Allerta"/>
              </a:rPr>
              <a:t> </a:t>
            </a: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a:p>
            <a:pPr marL="342900" marR="0" lvl="0" indent="-342900" algn="l" rtl="0">
              <a:lnSpc>
                <a:spcPct val="100000"/>
              </a:lnSpc>
              <a:spcBef>
                <a:spcPts val="480"/>
              </a:spcBef>
              <a:spcAft>
                <a:spcPts val="0"/>
              </a:spcAft>
              <a:buClr>
                <a:srgbClr val="3F3F39"/>
              </a:buClr>
              <a:buSzPct val="100000"/>
              <a:buFont typeface="Arial"/>
              <a:buChar char="•"/>
            </a:pPr>
            <a:r>
              <a:rPr lang="en-US" sz="2400" b="0" i="0" u="none" strike="noStrike" cap="none">
                <a:solidFill>
                  <a:srgbClr val="3F3F39"/>
                </a:solidFill>
                <a:latin typeface="Allerta"/>
                <a:ea typeface="Allerta"/>
                <a:cs typeface="Allerta"/>
                <a:sym typeface="Allerta"/>
              </a:rPr>
              <a:t>Submit your action steps here </a:t>
            </a:r>
            <a:r>
              <a:rPr lang="en-US" sz="2400" b="0" i="0" u="sng" strike="noStrike" cap="none">
                <a:solidFill>
                  <a:schemeClr val="hlink"/>
                </a:solidFill>
                <a:latin typeface="Allerta"/>
                <a:ea typeface="Allerta"/>
                <a:cs typeface="Allerta"/>
                <a:sym typeface="Allerta"/>
                <a:hlinkClick r:id="rId4"/>
              </a:rPr>
              <a:t>http://bit.ly/1EYfuMQ</a:t>
            </a: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a:p>
            <a:pPr marL="0" marR="0" lvl="0" indent="0" algn="l" rtl="0">
              <a:lnSpc>
                <a:spcPct val="100000"/>
              </a:lnSpc>
              <a:spcBef>
                <a:spcPts val="48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a:p>
            <a:pPr marL="0" marR="0" lvl="0" indent="0" algn="l" rtl="0">
              <a:lnSpc>
                <a:spcPct val="100000"/>
              </a:lnSpc>
              <a:spcBef>
                <a:spcPts val="480"/>
              </a:spcBef>
              <a:spcAft>
                <a:spcPts val="0"/>
              </a:spcAft>
              <a:buClr>
                <a:schemeClr val="dk1"/>
              </a:buClr>
              <a:buSzPct val="25000"/>
              <a:buFont typeface="Arial"/>
              <a:buNone/>
            </a:pPr>
            <a:r>
              <a:rPr lang="en-US" sz="2400" b="0" i="0" u="none" strike="noStrike" cap="none">
                <a:solidFill>
                  <a:srgbClr val="3F3F39"/>
                </a:solidFill>
                <a:latin typeface="Allerta"/>
                <a:ea typeface="Allerta"/>
                <a:cs typeface="Allerta"/>
                <a:sym typeface="Allerta"/>
              </a:rPr>
              <a:t> </a:t>
            </a:r>
          </a:p>
          <a:p>
            <a:pPr marL="342900" marR="0" lvl="0" indent="-190500" algn="l" rtl="0">
              <a:lnSpc>
                <a:spcPct val="100000"/>
              </a:lnSpc>
              <a:spcBef>
                <a:spcPts val="480"/>
              </a:spcBef>
              <a:spcAft>
                <a:spcPts val="0"/>
              </a:spcAft>
              <a:buClr>
                <a:srgbClr val="3F3F39"/>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619" name="Shape 619"/>
          <p:cNvCxnSpPr/>
          <p:nvPr/>
        </p:nvCxnSpPr>
        <p:spPr>
          <a:xfrm>
            <a:off x="457200" y="1422400"/>
            <a:ext cx="8039099"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llerta"/>
              <a:buNone/>
            </a:pPr>
            <a:r>
              <a:rPr lang="en-US" sz="2800" b="0" i="0" u="none" strike="noStrike" cap="none">
                <a:solidFill>
                  <a:srgbClr val="3F3F39"/>
                </a:solidFill>
                <a:latin typeface="Allerta"/>
                <a:ea typeface="Allerta"/>
                <a:cs typeface="Allerta"/>
                <a:sym typeface="Allerta"/>
              </a:rPr>
              <a:t>Webinar protocols</a:t>
            </a:r>
          </a:p>
        </p:txBody>
      </p:sp>
      <p:sp>
        <p:nvSpPr>
          <p:cNvPr id="268" name="Shape 268"/>
          <p:cNvSpPr txBox="1">
            <a:spLocks noGrp="1"/>
          </p:cNvSpPr>
          <p:nvPr>
            <p:ph type="body" idx="1"/>
          </p:nvPr>
        </p:nvSpPr>
        <p:spPr>
          <a:xfrm>
            <a:off x="457200" y="1600200"/>
            <a:ext cx="4604400" cy="4526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400" b="0" i="0" u="none" strike="noStrike" cap="none">
                <a:solidFill>
                  <a:srgbClr val="3F3F39"/>
                </a:solidFill>
                <a:latin typeface="Allerta"/>
                <a:ea typeface="Allerta"/>
                <a:cs typeface="Allerta"/>
                <a:sym typeface="Allerta"/>
              </a:rPr>
              <a:t>During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Accessing Documents</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Questions option</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Polling</a:t>
            </a:r>
          </a:p>
          <a:p>
            <a:pPr marL="0" marR="0" lvl="0" indent="0" algn="l" rtl="0">
              <a:lnSpc>
                <a:spcPct val="115000"/>
              </a:lnSpc>
              <a:spcBef>
                <a:spcPts val="600"/>
              </a:spcBef>
              <a:spcAft>
                <a:spcPts val="0"/>
              </a:spcAft>
              <a:buClr>
                <a:schemeClr val="dk1"/>
              </a:buClr>
              <a:buSzPct val="25000"/>
              <a:buFont typeface="Arial"/>
              <a:buNone/>
            </a:pPr>
            <a:r>
              <a:rPr lang="en-US" sz="2400" b="0" i="0" u="none" strike="noStrike" cap="none">
                <a:solidFill>
                  <a:srgbClr val="3F3F39"/>
                </a:solidFill>
                <a:latin typeface="Allerta"/>
                <a:ea typeface="Allerta"/>
                <a:cs typeface="Allerta"/>
                <a:sym typeface="Allerta"/>
              </a:rPr>
              <a:t>After the webinar</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Survey</a:t>
            </a:r>
          </a:p>
          <a:p>
            <a:pPr marL="457200" marR="0" lvl="0" indent="0" algn="l" rtl="0">
              <a:lnSpc>
                <a:spcPct val="115000"/>
              </a:lnSpc>
              <a:spcBef>
                <a:spcPts val="500"/>
              </a:spcBef>
              <a:spcAft>
                <a:spcPts val="0"/>
              </a:spcAft>
              <a:buClr>
                <a:schemeClr val="dk1"/>
              </a:buClr>
              <a:buSzPct val="25000"/>
              <a:buFont typeface="Arial"/>
              <a:buNone/>
            </a:pPr>
            <a:r>
              <a:rPr lang="en-US" sz="2000" b="0" i="0" u="none" strike="noStrike" cap="none">
                <a:solidFill>
                  <a:schemeClr val="dk1"/>
                </a:solidFill>
                <a:latin typeface="Allerta"/>
                <a:ea typeface="Allerta"/>
                <a:cs typeface="Allerta"/>
                <a:sym typeface="Allerta"/>
              </a:rPr>
              <a:t>– </a:t>
            </a:r>
            <a:r>
              <a:rPr lang="en-US" sz="2000" b="0" i="0" u="none" strike="noStrike" cap="none">
                <a:solidFill>
                  <a:srgbClr val="3F3F39"/>
                </a:solidFill>
                <a:latin typeface="Allerta"/>
                <a:ea typeface="Allerta"/>
                <a:cs typeface="Allerta"/>
                <a:sym typeface="Allerta"/>
              </a:rPr>
              <a:t>Access to recorded webinar</a:t>
            </a:r>
          </a:p>
          <a:p>
            <a:pPr marL="800100" marR="0" lvl="0" indent="-38100" algn="l" rtl="0">
              <a:lnSpc>
                <a:spcPct val="100000"/>
              </a:lnSpc>
              <a:spcBef>
                <a:spcPts val="0"/>
              </a:spcBef>
              <a:spcAft>
                <a:spcPts val="0"/>
              </a:spcAft>
              <a:buClr>
                <a:schemeClr val="dk1"/>
              </a:buClr>
              <a:buSzPct val="25000"/>
              <a:buFont typeface="Arial"/>
              <a:buNone/>
            </a:pPr>
            <a:endParaRPr sz="2400" b="0" i="0" u="none" strike="noStrike" cap="none">
              <a:solidFill>
                <a:srgbClr val="3F3F39"/>
              </a:solidFill>
              <a:latin typeface="Allerta"/>
              <a:ea typeface="Allerta"/>
              <a:cs typeface="Allerta"/>
              <a:sym typeface="Allerta"/>
            </a:endParaRPr>
          </a:p>
        </p:txBody>
      </p:sp>
      <p:cxnSp>
        <p:nvCxnSpPr>
          <p:cNvPr id="269" name="Shape 269"/>
          <p:cNvCxnSpPr/>
          <p:nvPr/>
        </p:nvCxnSpPr>
        <p:spPr>
          <a:xfrm>
            <a:off x="457200" y="14224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70" name="Shape 270"/>
          <p:cNvPicPr preferRelativeResize="0"/>
          <p:nvPr/>
        </p:nvPicPr>
        <p:blipFill rotWithShape="1">
          <a:blip r:embed="rId3">
            <a:alphaModFix/>
          </a:blip>
          <a:srcRect/>
          <a:stretch/>
        </p:blipFill>
        <p:spPr>
          <a:xfrm>
            <a:off x="4877275" y="1662100"/>
            <a:ext cx="3524249" cy="353377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a:solidFill>
                  <a:srgbClr val="3F3F39"/>
                </a:solidFill>
                <a:latin typeface="Allerta"/>
                <a:ea typeface="Allerta"/>
                <a:cs typeface="Allerta"/>
                <a:sym typeface="Allerta"/>
              </a:rPr>
              <a:t>Goals of the webinar</a:t>
            </a:r>
          </a:p>
        </p:txBody>
      </p:sp>
      <p:sp>
        <p:nvSpPr>
          <p:cNvPr id="277" name="Shape 27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457200" marR="0" lvl="0" indent="-228600" algn="l" rtl="0">
              <a:lnSpc>
                <a:spcPct val="100000"/>
              </a:lnSpc>
              <a:spcBef>
                <a:spcPts val="0"/>
              </a:spcBef>
              <a:spcAft>
                <a:spcPts val="0"/>
              </a:spcAft>
            </a:pPr>
            <a:r>
              <a:rPr lang="en-US" dirty="0"/>
              <a:t>Understand the connection of analyzing text complexity to scaffolding student </a:t>
            </a:r>
            <a:r>
              <a:rPr lang="en-US" dirty="0" smtClean="0"/>
              <a:t>access.</a:t>
            </a:r>
          </a:p>
          <a:p>
            <a:pPr marL="228600" marR="0" lvl="0" indent="0" algn="l" rtl="0">
              <a:lnSpc>
                <a:spcPct val="100000"/>
              </a:lnSpc>
              <a:spcBef>
                <a:spcPts val="0"/>
              </a:spcBef>
              <a:spcAft>
                <a:spcPts val="0"/>
              </a:spcAft>
              <a:buNone/>
            </a:pPr>
            <a:endParaRPr lang="en-US" dirty="0" smtClean="0"/>
          </a:p>
          <a:p>
            <a:pPr marL="457200" marR="0" lvl="0" indent="-228600" algn="l" rtl="0">
              <a:lnSpc>
                <a:spcPct val="100000"/>
              </a:lnSpc>
              <a:spcBef>
                <a:spcPts val="0"/>
              </a:spcBef>
              <a:spcAft>
                <a:spcPts val="0"/>
              </a:spcAft>
            </a:pPr>
            <a:r>
              <a:rPr lang="en-US" dirty="0" smtClean="0"/>
              <a:t>Become </a:t>
            </a:r>
            <a:r>
              <a:rPr lang="en-US" dirty="0"/>
              <a:t>familiar with tools for analyzing the complexity of a text and planning for </a:t>
            </a:r>
            <a:r>
              <a:rPr lang="en-US" dirty="0" smtClean="0"/>
              <a:t>instruction.</a:t>
            </a:r>
          </a:p>
          <a:p>
            <a:pPr marL="228600" marR="0" lvl="0" indent="0" algn="l" rtl="0">
              <a:lnSpc>
                <a:spcPct val="100000"/>
              </a:lnSpc>
              <a:spcBef>
                <a:spcPts val="0"/>
              </a:spcBef>
              <a:spcAft>
                <a:spcPts val="0"/>
              </a:spcAft>
              <a:buNone/>
            </a:pPr>
            <a:endParaRPr lang="en-US" dirty="0" smtClean="0"/>
          </a:p>
          <a:p>
            <a:pPr marL="457200" marR="0" lvl="0" indent="-228600" algn="l" rtl="0">
              <a:lnSpc>
                <a:spcPct val="100000"/>
              </a:lnSpc>
              <a:spcBef>
                <a:spcPts val="0"/>
              </a:spcBef>
              <a:spcAft>
                <a:spcPts val="0"/>
              </a:spcAft>
            </a:pPr>
            <a:r>
              <a:rPr lang="en-US" dirty="0" smtClean="0"/>
              <a:t>Consider </a:t>
            </a:r>
            <a:r>
              <a:rPr lang="en-US" dirty="0"/>
              <a:t>how to create and sequence questions that support all students in accessing complex text and the </a:t>
            </a:r>
            <a:r>
              <a:rPr lang="en-US" i="1" dirty="0" err="1" smtClean="0"/>
              <a:t>lightbulb</a:t>
            </a:r>
            <a:r>
              <a:rPr lang="en-US" i="1" dirty="0" smtClean="0"/>
              <a:t> </a:t>
            </a:r>
            <a:r>
              <a:rPr lang="en-US" i="1" dirty="0"/>
              <a:t>moment</a:t>
            </a:r>
            <a:r>
              <a:rPr lang="en-US" dirty="0"/>
              <a:t>.</a:t>
            </a:r>
          </a:p>
        </p:txBody>
      </p:sp>
      <p:cxnSp>
        <p:nvCxnSpPr>
          <p:cNvPr id="278" name="Shape 278"/>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F3F39"/>
              </a:buClr>
              <a:buSzPct val="25000"/>
              <a:buFont typeface="Allerta"/>
              <a:buNone/>
            </a:pPr>
            <a:r>
              <a:rPr lang="en-US" sz="2800" b="0" i="0" u="none" strike="noStrike" cap="none" dirty="0" smtClean="0">
                <a:solidFill>
                  <a:srgbClr val="3F3F39"/>
                </a:solidFill>
                <a:latin typeface="Allerta"/>
                <a:ea typeface="Allerta"/>
                <a:cs typeface="Allerta"/>
                <a:sym typeface="Allerta"/>
              </a:rPr>
              <a:t>What we won’t cover today</a:t>
            </a:r>
            <a:endParaRPr lang="en-US" sz="2800" b="0" i="0" u="none" strike="noStrike" cap="none" dirty="0">
              <a:solidFill>
                <a:srgbClr val="3F3F39"/>
              </a:solidFill>
              <a:latin typeface="Allerta"/>
              <a:ea typeface="Allerta"/>
              <a:cs typeface="Allerta"/>
              <a:sym typeface="Allerta"/>
            </a:endParaRPr>
          </a:p>
        </p:txBody>
      </p:sp>
      <p:sp>
        <p:nvSpPr>
          <p:cNvPr id="268" name="Shape 26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3F3F39"/>
              </a:buClr>
              <a:buSzPct val="100000"/>
              <a:buFont typeface="Arial"/>
              <a:buNone/>
            </a:pPr>
            <a:endParaRPr sz="2400" b="0" i="0" u="none" strike="noStrike" cap="none" dirty="0">
              <a:solidFill>
                <a:srgbClr val="3F3F39"/>
              </a:solidFill>
              <a:latin typeface="Allerta"/>
              <a:ea typeface="Allerta"/>
              <a:cs typeface="Allerta"/>
              <a:sym typeface="Allerta"/>
            </a:endParaRPr>
          </a:p>
          <a:p>
            <a:pPr indent="-342900">
              <a:buClr>
                <a:srgbClr val="3F3F39"/>
              </a:buClr>
            </a:pPr>
            <a:r>
              <a:rPr lang="en-US" dirty="0" smtClean="0"/>
              <a:t>Text complexity overview (101)</a:t>
            </a:r>
          </a:p>
          <a:p>
            <a:pPr indent="-342900">
              <a:buClr>
                <a:srgbClr val="3F3F39"/>
              </a:buClr>
            </a:pPr>
            <a:r>
              <a:rPr lang="en-US" dirty="0" smtClean="0"/>
              <a:t>Quantitative </a:t>
            </a:r>
            <a:r>
              <a:rPr lang="en-US" dirty="0"/>
              <a:t>Text Complexity Analysis</a:t>
            </a:r>
          </a:p>
          <a:p>
            <a:pPr marL="342900" marR="0" lvl="0" indent="-342900" algn="l" rtl="0">
              <a:lnSpc>
                <a:spcPct val="100000"/>
              </a:lnSpc>
              <a:spcBef>
                <a:spcPts val="0"/>
              </a:spcBef>
              <a:spcAft>
                <a:spcPts val="0"/>
              </a:spcAft>
              <a:buClr>
                <a:srgbClr val="3F3F39"/>
              </a:buClr>
              <a:buSzPct val="100000"/>
              <a:buFont typeface="Arial"/>
              <a:buChar char="•"/>
            </a:pPr>
            <a:r>
              <a:rPr lang="en-US" dirty="0" smtClean="0"/>
              <a:t>How to select texts appropriate to your grade level</a:t>
            </a:r>
          </a:p>
          <a:p>
            <a:pPr marL="342900" marR="0" lvl="0" indent="-342900" algn="l" rtl="0">
              <a:lnSpc>
                <a:spcPct val="100000"/>
              </a:lnSpc>
              <a:spcBef>
                <a:spcPts val="0"/>
              </a:spcBef>
              <a:spcAft>
                <a:spcPts val="0"/>
              </a:spcAft>
              <a:buClr>
                <a:srgbClr val="3F3F39"/>
              </a:buClr>
              <a:buSzPct val="100000"/>
              <a:buFont typeface="Arial"/>
              <a:buChar char="•"/>
            </a:pPr>
            <a:endParaRPr lang="en-US" dirty="0"/>
          </a:p>
          <a:p>
            <a:pPr marL="342900" marR="0" lvl="0" indent="-342900" algn="l" rtl="0">
              <a:lnSpc>
                <a:spcPct val="100000"/>
              </a:lnSpc>
              <a:spcBef>
                <a:spcPts val="0"/>
              </a:spcBef>
              <a:spcAft>
                <a:spcPts val="0"/>
              </a:spcAft>
              <a:buClr>
                <a:srgbClr val="3F3F39"/>
              </a:buClr>
              <a:buSzPct val="100000"/>
              <a:buFont typeface="Arial"/>
              <a:buChar char="•"/>
            </a:pPr>
            <a:endParaRPr lang="en-US" dirty="0"/>
          </a:p>
        </p:txBody>
      </p:sp>
      <p:cxnSp>
        <p:nvCxnSpPr>
          <p:cNvPr id="269" name="Shape 269"/>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5" name="Shape 357"/>
          <p:cNvPicPr preferRelativeResize="0"/>
          <p:nvPr/>
        </p:nvPicPr>
        <p:blipFill>
          <a:blip r:embed="rId3">
            <a:alphaModFix/>
          </a:blip>
          <a:stretch>
            <a:fillRect/>
          </a:stretch>
        </p:blipFill>
        <p:spPr>
          <a:xfrm>
            <a:off x="4878843" y="3863181"/>
            <a:ext cx="2678953" cy="2172663"/>
          </a:xfrm>
          <a:prstGeom prst="rect">
            <a:avLst/>
          </a:prstGeom>
          <a:noFill/>
          <a:ln>
            <a:noFill/>
          </a:ln>
        </p:spPr>
      </p:pic>
    </p:spTree>
    <p:extLst>
      <p:ext uri="{BB962C8B-B14F-4D97-AF65-F5344CB8AC3E}">
        <p14:creationId xmlns:p14="http://schemas.microsoft.com/office/powerpoint/2010/main" val="4254844393"/>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3F3F39"/>
              </a:buClr>
              <a:buSzPct val="25000"/>
            </a:pPr>
            <a:r>
              <a:rPr lang="en-US" dirty="0"/>
              <a:t>Text Complexity Collection</a:t>
            </a:r>
            <a:endParaRPr lang="en-US" sz="2800" b="0" i="0" u="none" strike="noStrike" cap="none" dirty="0">
              <a:solidFill>
                <a:srgbClr val="3F3F39"/>
              </a:solidFill>
              <a:latin typeface="Allerta"/>
              <a:ea typeface="Allerta"/>
              <a:cs typeface="Allerta"/>
              <a:sym typeface="Allerta"/>
            </a:endParaRPr>
          </a:p>
        </p:txBody>
      </p:sp>
      <p:sp>
        <p:nvSpPr>
          <p:cNvPr id="268" name="Shape 26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lvl="0" indent="0">
              <a:buClr>
                <a:srgbClr val="3F3F39"/>
              </a:buClr>
              <a:buNone/>
            </a:pPr>
            <a:r>
              <a:rPr lang="en-US" dirty="0" smtClean="0">
                <a:hlinkClick r:id="rId3"/>
              </a:rPr>
              <a:t>http</a:t>
            </a:r>
            <a:r>
              <a:rPr lang="en-US" dirty="0">
                <a:hlinkClick r:id="rId3"/>
              </a:rPr>
              <a:t>://</a:t>
            </a:r>
            <a:r>
              <a:rPr lang="en-US" dirty="0" smtClean="0">
                <a:hlinkClick r:id="rId3"/>
              </a:rPr>
              <a:t>achievethecore.org/page/642/text-complexity-collection-list-pg</a:t>
            </a:r>
            <a:endParaRPr lang="en-US" dirty="0" smtClean="0"/>
          </a:p>
          <a:p>
            <a:pPr marL="0" lvl="0" indent="0">
              <a:buClr>
                <a:srgbClr val="3F3F39"/>
              </a:buClr>
              <a:buNone/>
            </a:pPr>
            <a:endParaRPr lang="en-US" dirty="0" smtClean="0"/>
          </a:p>
          <a:p>
            <a:pPr marL="342900" marR="0" lvl="0" indent="-342900" algn="l" rtl="0">
              <a:lnSpc>
                <a:spcPct val="100000"/>
              </a:lnSpc>
              <a:spcBef>
                <a:spcPts val="0"/>
              </a:spcBef>
              <a:spcAft>
                <a:spcPts val="0"/>
              </a:spcAft>
              <a:buClr>
                <a:srgbClr val="3F3F39"/>
              </a:buClr>
              <a:buSzPct val="100000"/>
              <a:buFont typeface="Arial"/>
              <a:buChar char="•"/>
            </a:pPr>
            <a:endParaRPr lang="en-US" dirty="0"/>
          </a:p>
        </p:txBody>
      </p:sp>
      <p:cxnSp>
        <p:nvCxnSpPr>
          <p:cNvPr id="269" name="Shape 269"/>
          <p:cNvCxnSpPr/>
          <p:nvPr/>
        </p:nvCxnSpPr>
        <p:spPr>
          <a:xfrm>
            <a:off x="457200" y="1460500"/>
            <a:ext cx="8039098" cy="0"/>
          </a:xfrm>
          <a:prstGeom prst="straightConnector1">
            <a:avLst/>
          </a:prstGeom>
          <a:noFill/>
          <a:ln w="25400" cap="flat" cmpd="sng">
            <a:solidFill>
              <a:schemeClr val="accent1"/>
            </a:solidFill>
            <a:prstDash val="solid"/>
            <a:round/>
            <a:headEnd type="none" w="med" len="med"/>
            <a:tailEnd type="none" w="med" len="med"/>
          </a:ln>
        </p:spPr>
      </p:cxnSp>
      <p:pic>
        <p:nvPicPr>
          <p:cNvPr id="2" name="Picture 1"/>
          <p:cNvPicPr>
            <a:picLocks noChangeAspect="1"/>
          </p:cNvPicPr>
          <p:nvPr/>
        </p:nvPicPr>
        <p:blipFill>
          <a:blip r:embed="rId4"/>
          <a:stretch>
            <a:fillRect/>
          </a:stretch>
        </p:blipFill>
        <p:spPr>
          <a:xfrm>
            <a:off x="457200" y="2433993"/>
            <a:ext cx="7652640" cy="3495967"/>
          </a:xfrm>
          <a:prstGeom prst="rect">
            <a:avLst/>
          </a:prstGeom>
        </p:spPr>
      </p:pic>
    </p:spTree>
    <p:extLst>
      <p:ext uri="{BB962C8B-B14F-4D97-AF65-F5344CB8AC3E}">
        <p14:creationId xmlns:p14="http://schemas.microsoft.com/office/powerpoint/2010/main" val="1446766962"/>
      </p:ext>
    </p:extLst>
  </p:cSld>
  <p:clrMapOvr>
    <a:masterClrMapping/>
  </p:clrMapOvr>
  <p:transition spd="slow">
    <p:cut/>
  </p:transition>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2258</Words>
  <Application>Microsoft Office PowerPoint</Application>
  <PresentationFormat>On-screen Show (4:3)</PresentationFormat>
  <Paragraphs>405</Paragraphs>
  <Slides>53</Slides>
  <Notes>53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Allerta</vt:lpstr>
      <vt:lpstr>SAP ATC PPT Template revised</vt:lpstr>
      <vt:lpstr>Text Complexity: Scaffolding Student Access</vt:lpstr>
      <vt:lpstr>Introductions</vt:lpstr>
      <vt:lpstr>Core Advocates</vt:lpstr>
      <vt:lpstr>To learn more about Core Advocates…</vt:lpstr>
      <vt:lpstr>For Tweeters…</vt:lpstr>
      <vt:lpstr>Webinar protocols</vt:lpstr>
      <vt:lpstr>Goals of the webinar</vt:lpstr>
      <vt:lpstr>What we won’t cover today</vt:lpstr>
      <vt:lpstr>Text Complexity Collection</vt:lpstr>
      <vt:lpstr>Where do I start when planning instruction around a complex text?</vt:lpstr>
      <vt:lpstr>What’s the big idea?</vt:lpstr>
      <vt:lpstr>What is complex text?</vt:lpstr>
      <vt:lpstr>Not just complex, but rich, too!</vt:lpstr>
      <vt:lpstr>Lincoln’s 2nd Inaugural Address</vt:lpstr>
      <vt:lpstr>Question:   What “lightbulb moment” do we want students to experience from this portion of Lincoln’s 2nd Inaugural Address?   Use the “Question” tab on your control panel to submit your response.</vt:lpstr>
      <vt:lpstr>Now that we know where we want our students to go...</vt:lpstr>
      <vt:lpstr>How do we help them find their way there?</vt:lpstr>
      <vt:lpstr>One rule…   No theft!</vt:lpstr>
      <vt:lpstr>Where will students struggle in the path to this lightbulb?</vt:lpstr>
      <vt:lpstr>Qualitative Measures</vt:lpstr>
      <vt:lpstr>Your Turn: Qualitative Analysis of Lincoln’s 2nd Inaugural Address</vt:lpstr>
      <vt:lpstr> Poll: Qualitatively, which elements of the text require the most scaffolding for student access? </vt:lpstr>
      <vt:lpstr>It’s not the rating, it’s the evidence!</vt:lpstr>
      <vt:lpstr>Jot down some examples in each of these categories</vt:lpstr>
      <vt:lpstr>Many elements of Language complexity</vt:lpstr>
      <vt:lpstr>Many elements of Language complexity</vt:lpstr>
      <vt:lpstr>Many elements of Language complexity</vt:lpstr>
      <vt:lpstr>Many elements of Language complexity</vt:lpstr>
      <vt:lpstr>Many elements of Language complexity</vt:lpstr>
      <vt:lpstr>Why didn’t we do the other three areas together?</vt:lpstr>
      <vt:lpstr>Pause and reflect:  How do the concepts of complex text and corresponding big ideas connect to your classroom?</vt:lpstr>
      <vt:lpstr>Once I have identified the big idea and elements of complexity, how do I plan for instruction?</vt:lpstr>
      <vt:lpstr>Reader and Task Considerations</vt:lpstr>
      <vt:lpstr>Planning for Complexity</vt:lpstr>
      <vt:lpstr>Planning for Complexity</vt:lpstr>
      <vt:lpstr>“Memory is the residue of thought.” -Daniel Willingham </vt:lpstr>
      <vt:lpstr>Craft Questions for Lincoln’s 2nd Inaugural Address</vt:lpstr>
      <vt:lpstr>Some examples</vt:lpstr>
      <vt:lpstr>How do we help them find their way there?</vt:lpstr>
      <vt:lpstr>The role of the teacher</vt:lpstr>
      <vt:lpstr>How can carefully crafted and sequenced questions create a “bread crumb trail” to the big idea(s)  of a complex text?</vt:lpstr>
      <vt:lpstr>Carefully crafted and sequenced questions</vt:lpstr>
      <vt:lpstr>Sample questions and sequence</vt:lpstr>
      <vt:lpstr>Supporting Struggling Learners: DOs</vt:lpstr>
      <vt:lpstr>Supporting Struggling Learners: DON’Ts</vt:lpstr>
      <vt:lpstr>Question:   How will you apply these ideas around carefully crafted and sequenced questions with your students?   Use the “Question” tab on your control panel to submit your response.</vt:lpstr>
      <vt:lpstr>A tool to help</vt:lpstr>
      <vt:lpstr>PowerPoint Presentation</vt:lpstr>
      <vt:lpstr>What questions do you have?</vt:lpstr>
      <vt:lpstr>Follow Up </vt:lpstr>
      <vt:lpstr>Upcoming Webinars</vt:lpstr>
      <vt:lpstr>Thank You!</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Complexity: Scaffolding Student Access</dc:title>
  <dc:creator>Janelle</dc:creator>
  <cp:lastModifiedBy>Janelle Fann</cp:lastModifiedBy>
  <cp:revision>4</cp:revision>
  <dcterms:modified xsi:type="dcterms:W3CDTF">2016-02-17T20:25:40Z</dcterms:modified>
</cp:coreProperties>
</file>