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 id="265" r:id="rId3"/>
    <p:sldId id="264" r:id="rId4"/>
    <p:sldId id="266"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9" name="Group 8"/>
          <p:cNvGrpSpPr/>
          <p:nvPr/>
        </p:nvGrpSpPr>
        <p:grpSpPr>
          <a:xfrm>
            <a:off x="486873" y="411480"/>
            <a:ext cx="8170254" cy="6035040"/>
            <a:chOff x="486873" y="411480"/>
            <a:chExt cx="8170254" cy="6035040"/>
          </a:xfrm>
        </p:grpSpPr>
        <p:sp>
          <p:nvSpPr>
            <p:cNvPr id="8" name="Rectangle 7"/>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5" name="Straight Connector 14"/>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914400" y="1123950"/>
            <a:ext cx="7342188" cy="1924050"/>
          </a:xfrm>
        </p:spPr>
        <p:txBody>
          <a:bodyPr anchor="b" anchorCtr="0">
            <a:noAutofit/>
          </a:bodyPr>
          <a:lstStyle>
            <a:lvl1pPr>
              <a:defRPr sz="5400" kern="1200">
                <a:solidFill>
                  <a:schemeClr val="tx1">
                    <a:lumMod val="75000"/>
                    <a:lumOff val="25000"/>
                  </a:schemeClr>
                </a:solidFill>
                <a:latin typeface="+mj-lt"/>
                <a:ea typeface="+mj-ea"/>
                <a:cs typeface="+mj-cs"/>
              </a:defRPr>
            </a:lvl1pPr>
          </a:lstStyle>
          <a:p>
            <a:r>
              <a:rPr lang="en-US" dirty="0" smtClean="0"/>
              <a:t>Click to edit Master title style</a:t>
            </a:r>
            <a:endParaRPr dirty="0"/>
          </a:p>
        </p:txBody>
      </p:sp>
      <p:sp>
        <p:nvSpPr>
          <p:cNvPr id="3" name="Subtitle 2"/>
          <p:cNvSpPr>
            <a:spLocks noGrp="1"/>
          </p:cNvSpPr>
          <p:nvPr>
            <p:ph type="subTitle" idx="1"/>
          </p:nvPr>
        </p:nvSpPr>
        <p:spPr>
          <a:xfrm>
            <a:off x="914400" y="3429000"/>
            <a:ext cx="7342188"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a:xfrm>
            <a:off x="573741" y="6122894"/>
            <a:ext cx="2133600" cy="259317"/>
          </a:xfrm>
        </p:spPr>
        <p:txBody>
          <a:bodyPr/>
          <a:lstStyle/>
          <a:p>
            <a:fld id="{7D290233-0DD1-4A80-BB1E-9ADC3556DBB6}" type="datetimeFigureOut">
              <a:rPr lang="en-US" smtClean="0"/>
              <a:t>8/4/2016</a:t>
            </a:fld>
            <a:endParaRPr lang="en-US"/>
          </a:p>
        </p:txBody>
      </p:sp>
      <p:sp>
        <p:nvSpPr>
          <p:cNvPr id="5" name="Footer Placeholder 4"/>
          <p:cNvSpPr>
            <a:spLocks noGrp="1"/>
          </p:cNvSpPr>
          <p:nvPr>
            <p:ph type="ftr" sz="quarter" idx="11"/>
          </p:nvPr>
        </p:nvSpPr>
        <p:spPr>
          <a:xfrm>
            <a:off x="5638800" y="6122894"/>
            <a:ext cx="2895600" cy="257810"/>
          </a:xfrm>
        </p:spPr>
        <p:txBody>
          <a:bodyPr/>
          <a:lstStyle/>
          <a:p>
            <a:endParaRPr lang="en-US"/>
          </a:p>
        </p:txBody>
      </p:sp>
      <p:sp>
        <p:nvSpPr>
          <p:cNvPr id="6" name="Slide Number Placeholder 5"/>
          <p:cNvSpPr>
            <a:spLocks noGrp="1"/>
          </p:cNvSpPr>
          <p:nvPr>
            <p:ph type="sldNum" sz="quarter" idx="12"/>
          </p:nvPr>
        </p:nvSpPr>
        <p:spPr>
          <a:xfrm>
            <a:off x="4191000" y="6122894"/>
            <a:ext cx="762000" cy="271463"/>
          </a:xfrm>
        </p:spPr>
        <p:txBody>
          <a:bodyPr/>
          <a:lstStyle/>
          <a:p>
            <a:fld id="{CFE4BAC9-6D41-4691-9299-18EF07EF017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grpSp>
        <p:nvGrpSpPr>
          <p:cNvPr id="8" name="Group 7"/>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grpSp>
            <p:nvGrpSpPr>
              <p:cNvPr id="27" name="Group 26"/>
              <p:cNvGrpSpPr/>
              <p:nvPr/>
            </p:nvGrpSpPr>
            <p:grpSpPr>
              <a:xfrm>
                <a:off x="182880" y="173699"/>
                <a:ext cx="8778240" cy="6510602"/>
                <a:chOff x="182880" y="173699"/>
                <a:chExt cx="8778240" cy="6510602"/>
              </a:xfrm>
            </p:grpSpPr>
            <p:sp>
              <p:nvSpPr>
                <p:cNvPr id="29" name="Rectangle 2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0" name="Group 10"/>
                <p:cNvGrpSpPr/>
                <p:nvPr/>
              </p:nvGrpSpPr>
              <p:grpSpPr>
                <a:xfrm>
                  <a:off x="256032" y="237744"/>
                  <a:ext cx="8622792" cy="6364224"/>
                  <a:chOff x="247157" y="247430"/>
                  <a:chExt cx="8622792" cy="6364224"/>
                </a:xfrm>
              </p:grpSpPr>
              <p:sp>
                <p:nvSpPr>
                  <p:cNvPr id="31" name="Rectangle 30"/>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2" name="Straight Connector 31"/>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8" name="Rectangle 27"/>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5" name="Rectangle 24"/>
            <p:cNvSpPr/>
            <p:nvPr/>
          </p:nvSpPr>
          <p:spPr>
            <a:xfrm rot="10800000">
              <a:off x="258763" y="1594462"/>
              <a:ext cx="357530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694329"/>
            <a:ext cx="3008313" cy="914400"/>
          </a:xfrm>
        </p:spPr>
        <p:txBody>
          <a:bodyPr anchor="b">
            <a:normAutofit/>
          </a:bodyPr>
          <a:lstStyle>
            <a:lvl1pPr algn="l">
              <a:defRPr sz="2800" b="0"/>
            </a:lvl1pPr>
          </a:lstStyle>
          <a:p>
            <a:r>
              <a:rPr lang="en-US" dirty="0"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Text Placeholder 3"/>
          <p:cNvSpPr>
            <a:spLocks noGrp="1"/>
          </p:cNvSpPr>
          <p:nvPr>
            <p:ph type="body" sz="half" idx="2"/>
          </p:nvPr>
        </p:nvSpPr>
        <p:spPr>
          <a:xfrm>
            <a:off x="530225" y="2672323"/>
            <a:ext cx="3008313" cy="3403040"/>
          </a:xfrm>
        </p:spPr>
        <p:txBody>
          <a:bodyPr>
            <a:normAutofit/>
          </a:bodyPr>
          <a:lstStyle>
            <a:lvl1pPr marL="0" indent="0">
              <a:lnSpc>
                <a:spcPct val="120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8/4/2016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
        <p:nvSpPr>
          <p:cNvPr id="17" name="Picture Placeholder 16"/>
          <p:cNvSpPr>
            <a:spLocks noGrp="1"/>
          </p:cNvSpPr>
          <p:nvPr>
            <p:ph type="pic" sz="quarter" idx="13"/>
          </p:nvPr>
        </p:nvSpPr>
        <p:spPr>
          <a:xfrm>
            <a:off x="352892" y="310123"/>
            <a:ext cx="3398837" cy="1204912"/>
          </a:xfrm>
        </p:spPr>
        <p:txBody>
          <a:bodyPr>
            <a:normAutofit/>
          </a:bodyPr>
          <a:lstStyle>
            <a:lvl1pPr>
              <a:buNone/>
              <a:defRPr sz="1800"/>
            </a:lvl1pPr>
          </a:lstStyle>
          <a:p>
            <a:r>
              <a:rPr lang="en-US" smtClean="0"/>
              <a:t>Click icon to add picture</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5" name="Group 14"/>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8" name="Rectangle 17"/>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9"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1" name="Straight Connector 2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7" name="Rectangle 16"/>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1691640"/>
            <a:ext cx="3008376" cy="914400"/>
          </a:xfrm>
        </p:spPr>
        <p:txBody>
          <a:bodyPr anchor="b">
            <a:noAutofit/>
          </a:bodyPr>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4338559" y="612775"/>
            <a:ext cx="41148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530352" y="2670048"/>
            <a:ext cx="3008376" cy="3401568"/>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dirty="0"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8/4/2016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17" name="Group 16"/>
            <p:cNvGrpSpPr/>
            <p:nvPr/>
          </p:nvGrpSpPr>
          <p:grpSpPr>
            <a:xfrm>
              <a:off x="182880" y="173699"/>
              <a:ext cx="8778240" cy="6510602"/>
              <a:chOff x="182880" y="173699"/>
              <a:chExt cx="8778240" cy="6510602"/>
            </a:xfrm>
          </p:grpSpPr>
          <p:sp>
            <p:nvSpPr>
              <p:cNvPr id="19" name="Rectangle 1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1"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3" name="Straight Connector 22"/>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a:off x="256032" y="42031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1" y="4287819"/>
            <a:ext cx="8021977" cy="916193"/>
          </a:xfrm>
        </p:spPr>
        <p:txBody>
          <a:bodyPr anchor="b">
            <a:noAutofit/>
          </a:bodyPr>
          <a:lstStyle>
            <a:lvl1pPr algn="l">
              <a:defRPr sz="3600" b="0"/>
            </a:lvl1pPr>
          </a:lstStyle>
          <a:p>
            <a:r>
              <a:rPr lang="en-US" dirty="0" smtClean="0"/>
              <a:t>Click to edit Master title style</a:t>
            </a:r>
            <a:endParaRPr dirty="0"/>
          </a:p>
        </p:txBody>
      </p:sp>
      <p:sp>
        <p:nvSpPr>
          <p:cNvPr id="3" name="Picture Placeholder 2"/>
          <p:cNvSpPr>
            <a:spLocks noGrp="1"/>
          </p:cNvSpPr>
          <p:nvPr>
            <p:ph type="pic" idx="1"/>
          </p:nvPr>
        </p:nvSpPr>
        <p:spPr>
          <a:xfrm>
            <a:off x="356347" y="331694"/>
            <a:ext cx="8421624"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530351" y="5271247"/>
            <a:ext cx="8021977" cy="1013011"/>
          </a:xfrm>
        </p:spPr>
        <p:txBody>
          <a:bodyPr vert="horz" lIns="91440" tIns="45720" rIns="91440" bIns="45720" rtlCol="0">
            <a:normAutofit/>
          </a:bodyPr>
          <a:lstStyle>
            <a:lvl1pPr marL="0" indent="0">
              <a:spcBef>
                <a:spcPts val="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dirty="0"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8/4/2016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3" name="Group 12"/>
          <p:cNvGrpSpPr/>
          <p:nvPr/>
        </p:nvGrpSpPr>
        <p:grpSpPr>
          <a:xfrm>
            <a:off x="182880" y="173699"/>
            <a:ext cx="8778240" cy="6510602"/>
            <a:chOff x="182880" y="173699"/>
            <a:chExt cx="8778240" cy="6510602"/>
          </a:xfrm>
        </p:grpSpPr>
        <p:sp>
          <p:nvSpPr>
            <p:cNvPr id="14" name="Rectangle 13"/>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5" name="Group 10"/>
            <p:cNvGrpSpPr/>
            <p:nvPr/>
          </p:nvGrpSpPr>
          <p:grpSpPr>
            <a:xfrm>
              <a:off x="256032" y="237744"/>
              <a:ext cx="8622792" cy="6364224"/>
              <a:chOff x="247157" y="247430"/>
              <a:chExt cx="8622792" cy="6364224"/>
            </a:xfrm>
          </p:grpSpPr>
          <p:sp>
            <p:nvSpPr>
              <p:cNvPr id="16" name="Rectangle 15"/>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7" name="Straight Connector 16"/>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8" name="Rectangle 17"/>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8/4/2016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grpSp>
          <p:nvGrpSpPr>
            <p:cNvPr id="14" name="Group 13"/>
            <p:cNvGrpSpPr/>
            <p:nvPr/>
          </p:nvGrpSpPr>
          <p:grpSpPr>
            <a:xfrm>
              <a:off x="182880" y="173699"/>
              <a:ext cx="8778240" cy="6510602"/>
              <a:chOff x="182880" y="173699"/>
              <a:chExt cx="8778240" cy="6510602"/>
            </a:xfrm>
          </p:grpSpPr>
          <p:sp>
            <p:nvSpPr>
              <p:cNvPr id="15" name="Rectangle 14"/>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6"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9" name="Straight Connector 18"/>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8" name="Rectangle 17"/>
            <p:cNvSpPr/>
            <p:nvPr/>
          </p:nvSpPr>
          <p:spPr>
            <a:xfrm rot="5400000">
              <a:off x="4242277"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Vertical Title 1"/>
          <p:cNvSpPr>
            <a:spLocks noGrp="1"/>
          </p:cNvSpPr>
          <p:nvPr>
            <p:ph type="title" orient="vert"/>
          </p:nvPr>
        </p:nvSpPr>
        <p:spPr>
          <a:xfrm>
            <a:off x="7391399" y="609600"/>
            <a:ext cx="1416423" cy="5516563"/>
          </a:xfrm>
        </p:spPr>
        <p:txBody>
          <a:bodyPr vert="eaVert">
            <a:normAutofit/>
          </a:bodyPr>
          <a:lstStyle>
            <a:lvl1pPr>
              <a:defRPr sz="3600"/>
            </a:lvl1pPr>
          </a:lstStyle>
          <a:p>
            <a:r>
              <a:rPr lang="en-US" smtClean="0"/>
              <a:t>Click to edit Master title style</a:t>
            </a:r>
            <a:endParaRPr/>
          </a:p>
        </p:txBody>
      </p:sp>
      <p:sp>
        <p:nvSpPr>
          <p:cNvPr id="3" name="Vertical Text Placeholder 2"/>
          <p:cNvSpPr>
            <a:spLocks noGrp="1"/>
          </p:cNvSpPr>
          <p:nvPr>
            <p:ph type="body" orient="vert" idx="1"/>
          </p:nvPr>
        </p:nvSpPr>
        <p:spPr>
          <a:xfrm>
            <a:off x="578222" y="609600"/>
            <a:ext cx="6279777" cy="5516563"/>
          </a:xfrm>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8/4/2016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8/4/2016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10" name="Group 9"/>
          <p:cNvGrpSpPr/>
          <p:nvPr/>
        </p:nvGrpSpPr>
        <p:grpSpPr>
          <a:xfrm>
            <a:off x="486873" y="411480"/>
            <a:ext cx="8170254" cy="6035040"/>
            <a:chOff x="486873" y="411480"/>
            <a:chExt cx="8170254" cy="6035040"/>
          </a:xfrm>
        </p:grpSpPr>
        <p:sp>
          <p:nvSpPr>
            <p:cNvPr id="12" name="Rectangle 11"/>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 name="Group 11"/>
            <p:cNvGrpSpPr/>
            <p:nvPr/>
          </p:nvGrpSpPr>
          <p:grpSpPr>
            <a:xfrm>
              <a:off x="562842" y="475488"/>
              <a:ext cx="7982713"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9" name="Straight Connector 8"/>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ctrTitle"/>
          </p:nvPr>
        </p:nvSpPr>
        <p:spPr>
          <a:xfrm>
            <a:off x="900113" y="3442447"/>
            <a:ext cx="7345362" cy="1532965"/>
          </a:xfrm>
        </p:spPr>
        <p:txBody>
          <a:bodyPr anchor="b" anchorCtr="0">
            <a:norm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900113" y="5029200"/>
            <a:ext cx="7345362"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a:xfrm>
            <a:off x="569259" y="6122894"/>
            <a:ext cx="2133600" cy="259317"/>
          </a:xfrm>
        </p:spPr>
        <p:txBody>
          <a:bodyPr/>
          <a:lstStyle/>
          <a:p>
            <a:fld id="{7D290233-0DD1-4A80-BB1E-9ADC3556DBB6}" type="datetimeFigureOut">
              <a:rPr lang="en-US" smtClean="0"/>
              <a:t>8/4/2016</a:t>
            </a:fld>
            <a:endParaRPr lang="en-US"/>
          </a:p>
        </p:txBody>
      </p:sp>
      <p:sp>
        <p:nvSpPr>
          <p:cNvPr id="5" name="Footer Placeholder 4"/>
          <p:cNvSpPr>
            <a:spLocks noGrp="1"/>
          </p:cNvSpPr>
          <p:nvPr>
            <p:ph type="ftr" sz="quarter" idx="11"/>
          </p:nvPr>
        </p:nvSpPr>
        <p:spPr>
          <a:xfrm>
            <a:off x="5638800" y="6124401"/>
            <a:ext cx="2895600" cy="257810"/>
          </a:xfrm>
        </p:spPr>
        <p:txBody>
          <a:bodyPr/>
          <a:lstStyle/>
          <a:p>
            <a:endParaRPr lang="en-US"/>
          </a:p>
        </p:txBody>
      </p:sp>
      <p:sp>
        <p:nvSpPr>
          <p:cNvPr id="14" name="Picture Placeholder 13"/>
          <p:cNvSpPr>
            <a:spLocks noGrp="1"/>
          </p:cNvSpPr>
          <p:nvPr>
            <p:ph type="pic" sz="quarter" idx="12"/>
          </p:nvPr>
        </p:nvSpPr>
        <p:spPr>
          <a:xfrm>
            <a:off x="636493" y="533400"/>
            <a:ext cx="7836408" cy="2828925"/>
          </a:xfrm>
        </p:spPr>
        <p:txBody>
          <a:bodyPr>
            <a:normAutofit/>
          </a:bodyPr>
          <a:lstStyle>
            <a:lvl1pPr>
              <a:buNone/>
              <a:defRPr sz="2000"/>
            </a:lvl1pPr>
          </a:lstStyle>
          <a:p>
            <a:r>
              <a:rPr lang="en-US" smtClean="0"/>
              <a:t>Click icon to add picture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2" name="Rectangle 11"/>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8" name="Straight Connector 27"/>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900113" y="1371600"/>
            <a:ext cx="7345362" cy="1676400"/>
          </a:xfrm>
        </p:spPr>
        <p:txBody>
          <a:bodyPr anchor="b" anchorCtr="0">
            <a:noAutofit/>
          </a:bodyPr>
          <a:lstStyle>
            <a:lvl1pPr algn="ctr">
              <a:defRPr sz="5400" b="0" i="0" cap="none" baseline="0">
                <a:solidFill>
                  <a:schemeClr val="tx1">
                    <a:lumMod val="75000"/>
                    <a:lumOff val="25000"/>
                  </a:schemeClr>
                </a:solidFill>
              </a:defRPr>
            </a:lvl1pPr>
          </a:lstStyle>
          <a:p>
            <a:r>
              <a:rPr lang="en-US" dirty="0" smtClean="0"/>
              <a:t>Click to edit Master title style</a:t>
            </a:r>
            <a:endParaRPr dirty="0"/>
          </a:p>
        </p:txBody>
      </p:sp>
      <p:sp>
        <p:nvSpPr>
          <p:cNvPr id="3" name="Text Placeholder 2"/>
          <p:cNvSpPr>
            <a:spLocks noGrp="1"/>
          </p:cNvSpPr>
          <p:nvPr>
            <p:ph type="body" idx="1"/>
          </p:nvPr>
        </p:nvSpPr>
        <p:spPr>
          <a:xfrm>
            <a:off x="900113" y="3134566"/>
            <a:ext cx="7345362"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7D290233-0DD1-4A80-BB1E-9ADC3556DBB6}" type="datetimeFigureOut">
              <a:rPr lang="en-US" smtClean="0"/>
              <a:t>8/4/2016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20" name="Group 19"/>
          <p:cNvGrpSpPr/>
          <p:nvPr/>
        </p:nvGrpSpPr>
        <p:grpSpPr>
          <a:xfrm>
            <a:off x="182880" y="173699"/>
            <a:ext cx="8778240" cy="6510602"/>
            <a:chOff x="182880" y="173699"/>
            <a:chExt cx="8778240" cy="6510602"/>
          </a:xfrm>
        </p:grpSpPr>
        <p:sp>
          <p:nvSpPr>
            <p:cNvPr id="21" name="Rectangle 2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2"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00111"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199"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7D290233-0DD1-4A80-BB1E-9ADC3556DBB6}" type="datetimeFigureOut">
              <a:rPr lang="en-US" smtClean="0"/>
              <a:t>8/4/2016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sp>
            <p:nvSpPr>
              <p:cNvPr id="27" name="Rectangle 2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8" name="Group 10"/>
              <p:cNvGrpSpPr/>
              <p:nvPr/>
            </p:nvGrpSpPr>
            <p:grpSpPr>
              <a:xfrm>
                <a:off x="256032" y="237744"/>
                <a:ext cx="8622792" cy="6364224"/>
                <a:chOff x="247157" y="247430"/>
                <a:chExt cx="8622792" cy="6364224"/>
              </a:xfrm>
            </p:grpSpPr>
            <p:sp>
              <p:nvSpPr>
                <p:cNvPr id="29" name="Rectangle 2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1" name="Straight Connector 3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32" name="Rectangle 31"/>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cxnSp>
          <p:nvCxnSpPr>
            <p:cNvPr id="23" name="Straight Connector 22"/>
            <p:cNvCxnSpPr/>
            <p:nvPr/>
          </p:nvCxnSpPr>
          <p:spPr>
            <a:xfrm rot="16200000" flipH="1">
              <a:off x="2217480" y="4026438"/>
              <a:ext cx="4711326" cy="2286"/>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32301"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32301"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Text Placeholder 4"/>
          <p:cNvSpPr>
            <a:spLocks noGrp="1"/>
          </p:cNvSpPr>
          <p:nvPr>
            <p:ph type="body" sz="quarter" idx="3"/>
          </p:nvPr>
        </p:nvSpPr>
        <p:spPr>
          <a:xfrm>
            <a:off x="4945539"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45539"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7" name="Date Placeholder 6"/>
          <p:cNvSpPr>
            <a:spLocks noGrp="1"/>
          </p:cNvSpPr>
          <p:nvPr>
            <p:ph type="dt" sz="half" idx="10"/>
          </p:nvPr>
        </p:nvSpPr>
        <p:spPr/>
        <p:txBody>
          <a:bodyPr/>
          <a:lstStyle/>
          <a:p>
            <a:fld id="{7D290233-0DD1-4A80-BB1E-9ADC3556DBB6}" type="datetimeFigureOut">
              <a:rPr lang="en-US" smtClean="0"/>
              <a:t>8/4/2016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2" name="Group 11"/>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4" name="Group 10"/>
            <p:cNvGrpSpPr/>
            <p:nvPr/>
          </p:nvGrpSpPr>
          <p:grpSpPr>
            <a:xfrm>
              <a:off x="256032" y="237744"/>
              <a:ext cx="8622792" cy="6364224"/>
              <a:chOff x="247157" y="247430"/>
              <a:chExt cx="8622792" cy="6364224"/>
            </a:xfrm>
          </p:grpSpPr>
          <p:sp>
            <p:nvSpPr>
              <p:cNvPr id="15" name="Rectangle 14"/>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7D290233-0DD1-4A80-BB1E-9ADC3556DBB6}" type="datetimeFigureOut">
              <a:rPr lang="en-US" smtClean="0"/>
              <a:t>8/4/2016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sp>
          <p:nvSpPr>
            <p:cNvPr id="11" name="Rectangle 1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2" name="Group 10"/>
            <p:cNvGrpSpPr/>
            <p:nvPr/>
          </p:nvGrpSpPr>
          <p:grpSpPr>
            <a:xfrm>
              <a:off x="256032" y="237744"/>
              <a:ext cx="8622792" cy="6364224"/>
              <a:chOff x="247157" y="247430"/>
              <a:chExt cx="8622792" cy="6364224"/>
            </a:xfrm>
          </p:grpSpPr>
          <p:sp>
            <p:nvSpPr>
              <p:cNvPr id="13" name="Rectangle 1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4" name="Straight Connector 1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fld id="{7D290233-0DD1-4A80-BB1E-9ADC3556DBB6}" type="datetimeFigureOut">
              <a:rPr lang="en-US" smtClean="0"/>
              <a:t>8/4/2016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7" name="Rectangle 1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169892"/>
            <a:ext cx="3008313" cy="914400"/>
          </a:xfrm>
        </p:spPr>
        <p:txBody>
          <a:bodyPr anchor="b">
            <a:normAutofit/>
          </a:bodyPr>
          <a:lstStyle>
            <a:lvl1pPr algn="l">
              <a:defRPr sz="2800" b="0"/>
            </a:lvl1pPr>
          </a:lstStyle>
          <a:p>
            <a:r>
              <a:rPr lang="en-US" dirty="0"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Text Placeholder 3"/>
          <p:cNvSpPr>
            <a:spLocks noGrp="1"/>
          </p:cNvSpPr>
          <p:nvPr>
            <p:ph type="body" sz="half" idx="2"/>
          </p:nvPr>
        </p:nvSpPr>
        <p:spPr>
          <a:xfrm>
            <a:off x="530225" y="2147888"/>
            <a:ext cx="3008313" cy="3262313"/>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en-US" dirty="0"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8/4/2016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0113" y="244158"/>
            <a:ext cx="7345362" cy="1339850"/>
          </a:xfrm>
          <a:prstGeom prst="rect">
            <a:avLst/>
          </a:prstGeom>
        </p:spPr>
        <p:txBody>
          <a:bodyPr vert="horz" lIns="91440" tIns="45720" rIns="91440" bIns="45720" rtlCol="0" anchor="ctr">
            <a:normAutofit/>
          </a:bodyPr>
          <a:lstStyle/>
          <a:p>
            <a:r>
              <a:rPr lang="en-US" dirty="0" smtClean="0"/>
              <a:t>Click to edit Master title style</a:t>
            </a:r>
            <a:endParaRPr dirty="0"/>
          </a:p>
        </p:txBody>
      </p:sp>
      <p:sp>
        <p:nvSpPr>
          <p:cNvPr id="3" name="Text Placeholder 2"/>
          <p:cNvSpPr>
            <a:spLocks noGrp="1"/>
          </p:cNvSpPr>
          <p:nvPr>
            <p:ph type="body" idx="1"/>
          </p:nvPr>
        </p:nvSpPr>
        <p:spPr>
          <a:xfrm>
            <a:off x="900112" y="2133601"/>
            <a:ext cx="7345363" cy="393192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2"/>
          </p:nvPr>
        </p:nvSpPr>
        <p:spPr>
          <a:xfrm>
            <a:off x="243840" y="6371591"/>
            <a:ext cx="21336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fld id="{7D290233-0DD1-4A80-BB1E-9ADC3556DBB6}" type="datetimeFigureOut">
              <a:rPr lang="en-US" smtClean="0"/>
              <a:t>8/4/2016</a:t>
            </a:fld>
            <a:endParaRPr lang="en-US"/>
          </a:p>
        </p:txBody>
      </p:sp>
      <p:sp>
        <p:nvSpPr>
          <p:cNvPr id="5" name="Footer Placeholder 4"/>
          <p:cNvSpPr>
            <a:spLocks noGrp="1"/>
          </p:cNvSpPr>
          <p:nvPr>
            <p:ph type="ftr" sz="quarter" idx="3"/>
          </p:nvPr>
        </p:nvSpPr>
        <p:spPr>
          <a:xfrm>
            <a:off x="5958840" y="6371591"/>
            <a:ext cx="28956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endParaRPr lang="en-US"/>
          </a:p>
        </p:txBody>
      </p:sp>
      <p:sp>
        <p:nvSpPr>
          <p:cNvPr id="6" name="Slide Number Placeholder 5"/>
          <p:cNvSpPr>
            <a:spLocks noGrp="1"/>
          </p:cNvSpPr>
          <p:nvPr>
            <p:ph type="sldNum" sz="quarter" idx="4"/>
          </p:nvPr>
        </p:nvSpPr>
        <p:spPr>
          <a:xfrm>
            <a:off x="4191000" y="6356350"/>
            <a:ext cx="762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mn-lt"/>
                <a:ea typeface="+mn-ea"/>
                <a:cs typeface="+mn-cs"/>
              </a:defRPr>
            </a:lvl1pPr>
          </a:lstStyle>
          <a:p>
            <a:fld id="{CFE4BAC9-6D41-4691-9299-18EF07EF017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hyperlink" Target="http://www.alfa.org/alfa/Mind_the_Gap_Film.asp" TargetMode="External"/><Relationship Id="rId2" Type="http://schemas.openxmlformats.org/officeDocument/2006/relationships/image" Target="../media/image5.jp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20186" y="4012"/>
            <a:ext cx="3903633" cy="923330"/>
          </a:xfrm>
          <a:prstGeom prst="rect">
            <a:avLst/>
          </a:prstGeom>
          <a:noFill/>
        </p:spPr>
        <p:txBody>
          <a:bodyPr wrap="none" lIns="91440" tIns="45720" rIns="91440" bIns="45720">
            <a:spAutoFit/>
          </a:bodyPr>
          <a:lstStyle/>
          <a:p>
            <a:pPr algn="ct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ELA AGENDA</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TextBox 2"/>
          <p:cNvSpPr txBox="1"/>
          <p:nvPr/>
        </p:nvSpPr>
        <p:spPr>
          <a:xfrm>
            <a:off x="306917" y="275173"/>
            <a:ext cx="1328062" cy="646331"/>
          </a:xfrm>
          <a:prstGeom prst="rect">
            <a:avLst/>
          </a:prstGeom>
          <a:noFill/>
        </p:spPr>
        <p:txBody>
          <a:bodyPr wrap="square" rtlCol="0">
            <a:spAutoFit/>
          </a:bodyPr>
          <a:lstStyle/>
          <a:p>
            <a:r>
              <a:rPr lang="en-US" dirty="0" smtClean="0"/>
              <a:t>TUESDAY</a:t>
            </a:r>
          </a:p>
          <a:p>
            <a:r>
              <a:rPr lang="en-US" dirty="0" smtClean="0"/>
              <a:t>11/12</a:t>
            </a:r>
            <a:endParaRPr lang="en-US" dirty="0"/>
          </a:p>
        </p:txBody>
      </p:sp>
      <p:sp>
        <p:nvSpPr>
          <p:cNvPr id="4" name="TextBox 3"/>
          <p:cNvSpPr txBox="1"/>
          <p:nvPr/>
        </p:nvSpPr>
        <p:spPr>
          <a:xfrm>
            <a:off x="7270751" y="285755"/>
            <a:ext cx="1693328" cy="646331"/>
          </a:xfrm>
          <a:prstGeom prst="rect">
            <a:avLst/>
          </a:prstGeom>
          <a:noFill/>
        </p:spPr>
        <p:txBody>
          <a:bodyPr wrap="square" rtlCol="0">
            <a:spAutoFit/>
          </a:bodyPr>
          <a:lstStyle/>
          <a:p>
            <a:r>
              <a:rPr lang="en-US" dirty="0" smtClean="0"/>
              <a:t>AM= 9:09-10:41</a:t>
            </a:r>
          </a:p>
          <a:p>
            <a:r>
              <a:rPr lang="en-US" dirty="0" smtClean="0"/>
              <a:t>PM= 1:24- 3:00</a:t>
            </a:r>
            <a:endParaRPr lang="en-US" dirty="0"/>
          </a:p>
        </p:txBody>
      </p:sp>
      <p:sp>
        <p:nvSpPr>
          <p:cNvPr id="5" name="TextBox 4"/>
          <p:cNvSpPr txBox="1"/>
          <p:nvPr/>
        </p:nvSpPr>
        <p:spPr>
          <a:xfrm>
            <a:off x="455083" y="814930"/>
            <a:ext cx="8307917" cy="4393510"/>
          </a:xfrm>
          <a:prstGeom prst="rect">
            <a:avLst/>
          </a:prstGeom>
          <a:noFill/>
        </p:spPr>
        <p:txBody>
          <a:bodyPr wrap="square" rtlCol="0">
            <a:spAutoFit/>
          </a:bodyPr>
          <a:lstStyle/>
          <a:p>
            <a:pPr marL="342900" indent="-342900">
              <a:buFont typeface="Arial"/>
              <a:buChar char="•"/>
            </a:pPr>
            <a:r>
              <a:rPr lang="en-US" sz="2400" b="1" dirty="0" smtClean="0"/>
              <a:t> Attendance/ Pass out Writer’s Notebooks</a:t>
            </a:r>
          </a:p>
          <a:p>
            <a:endParaRPr lang="en-US" sz="1050" b="1" dirty="0" smtClean="0"/>
          </a:p>
          <a:p>
            <a:pPr marL="342900" indent="-342900">
              <a:buFont typeface="Arial"/>
              <a:buChar char="•"/>
            </a:pPr>
            <a:r>
              <a:rPr lang="en-US" sz="2400" b="1" dirty="0" smtClean="0"/>
              <a:t> Writer’s Notebook= Word Work &amp; Art Analysis </a:t>
            </a:r>
            <a:r>
              <a:rPr lang="en-US" sz="2000" dirty="0" smtClean="0"/>
              <a:t>(table talk)</a:t>
            </a:r>
          </a:p>
          <a:p>
            <a:endParaRPr lang="en-US" sz="1050" dirty="0" smtClean="0"/>
          </a:p>
          <a:p>
            <a:pPr marL="342900" indent="-342900">
              <a:buFont typeface="Arial"/>
              <a:buChar char="•"/>
            </a:pPr>
            <a:r>
              <a:rPr lang="en-US" sz="2400" b="1" dirty="0"/>
              <a:t> </a:t>
            </a:r>
            <a:r>
              <a:rPr lang="en-US" sz="2400" b="1" dirty="0" smtClean="0"/>
              <a:t>Media Analysis of </a:t>
            </a:r>
            <a:r>
              <a:rPr lang="en-US" sz="2400" b="1" i="1" dirty="0" smtClean="0"/>
              <a:t>Mind the Gap </a:t>
            </a:r>
            <a:r>
              <a:rPr lang="en-US" sz="2000" dirty="0" smtClean="0"/>
              <a:t>(independent- assigned groups)</a:t>
            </a:r>
          </a:p>
          <a:p>
            <a:pPr marL="342900" indent="-342900">
              <a:buFont typeface="Arial"/>
              <a:buChar char="•"/>
            </a:pPr>
            <a:endParaRPr lang="en-US" sz="1050" dirty="0" smtClean="0"/>
          </a:p>
          <a:p>
            <a:pPr marL="342900" indent="-342900">
              <a:buFont typeface="Arial"/>
              <a:buChar char="•"/>
            </a:pPr>
            <a:r>
              <a:rPr lang="en-US" sz="2400" b="1" dirty="0"/>
              <a:t> </a:t>
            </a:r>
            <a:r>
              <a:rPr lang="en-US" sz="2400" b="1" dirty="0" smtClean="0"/>
              <a:t>Read informational article </a:t>
            </a:r>
            <a:r>
              <a:rPr lang="en-US" sz="2400" b="1" i="1" dirty="0" smtClean="0"/>
              <a:t>Stereotypes and the Older Worker</a:t>
            </a:r>
          </a:p>
          <a:p>
            <a:pPr marL="800100" lvl="1" indent="-342900">
              <a:buFont typeface="Wingdings" charset="2"/>
              <a:buChar char="ü"/>
            </a:pPr>
            <a:r>
              <a:rPr lang="en-US" sz="2000" b="1" dirty="0" smtClean="0"/>
              <a:t>Read the article and underline key ideas.</a:t>
            </a:r>
          </a:p>
          <a:p>
            <a:pPr marL="800100" lvl="1" indent="-342900">
              <a:buFont typeface="Wingdings" charset="2"/>
              <a:buChar char="ü"/>
            </a:pPr>
            <a:r>
              <a:rPr lang="en-US" sz="2000" b="1" dirty="0" smtClean="0"/>
              <a:t>Discuss and respond to the guiding questions.</a:t>
            </a:r>
          </a:p>
          <a:p>
            <a:pPr marL="800100" lvl="1" indent="-342900">
              <a:buFont typeface="Wingdings" charset="2"/>
              <a:buChar char="ü"/>
            </a:pPr>
            <a:r>
              <a:rPr lang="en-US" sz="2000" b="1" dirty="0" smtClean="0"/>
              <a:t>Be ready to defend all of your thinking with evidence.</a:t>
            </a:r>
          </a:p>
          <a:p>
            <a:pPr lvl="1"/>
            <a:endParaRPr lang="en-US" sz="1050" b="1" dirty="0" smtClean="0"/>
          </a:p>
          <a:p>
            <a:pPr marL="342900" indent="-342900">
              <a:buFont typeface="Arial"/>
              <a:buChar char="•"/>
            </a:pPr>
            <a:r>
              <a:rPr lang="en-US" sz="2400" b="1" dirty="0" smtClean="0"/>
              <a:t>Sharing &amp; Closure</a:t>
            </a:r>
            <a:endParaRPr lang="en-US" sz="2400" b="1" dirty="0"/>
          </a:p>
          <a:p>
            <a:pPr marL="342900" indent="-342900">
              <a:buFont typeface="Arial"/>
              <a:buChar char="•"/>
            </a:pPr>
            <a:endParaRPr lang="en-US" sz="2400" b="1" dirty="0"/>
          </a:p>
          <a:p>
            <a:pPr marL="342900" indent="-342900">
              <a:buFont typeface="Arial"/>
              <a:buChar char="•"/>
            </a:pPr>
            <a:endParaRPr lang="en-US" sz="2400" b="1" dirty="0"/>
          </a:p>
        </p:txBody>
      </p:sp>
    </p:spTree>
    <p:extLst>
      <p:ext uri="{BB962C8B-B14F-4D97-AF65-F5344CB8AC3E}">
        <p14:creationId xmlns:p14="http://schemas.microsoft.com/office/powerpoint/2010/main" val="2369294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073" y="11139"/>
            <a:ext cx="4553078" cy="1339850"/>
          </a:xfrm>
        </p:spPr>
        <p:txBody>
          <a:bodyPr/>
          <a:lstStyle/>
          <a:p>
            <a:r>
              <a:rPr lang="en-US" dirty="0" smtClean="0"/>
              <a:t>Word Work</a:t>
            </a:r>
            <a:endParaRPr lang="en-US" dirty="0"/>
          </a:p>
        </p:txBody>
      </p:sp>
      <p:sp>
        <p:nvSpPr>
          <p:cNvPr id="3" name="TextBox 2"/>
          <p:cNvSpPr txBox="1"/>
          <p:nvPr/>
        </p:nvSpPr>
        <p:spPr>
          <a:xfrm>
            <a:off x="419477" y="1747630"/>
            <a:ext cx="5488147" cy="3170099"/>
          </a:xfrm>
          <a:prstGeom prst="rect">
            <a:avLst/>
          </a:prstGeom>
          <a:noFill/>
        </p:spPr>
        <p:txBody>
          <a:bodyPr wrap="square" rtlCol="0">
            <a:spAutoFit/>
          </a:bodyPr>
          <a:lstStyle/>
          <a:p>
            <a:pPr marL="457200" indent="-457200">
              <a:buAutoNum type="arabicParenR"/>
            </a:pPr>
            <a:r>
              <a:rPr lang="en-US" sz="2000" b="1" dirty="0" smtClean="0"/>
              <a:t>Last week we read the poem “Old Age Sticks” by </a:t>
            </a:r>
            <a:r>
              <a:rPr lang="en-US" sz="2000" b="1" dirty="0" err="1" smtClean="0"/>
              <a:t>e.e</a:t>
            </a:r>
            <a:r>
              <a:rPr lang="en-US" sz="2000" b="1" dirty="0" smtClean="0"/>
              <a:t>. </a:t>
            </a:r>
            <a:r>
              <a:rPr lang="en-US" sz="2000" b="1" dirty="0" err="1" smtClean="0"/>
              <a:t>cummings</a:t>
            </a:r>
            <a:r>
              <a:rPr lang="en-US" sz="2000" b="1" dirty="0" smtClean="0"/>
              <a:t>.  What are some ways that the old and young </a:t>
            </a:r>
            <a:r>
              <a:rPr lang="en-US" sz="2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debase</a:t>
            </a:r>
            <a:r>
              <a:rPr lang="en-US" sz="2000" b="1" dirty="0" smtClean="0"/>
              <a:t> one another in this poem?</a:t>
            </a:r>
          </a:p>
          <a:p>
            <a:endParaRPr lang="en-US" sz="2000" b="1" dirty="0" smtClean="0"/>
          </a:p>
          <a:p>
            <a:pPr marL="457200" indent="-457200">
              <a:buAutoNum type="arabicParenR"/>
            </a:pPr>
            <a:r>
              <a:rPr lang="en-US" sz="2000" b="1" dirty="0" smtClean="0"/>
              <a:t>Look at the painting, </a:t>
            </a:r>
            <a:r>
              <a:rPr lang="en-US" sz="2000" b="1" i="1" dirty="0" err="1" smtClean="0"/>
              <a:t>para</a:t>
            </a:r>
            <a:r>
              <a:rPr lang="en-US" sz="2000" b="1" i="1" dirty="0" smtClean="0"/>
              <a:t> </a:t>
            </a:r>
            <a:r>
              <a:rPr lang="en-US" sz="2000" b="1" i="1" dirty="0" err="1" smtClean="0"/>
              <a:t>siempre</a:t>
            </a:r>
            <a:r>
              <a:rPr lang="en-US" sz="2000" b="1" i="1" dirty="0" smtClean="0"/>
              <a:t>,</a:t>
            </a:r>
            <a:r>
              <a:rPr lang="en-US" sz="2000" b="1" dirty="0" smtClean="0"/>
              <a:t> by Octavio </a:t>
            </a:r>
            <a:r>
              <a:rPr lang="en-US" sz="2000" b="1" dirty="0" err="1" smtClean="0"/>
              <a:t>Ocampo</a:t>
            </a:r>
            <a:r>
              <a:rPr lang="en-US" sz="2000" b="1" dirty="0" smtClean="0"/>
              <a:t>.  Using details from the painting, explain what you think the artist is saying about “the old.”</a:t>
            </a:r>
          </a:p>
          <a:p>
            <a:endParaRPr lang="en-US" sz="2000" b="1" dirty="0"/>
          </a:p>
        </p:txBody>
      </p:sp>
      <p:sp>
        <p:nvSpPr>
          <p:cNvPr id="4" name="TextBox 3"/>
          <p:cNvSpPr txBox="1"/>
          <p:nvPr/>
        </p:nvSpPr>
        <p:spPr>
          <a:xfrm>
            <a:off x="6327081" y="47787"/>
            <a:ext cx="2633379" cy="6740308"/>
          </a:xfrm>
          <a:prstGeom prst="rect">
            <a:avLst/>
          </a:prstGeom>
          <a:solidFill>
            <a:schemeClr val="bg1"/>
          </a:solidFill>
          <a:ln>
            <a:solidFill>
              <a:schemeClr val="tx2"/>
            </a:solidFill>
          </a:ln>
        </p:spPr>
        <p:txBody>
          <a:bodyPr wrap="square" rtlCol="0">
            <a:spAutoFit/>
          </a:bodyPr>
          <a:lstStyle/>
          <a:p>
            <a:r>
              <a:rPr lang="en-US" b="1" dirty="0"/>
              <a:t>old age sticks</a:t>
            </a:r>
          </a:p>
          <a:p>
            <a:r>
              <a:rPr lang="en-US" b="1" dirty="0"/>
              <a:t>up Keep</a:t>
            </a:r>
          </a:p>
          <a:p>
            <a:r>
              <a:rPr lang="en-US" b="1" dirty="0"/>
              <a:t>Off</a:t>
            </a:r>
          </a:p>
          <a:p>
            <a:r>
              <a:rPr lang="en-US" b="1" dirty="0"/>
              <a:t>signs)&amp;</a:t>
            </a:r>
          </a:p>
          <a:p>
            <a:endParaRPr lang="en-US" sz="1400" b="1" dirty="0"/>
          </a:p>
          <a:p>
            <a:r>
              <a:rPr lang="en-US" b="1" dirty="0"/>
              <a:t>youth yanks them</a:t>
            </a:r>
          </a:p>
          <a:p>
            <a:r>
              <a:rPr lang="en-US" b="1" dirty="0"/>
              <a:t>down(old</a:t>
            </a:r>
          </a:p>
          <a:p>
            <a:r>
              <a:rPr lang="en-US" b="1" dirty="0"/>
              <a:t>age</a:t>
            </a:r>
          </a:p>
          <a:p>
            <a:r>
              <a:rPr lang="en-US" b="1" dirty="0"/>
              <a:t>cries No</a:t>
            </a:r>
          </a:p>
          <a:p>
            <a:endParaRPr lang="en-US" sz="1400" b="1" dirty="0"/>
          </a:p>
          <a:p>
            <a:r>
              <a:rPr lang="en-US" b="1" dirty="0" err="1"/>
              <a:t>Tres</a:t>
            </a:r>
            <a:r>
              <a:rPr lang="en-US" b="1" dirty="0"/>
              <a:t>)&amp;(pas)</a:t>
            </a:r>
          </a:p>
          <a:p>
            <a:r>
              <a:rPr lang="en-US" b="1" dirty="0"/>
              <a:t>youth laughs</a:t>
            </a:r>
          </a:p>
          <a:p>
            <a:r>
              <a:rPr lang="en-US" b="1" dirty="0"/>
              <a:t>(sing</a:t>
            </a:r>
          </a:p>
          <a:p>
            <a:r>
              <a:rPr lang="en-US" b="1" dirty="0"/>
              <a:t>old age</a:t>
            </a:r>
          </a:p>
          <a:p>
            <a:endParaRPr lang="en-US" sz="1400" b="1" dirty="0"/>
          </a:p>
          <a:p>
            <a:r>
              <a:rPr lang="en-US" b="1" dirty="0"/>
              <a:t>scolds Forbid</a:t>
            </a:r>
          </a:p>
          <a:p>
            <a:r>
              <a:rPr lang="en-US" b="1" dirty="0"/>
              <a:t>den Stop</a:t>
            </a:r>
          </a:p>
          <a:p>
            <a:r>
              <a:rPr lang="en-US" b="1" dirty="0"/>
              <a:t>Must</a:t>
            </a:r>
          </a:p>
          <a:p>
            <a:r>
              <a:rPr lang="en-US" b="1" dirty="0" err="1"/>
              <a:t>n't</a:t>
            </a:r>
            <a:r>
              <a:rPr lang="en-US" b="1" dirty="0"/>
              <a:t> Don't</a:t>
            </a:r>
          </a:p>
          <a:p>
            <a:endParaRPr lang="en-US" sz="1400" b="1" dirty="0"/>
          </a:p>
          <a:p>
            <a:r>
              <a:rPr lang="en-US" b="1" dirty="0"/>
              <a:t>&amp;)youth goes</a:t>
            </a:r>
          </a:p>
          <a:p>
            <a:r>
              <a:rPr lang="en-US" b="1" dirty="0"/>
              <a:t>right on</a:t>
            </a:r>
          </a:p>
          <a:p>
            <a:r>
              <a:rPr lang="en-US" b="1" dirty="0"/>
              <a:t>gr</a:t>
            </a:r>
          </a:p>
          <a:p>
            <a:r>
              <a:rPr lang="en-US" b="1" dirty="0"/>
              <a:t>owing old</a:t>
            </a:r>
            <a:endParaRPr lang="en-US" dirty="0"/>
          </a:p>
        </p:txBody>
      </p:sp>
    </p:spTree>
    <p:extLst>
      <p:ext uri="{BB962C8B-B14F-4D97-AF65-F5344CB8AC3E}">
        <p14:creationId xmlns:p14="http://schemas.microsoft.com/office/powerpoint/2010/main" val="17190622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orever-always.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308902" y="219219"/>
            <a:ext cx="8431815" cy="6359884"/>
          </a:xfrm>
          <a:prstGeom prst="rect">
            <a:avLst/>
          </a:prstGeom>
        </p:spPr>
      </p:pic>
      <p:sp>
        <p:nvSpPr>
          <p:cNvPr id="3" name="TextBox 2"/>
          <p:cNvSpPr txBox="1"/>
          <p:nvPr/>
        </p:nvSpPr>
        <p:spPr>
          <a:xfrm>
            <a:off x="565246" y="6221572"/>
            <a:ext cx="7859233" cy="338554"/>
          </a:xfrm>
          <a:prstGeom prst="rect">
            <a:avLst/>
          </a:prstGeom>
          <a:noFill/>
        </p:spPr>
        <p:txBody>
          <a:bodyPr wrap="square" rtlCol="0">
            <a:spAutoFit/>
          </a:bodyPr>
          <a:lstStyle/>
          <a:p>
            <a:r>
              <a:rPr lang="en-US" sz="1600" b="1" dirty="0">
                <a:solidFill>
                  <a:schemeClr val="bg1"/>
                </a:solidFill>
              </a:rPr>
              <a:t>Using details from the painting, explain what you think the artist is saying about “the old.”</a:t>
            </a:r>
          </a:p>
        </p:txBody>
      </p:sp>
    </p:spTree>
    <p:extLst>
      <p:ext uri="{BB962C8B-B14F-4D97-AF65-F5344CB8AC3E}">
        <p14:creationId xmlns:p14="http://schemas.microsoft.com/office/powerpoint/2010/main" val="31193923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ind_the_gap.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3130" y="198065"/>
            <a:ext cx="5097440" cy="3374505"/>
          </a:xfrm>
          <a:prstGeom prst="rect">
            <a:avLst/>
          </a:prstGeom>
          <a:ln>
            <a:noFill/>
          </a:ln>
          <a:effectLst>
            <a:softEdge rad="112500"/>
          </a:effectLst>
        </p:spPr>
      </p:pic>
      <p:sp>
        <p:nvSpPr>
          <p:cNvPr id="5" name="TextBox 4"/>
          <p:cNvSpPr txBox="1"/>
          <p:nvPr/>
        </p:nvSpPr>
        <p:spPr>
          <a:xfrm>
            <a:off x="5260570" y="431083"/>
            <a:ext cx="3560084" cy="2031325"/>
          </a:xfrm>
          <a:prstGeom prst="rect">
            <a:avLst/>
          </a:prstGeom>
          <a:noFill/>
          <a:ln>
            <a:solidFill>
              <a:schemeClr val="tx1"/>
            </a:solidFill>
          </a:ln>
        </p:spPr>
        <p:txBody>
          <a:bodyPr wrap="square" rtlCol="0">
            <a:spAutoFit/>
          </a:bodyPr>
          <a:lstStyle/>
          <a:p>
            <a:r>
              <a:rPr lang="en-US" dirty="0" smtClean="0"/>
              <a:t>“Mind the Gap” is an expression used to warn railway passengers to be careful when crossing over the space between the train and the station platform.  It was originally introduced on the London Underground in the late 1960’s.</a:t>
            </a:r>
            <a:endParaRPr lang="en-US" dirty="0"/>
          </a:p>
        </p:txBody>
      </p:sp>
      <p:sp>
        <p:nvSpPr>
          <p:cNvPr id="7" name="TextBox 6"/>
          <p:cNvSpPr txBox="1"/>
          <p:nvPr/>
        </p:nvSpPr>
        <p:spPr>
          <a:xfrm>
            <a:off x="466085" y="6070109"/>
            <a:ext cx="5231801" cy="646331"/>
          </a:xfrm>
          <a:prstGeom prst="rect">
            <a:avLst/>
          </a:prstGeom>
          <a:noFill/>
        </p:spPr>
        <p:txBody>
          <a:bodyPr wrap="square" rtlCol="0">
            <a:spAutoFit/>
          </a:bodyPr>
          <a:lstStyle/>
          <a:p>
            <a:r>
              <a:rPr lang="en-US" dirty="0">
                <a:hlinkClick r:id="rId3"/>
              </a:rPr>
              <a:t>http://www.alfa.org/alfa/</a:t>
            </a:r>
            <a:r>
              <a:rPr lang="en-US" dirty="0" smtClean="0">
                <a:hlinkClick r:id="rId3"/>
              </a:rPr>
              <a:t>Mind_the_Gap_Film.asp</a:t>
            </a:r>
            <a:endParaRPr lang="en-US" dirty="0" smtClean="0"/>
          </a:p>
          <a:p>
            <a:endParaRPr lang="en-US" dirty="0"/>
          </a:p>
        </p:txBody>
      </p:sp>
      <p:sp>
        <p:nvSpPr>
          <p:cNvPr id="8" name="TextBox 7"/>
          <p:cNvSpPr txBox="1"/>
          <p:nvPr/>
        </p:nvSpPr>
        <p:spPr>
          <a:xfrm>
            <a:off x="361216" y="3572570"/>
            <a:ext cx="8319612" cy="2469907"/>
          </a:xfrm>
          <a:prstGeom prst="rect">
            <a:avLst/>
          </a:prstGeom>
          <a:noFill/>
        </p:spPr>
        <p:txBody>
          <a:bodyPr wrap="square" rtlCol="0">
            <a:spAutoFit/>
          </a:bodyPr>
          <a:lstStyle/>
          <a:p>
            <a:r>
              <a:rPr lang="en-US" dirty="0" smtClean="0"/>
              <a:t>In 2011 the Assisted Living Organization of America (ALFA), sponsored a short film competition to help make the larger community aware of the stereotypes related to ageism.  The winner of the competition was a film entitled “Mind the Gap.”  Watch this film and consider the following critical viewing question:</a:t>
            </a:r>
          </a:p>
          <a:p>
            <a:endParaRPr lang="en-US" sz="1050" dirty="0"/>
          </a:p>
          <a:p>
            <a:r>
              <a:rPr lang="en-US" sz="2400" b="1" dirty="0" smtClean="0">
                <a:solidFill>
                  <a:schemeClr val="tx2"/>
                </a:solidFill>
                <a:latin typeface="Arial Rounded MT Bold"/>
                <a:cs typeface="Arial Rounded MT Bold"/>
              </a:rPr>
              <a:t>Using evidence from the film, explain why you think the creators of this piece would use the warning “Mind the Gap” as their title.</a:t>
            </a:r>
            <a:endParaRPr lang="en-US" sz="2400" b="1" dirty="0">
              <a:solidFill>
                <a:schemeClr val="tx2"/>
              </a:solidFill>
              <a:latin typeface="Arial Rounded MT Bold"/>
              <a:cs typeface="Arial Rounded MT Bold"/>
            </a:endParaRPr>
          </a:p>
        </p:txBody>
      </p:sp>
    </p:spTree>
    <p:extLst>
      <p:ext uri="{BB962C8B-B14F-4D97-AF65-F5344CB8AC3E}">
        <p14:creationId xmlns:p14="http://schemas.microsoft.com/office/powerpoint/2010/main" val="140924670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apital">
  <a:themeElements>
    <a:clrScheme name="Infusion">
      <a:dk1>
        <a:sysClr val="windowText" lastClr="000000"/>
      </a:dk1>
      <a:lt1>
        <a:sysClr val="window" lastClr="FFFFFF"/>
      </a:lt1>
      <a:dk2>
        <a:srgbClr val="2F1F58"/>
      </a:dk2>
      <a:lt2>
        <a:srgbClr val="B7A9E0"/>
      </a:lt2>
      <a:accent1>
        <a:srgbClr val="8C73D0"/>
      </a:accent1>
      <a:accent2>
        <a:srgbClr val="C2E8C4"/>
      </a:accent2>
      <a:accent3>
        <a:srgbClr val="C5A6E8"/>
      </a:accent3>
      <a:accent4>
        <a:srgbClr val="B45EC7"/>
      </a:accent4>
      <a:accent5>
        <a:srgbClr val="9FDAFB"/>
      </a:accent5>
      <a:accent6>
        <a:srgbClr val="95C5B0"/>
      </a:accent6>
      <a:hlink>
        <a:srgbClr val="744AE0"/>
      </a:hlink>
      <a:folHlink>
        <a:srgbClr val="8D8AD1"/>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Capital.thmx</Template>
  <TotalTime>304</TotalTime>
  <Words>334</Words>
  <Application>Microsoft Office PowerPoint</Application>
  <PresentationFormat>On-screen Show (4:3)</PresentationFormat>
  <Paragraphs>51</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Arial Rounded MT Bold</vt:lpstr>
      <vt:lpstr>Brush Script MT</vt:lpstr>
      <vt:lpstr>Calibri</vt:lpstr>
      <vt:lpstr>Cambria</vt:lpstr>
      <vt:lpstr>Wingdings</vt:lpstr>
      <vt:lpstr>Capital</vt:lpstr>
      <vt:lpstr>PowerPoint Presentation</vt:lpstr>
      <vt:lpstr>Word Work</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Michelle Line</dc:creator>
  <cp:lastModifiedBy>Amanda Vitello</cp:lastModifiedBy>
  <cp:revision>25</cp:revision>
  <dcterms:created xsi:type="dcterms:W3CDTF">2012-08-25T01:33:32Z</dcterms:created>
  <dcterms:modified xsi:type="dcterms:W3CDTF">2016-08-04T17:17:43Z</dcterms:modified>
</cp:coreProperties>
</file>