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7" r:id="rId2"/>
    <p:sldId id="324" r:id="rId3"/>
    <p:sldId id="322" r:id="rId4"/>
    <p:sldId id="321" r:id="rId5"/>
    <p:sldId id="259" r:id="rId6"/>
    <p:sldId id="260" r:id="rId7"/>
    <p:sldId id="281" r:id="rId8"/>
    <p:sldId id="282" r:id="rId9"/>
    <p:sldId id="288" r:id="rId10"/>
    <p:sldId id="289" r:id="rId11"/>
    <p:sldId id="261" r:id="rId12"/>
    <p:sldId id="283" r:id="rId13"/>
    <p:sldId id="284" r:id="rId14"/>
    <p:sldId id="262" r:id="rId15"/>
    <p:sldId id="290" r:id="rId16"/>
    <p:sldId id="287" r:id="rId17"/>
    <p:sldId id="285" r:id="rId18"/>
    <p:sldId id="286" r:id="rId19"/>
    <p:sldId id="263" r:id="rId20"/>
    <p:sldId id="292" r:id="rId21"/>
    <p:sldId id="291" r:id="rId22"/>
    <p:sldId id="264" r:id="rId23"/>
    <p:sldId id="294" r:id="rId24"/>
    <p:sldId id="319" r:id="rId25"/>
    <p:sldId id="265" r:id="rId26"/>
    <p:sldId id="295" r:id="rId27"/>
    <p:sldId id="296" r:id="rId28"/>
    <p:sldId id="266" r:id="rId29"/>
    <p:sldId id="267" r:id="rId30"/>
    <p:sldId id="297" r:id="rId31"/>
    <p:sldId id="298" r:id="rId32"/>
    <p:sldId id="269" r:id="rId33"/>
    <p:sldId id="323" r:id="rId34"/>
    <p:sldId id="271" r:id="rId35"/>
    <p:sldId id="320" r:id="rId36"/>
    <p:sldId id="268" r:id="rId37"/>
    <p:sldId id="299" r:id="rId38"/>
    <p:sldId id="300" r:id="rId39"/>
    <p:sldId id="302" r:id="rId40"/>
    <p:sldId id="301" r:id="rId41"/>
    <p:sldId id="272" r:id="rId42"/>
    <p:sldId id="304" r:id="rId43"/>
    <p:sldId id="303" r:id="rId44"/>
    <p:sldId id="273" r:id="rId45"/>
    <p:sldId id="306" r:id="rId46"/>
    <p:sldId id="305" r:id="rId47"/>
    <p:sldId id="274" r:id="rId48"/>
    <p:sldId id="308" r:id="rId49"/>
    <p:sldId id="307" r:id="rId50"/>
    <p:sldId id="275" r:id="rId51"/>
    <p:sldId id="309" r:id="rId52"/>
    <p:sldId id="311" r:id="rId53"/>
    <p:sldId id="310" r:id="rId54"/>
    <p:sldId id="276" r:id="rId55"/>
    <p:sldId id="312" r:id="rId56"/>
    <p:sldId id="313" r:id="rId57"/>
    <p:sldId id="277" r:id="rId58"/>
    <p:sldId id="314" r:id="rId59"/>
    <p:sldId id="315" r:id="rId60"/>
    <p:sldId id="278" r:id="rId61"/>
    <p:sldId id="317" r:id="rId62"/>
    <p:sldId id="316" r:id="rId63"/>
    <p:sldId id="279" r:id="rId64"/>
    <p:sldId id="28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Keown" initials="KK" lastIdx="69" clrIdx="0"/>
  <p:cmAuthor id="2" name="Laura Hansen" initials="LH" lastIdx="68" clrIdx="1"/>
  <p:cmAuthor id="3" name="Susan Pimentel" initials="" lastIdx="10" clrIdx="2"/>
  <p:cmAuthor id="4" name="Laura Stephens" initials="LS" lastIdx="6" clrIdx="3">
    <p:extLst>
      <p:ext uri="{19B8F6BF-5375-455C-9EA6-DF929625EA0E}">
        <p15:presenceInfo xmlns:p15="http://schemas.microsoft.com/office/powerpoint/2012/main" userId="0771e19aa099c2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660" autoAdjust="0"/>
    <p:restoredTop sz="54762" autoAdjust="0"/>
  </p:normalViewPr>
  <p:slideViewPr>
    <p:cSldViewPr snapToGrid="0">
      <p:cViewPr varScale="1">
        <p:scale>
          <a:sx n="39" d="100"/>
          <a:sy n="39" d="100"/>
        </p:scale>
        <p:origin x="1668" y="5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54568-41DF-4F21-AD9A-EB5AC2EDDC40}" type="datetimeFigureOut">
              <a:rPr lang="en-US" smtClean="0"/>
              <a:t>1/23/2020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C1E7A-7203-4B29-BE2A-FD4C6482419E}" type="slidenum">
              <a:rPr lang="en-US" smtClean="0"/>
              <a:t>‹#›</a:t>
            </a:fld>
            <a:endParaRPr lang="en-US" dirty="0"/>
          </a:p>
        </p:txBody>
      </p:sp>
    </p:spTree>
    <p:extLst>
      <p:ext uri="{BB962C8B-B14F-4D97-AF65-F5344CB8AC3E}">
        <p14:creationId xmlns:p14="http://schemas.microsoft.com/office/powerpoint/2010/main" val="2374275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module was last updated on January 2017.</a:t>
            </a:r>
          </a:p>
          <a:p>
            <a:endParaRPr lang="en-US" baseline="0"/>
          </a:p>
          <a:p>
            <a:r>
              <a:rPr lang="en-US" baseline="0"/>
              <a:t>Remember</a:t>
            </a:r>
            <a:r>
              <a:rPr lang="en-US" baseline="0" dirty="0"/>
              <a:t>, questions should require close reading of a text, focus on important points, and require students to use textual evidence as a basis for their answer. We are now going to focus specifically on alignment to the language of the standards of grade level 9-10. You will find that although an item may meet the language of the CCSS, it may not meet the other required characteristics that was discussed in the High-Quality Reading Items Overview module. To be an aligned item, the item must meet all characteristics. </a:t>
            </a:r>
          </a:p>
          <a:p>
            <a:endParaRPr lang="en-US" baseline="0" dirty="0"/>
          </a:p>
          <a:p>
            <a:r>
              <a:rPr lang="en-US" baseline="0" dirty="0"/>
              <a:t>For example, what if an item aligned RL.9-10.4 asks students to determine meaning, but the tested word is not tied to central ideas or important points? It aligns to the language of the standard but it DOESN’T lead to deeper understanding of central ideas. Because it does not align to the other characteristics previously discussed, it should not be considered a well-aligned item.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Finally, a note: </a:t>
            </a:r>
            <a:r>
              <a:rPr lang="en-US" dirty="0"/>
              <a:t>Throughout this document,</a:t>
            </a:r>
            <a:r>
              <a:rPr lang="en-US" baseline="0" dirty="0"/>
              <a:t> the standards are listed as the CCSS for grades 9-10. This is because the text of the standards is the same across grades 9 and 10. However, it is important to remember need to increase text complexity as a student progresses from grade 9 to grade 10. This is where the key difference lies in assessing students at grade 9 vs. assessing students at grade 10. </a:t>
            </a:r>
            <a:endParaRPr lang="en-US" dirty="0"/>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06734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 3</a:t>
            </a:r>
            <a:r>
              <a:rPr lang="en-US" baseline="0" dirty="0"/>
              <a:t> </a:t>
            </a:r>
            <a:r>
              <a:rPr lang="en-US" dirty="0"/>
              <a:t>calls</a:t>
            </a:r>
            <a:r>
              <a:rPr lang="en-US" baseline="0" dirty="0"/>
              <a:t> on students to perform a specific kind of careful reading when examining a text: Students are not asked merely to take away the high points and identify the key figures present, but they are also asked to plunge into the text to see how ideas and individuals grow and change throughout. The requirement to analyze the development of individuals, events, and ideas is not merely to restate them, but rather to comprehend how they evolve and interact over time. Nor does the standard ask students to study events, individuals, and ideas in isolation from each other; instead, students are specifically charged with observing and commenting on the interactions and relationships among them. Because a text, in its essence, comprises the interactions of these factors, fulfilling this standard means students truly are analyzing the text itself. </a:t>
            </a:r>
            <a:endParaRPr lang="en-US" dirty="0"/>
          </a:p>
          <a:p>
            <a:endParaRPr lang="en-US" dirty="0"/>
          </a:p>
          <a:p>
            <a:r>
              <a:rPr lang="en-US" dirty="0"/>
              <a:t>At grades</a:t>
            </a:r>
            <a:r>
              <a:rPr lang="en-US" baseline="0" dirty="0"/>
              <a:t> 9-10, students consider characters, specifically, characters who experience some development or have some internal complexity. Students should consider how these characters’ thoughts, actions, and interactions impact the plot and theme of the story. Students should not be asked to simply identify character traits; rather, students should be asked to think deeply about how those traits impact the overall action of the text. The grades 9-10 standard is all about challenging students to think about the relationships among the text: from characters to themselves (though their development) to other characters, to the plot, etc.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11</a:t>
            </a:fld>
            <a:endParaRPr lang="en-US"/>
          </a:p>
        </p:txBody>
      </p:sp>
    </p:spTree>
    <p:extLst>
      <p:ext uri="{BB962C8B-B14F-4D97-AF65-F5344CB8AC3E}">
        <p14:creationId xmlns:p14="http://schemas.microsoft.com/office/powerpoint/2010/main" val="526576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Let’s look at this item</a:t>
            </a:r>
            <a:r>
              <a:rPr lang="en-US" b="0" baseline="0" dirty="0"/>
              <a:t> for RL.9-10.3. </a:t>
            </a:r>
            <a:endParaRPr lang="en-US" b="0" dirty="0"/>
          </a:p>
          <a:p>
            <a:endParaRPr lang="en-US" b="1" dirty="0"/>
          </a:p>
          <a:p>
            <a:r>
              <a:rPr lang="en-US" b="1" dirty="0"/>
              <a:t>Answer key:</a:t>
            </a:r>
            <a:r>
              <a:rPr lang="en-US" b="1" baseline="0" dirty="0"/>
              <a:t> </a:t>
            </a:r>
            <a:r>
              <a:rPr lang="en-US" b="0" baseline="0" dirty="0"/>
              <a:t>C</a:t>
            </a:r>
          </a:p>
          <a:p>
            <a:endParaRPr lang="en-US" b="0" baseline="0" dirty="0"/>
          </a:p>
          <a:p>
            <a:r>
              <a:rPr lang="en-US" b="1" dirty="0"/>
              <a:t>Does</a:t>
            </a:r>
            <a:r>
              <a:rPr lang="en-US" b="1" baseline="0" dirty="0"/>
              <a:t> this item align to the specifics of the grades 9-10 standard? </a:t>
            </a:r>
            <a:r>
              <a:rPr lang="en-US" b="0" baseline="0" dirty="0"/>
              <a:t>No, this item is not aligned to the specifics of the 9-10 standard. It does not get to the level of inference required by the standard, as students are simply asked to identify a character reaction. They do not consider how the text develops the characters, so it does not get to the level of thinking required by the standard. </a:t>
            </a:r>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12</a:t>
            </a:fld>
            <a:endParaRPr lang="en-US"/>
          </a:p>
        </p:txBody>
      </p:sp>
    </p:spTree>
    <p:extLst>
      <p:ext uri="{BB962C8B-B14F-4D97-AF65-F5344CB8AC3E}">
        <p14:creationId xmlns:p14="http://schemas.microsoft.com/office/powerpoint/2010/main" val="400442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Here is another item for RL.9-10.3.</a:t>
            </a:r>
            <a:r>
              <a:rPr lang="en-US" b="0" baseline="0" dirty="0"/>
              <a:t> </a:t>
            </a:r>
            <a:endParaRPr lang="en-US" b="0" dirty="0"/>
          </a:p>
          <a:p>
            <a:endParaRPr lang="en-US" b="1" dirty="0"/>
          </a:p>
          <a:p>
            <a:r>
              <a:rPr lang="en-US" b="1" dirty="0"/>
              <a:t>Answer key:</a:t>
            </a:r>
            <a:r>
              <a:rPr lang="en-US" b="1" baseline="0" dirty="0"/>
              <a:t> </a:t>
            </a:r>
            <a:r>
              <a:rPr lang="en-US" b="0" dirty="0"/>
              <a:t>Part</a:t>
            </a:r>
            <a:r>
              <a:rPr lang="en-US" b="0" baseline="0" dirty="0"/>
              <a:t> A: C; Part B: D</a:t>
            </a:r>
          </a:p>
          <a:p>
            <a:endParaRPr lang="en-US" b="0" dirty="0"/>
          </a:p>
          <a:p>
            <a:r>
              <a:rPr lang="en-US" b="1" dirty="0"/>
              <a:t>Does</a:t>
            </a:r>
            <a:r>
              <a:rPr lang="en-US" b="1" baseline="0" dirty="0"/>
              <a:t> this item align to the specifics of the grades 9-10 standard? </a:t>
            </a:r>
            <a:r>
              <a:rPr lang="en-US" b="0" baseline="0" dirty="0"/>
              <a:t>Yes, this item is well aligned to the grade-level standard. This item extends upon the item in the previous slide by asking students to determine the textual evidence that supports the correct answer in Part A. In this way, students are directed to analyze the text to show their understanding of the Oysters’ emotional reaction; further, students must connect this to how the emotional reaction advances the plot events of the text. This item also aligns to RL.9-10.1, in that students must use the text to make and support their inference about the Oysters. </a:t>
            </a:r>
          </a:p>
          <a:p>
            <a:endParaRPr lang="en-US" b="0" baseline="0" dirty="0"/>
          </a:p>
          <a:p>
            <a:r>
              <a:rPr lang="en-US" b="1" baseline="0" dirty="0"/>
              <a:t>Does this item require close reading? </a:t>
            </a:r>
            <a:r>
              <a:rPr lang="en-US" b="0" baseline="0" dirty="0"/>
              <a:t>Yes, students must carefully attend to the details in the text about the relationship between the Walrus, Carpenter, and Oysters to understand how the Oysters are feeling. </a:t>
            </a:r>
          </a:p>
          <a:p>
            <a:endParaRPr lang="en-US" b="0" baseline="0" dirty="0"/>
          </a:p>
          <a:p>
            <a:r>
              <a:rPr lang="en-US" b="1" baseline="0" dirty="0"/>
              <a:t>Does this item focus on central ideas and important particulars? </a:t>
            </a:r>
            <a:r>
              <a:rPr lang="en-US" b="0" baseline="0" dirty="0"/>
              <a:t>Yes, a central idea of “The Walrus and the Carpenter Head Back” is that the Oysters have the opportunity to take revenge on the Walrus and the Carpenter for their actions in the original text. </a:t>
            </a:r>
          </a:p>
          <a:p>
            <a:endParaRPr lang="en-US" b="0" baseline="0" dirty="0"/>
          </a:p>
          <a:p>
            <a:r>
              <a:rPr lang="en-US" b="1" baseline="0" dirty="0"/>
              <a:t>Does this item require use of evidence? </a:t>
            </a:r>
            <a:r>
              <a:rPr lang="en-US" b="0" baseline="0" dirty="0"/>
              <a:t>Yes, students use indirect textual evidence to determine the characters emotional reaction in Part A, and direct textual evidence to find the support in Part B. </a:t>
            </a:r>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13</a:t>
            </a:fld>
            <a:endParaRPr lang="en-US"/>
          </a:p>
        </p:txBody>
      </p:sp>
    </p:spTree>
    <p:extLst>
      <p:ext uri="{BB962C8B-B14F-4D97-AF65-F5344CB8AC3E}">
        <p14:creationId xmlns:p14="http://schemas.microsoft.com/office/powerpoint/2010/main" val="2181550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a:t>
            </a:r>
            <a:r>
              <a:rPr lang="en-US" baseline="0" dirty="0"/>
              <a:t> 4 asks students to determine meaning. The term “as they are used in the text” is essential. Students must not simply determine meaning of words in isolation; they must be tested on words surrounded by sufficient context. To create fair, reliable tests, context should be included so students can demonstrate their mastery of reading strategies in determining the meaning of unknown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Anchor Standard 4 allows for assessment of figurative and connotative meaning in addition to general academic vocabulary, so interpreting the meaning of figurative language is fair game. Figurative language, however, is not the only type of vocabulary that should be tested. It is important to note that students should not simply be identifying or labeling instances of figurative language. </a:t>
            </a:r>
          </a:p>
          <a:p>
            <a:endParaRPr lang="en-US" baseline="0" dirty="0"/>
          </a:p>
          <a:p>
            <a:r>
              <a:rPr lang="en-US" baseline="0" dirty="0"/>
              <a:t>Please see CCSSO Criteria for High-Quality Assessment, specifically Criterion B6, (available here:  http://www.ccsso.org/Documents/2014/CCSSO%20Criteria%20for%20High%20Quality%20Assessments%2003242014.pdf) for additional information about assessment of vocabulary.)</a:t>
            </a:r>
          </a:p>
          <a:p>
            <a:endParaRPr lang="en-US" baseline="0" dirty="0"/>
          </a:p>
          <a:p>
            <a:r>
              <a:rPr lang="en-US" baseline="0" dirty="0"/>
              <a:t>The second part of Standard 4, assessed separately, calls for students to analyze the impact of word choice on meaning or tone. Students should be tasked with looking specifically at the words the author uses, and how those words create meaning or tone. Items should go beyond asking students to identify the tone. Instead, students should be challenged to explain how words contribute to tone or meaning.</a:t>
            </a:r>
          </a:p>
          <a:p>
            <a:endParaRPr lang="en-US" baseline="0" dirty="0"/>
          </a:p>
          <a:p>
            <a:r>
              <a:rPr lang="en-US" baseline="0" dirty="0"/>
              <a:t>At grades 9-10, items addressing the standard can test word meaning of general academic vocabulary, figurative or connotative meaning. As with all grades, context is essential. Students must be pushed to determine the meaning of words/phrases as they are used in the text. Alternatively, items at grades 9-10 can challenge students to consider the overall impact of individual word choice on the meaning or tone of the piece. Students should be challenged not to simply identify overall tone, but instead, how individual words work together to create the tone of the text, or how the words used impact the meaning. The parenthetical examples of how the language evokes a sense of time or place or sets a formal or informal tone provide information about some elements of word choice that can be considered, but it is important to remember that these are not the only aspects of word usage eligible for assessing the second part of RL.9-10.4.</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It is often the case that Language Standards 4, 5, or 6 may be applied to vocabulary items, depending on the focus of the item.  It is perfectly acceptable to have multiple standards assigned.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14</a:t>
            </a:fld>
            <a:endParaRPr lang="en-US"/>
          </a:p>
        </p:txBody>
      </p:sp>
    </p:spTree>
    <p:extLst>
      <p:ext uri="{BB962C8B-B14F-4D97-AF65-F5344CB8AC3E}">
        <p14:creationId xmlns:p14="http://schemas.microsoft.com/office/powerpoint/2010/main" val="1685172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Let’s consider this item for</a:t>
            </a:r>
            <a:r>
              <a:rPr lang="en-US" b="0" baseline="0" dirty="0"/>
              <a:t> RL.9-10.4. </a:t>
            </a:r>
            <a:endParaRPr lang="en-US" b="0" dirty="0"/>
          </a:p>
          <a:p>
            <a:endParaRPr lang="en-US" b="1" dirty="0"/>
          </a:p>
          <a:p>
            <a:r>
              <a:rPr lang="en-US" b="1" dirty="0"/>
              <a:t>Answer key: </a:t>
            </a:r>
            <a:r>
              <a:rPr lang="en-US" b="0" dirty="0"/>
              <a:t>B</a:t>
            </a:r>
          </a:p>
          <a:p>
            <a:endParaRPr lang="en-US" b="0" dirty="0"/>
          </a:p>
          <a:p>
            <a:r>
              <a:rPr lang="en-US" b="1" dirty="0"/>
              <a:t>Does this item align to the specifics of</a:t>
            </a:r>
            <a:r>
              <a:rPr lang="en-US" b="1" baseline="0" dirty="0"/>
              <a:t> the grades 9-10 standard</a:t>
            </a:r>
            <a:r>
              <a:rPr lang="en-US" b="1" dirty="0"/>
              <a:t>?</a:t>
            </a:r>
            <a:r>
              <a:rPr lang="en-US" b="1" baseline="0" dirty="0"/>
              <a:t> </a:t>
            </a:r>
            <a:r>
              <a:rPr lang="en-US" b="0" baseline="0" dirty="0"/>
              <a:t>No, this item is not aligned to the specifics of the grades 9-10 standard. This item presents students with a word, </a:t>
            </a:r>
            <a:r>
              <a:rPr lang="en-US" b="0" i="1" baseline="0" dirty="0"/>
              <a:t>billows</a:t>
            </a:r>
            <a:r>
              <a:rPr lang="en-US" b="0" baseline="0" dirty="0"/>
              <a:t>, that does not have sufficient context with which to determine meaning. Note that the remainder of Stanza 1 does not hint at the meaning of </a:t>
            </a:r>
            <a:r>
              <a:rPr lang="en-US" b="0" i="1" baseline="0" dirty="0"/>
              <a:t>billows</a:t>
            </a:r>
            <a:r>
              <a:rPr lang="en-US" b="0" baseline="0" dirty="0"/>
              <a:t>. Students cannot answer the item using the text itself; rather, they must rely on their own background knowledge. Because there is not sufficient context to determine the meaning of the target word, the item is not aligned to the specifics of the grades 9-10 standard. </a:t>
            </a:r>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15</a:t>
            </a:fld>
            <a:endParaRPr lang="en-US"/>
          </a:p>
        </p:txBody>
      </p:sp>
    </p:spTree>
    <p:extLst>
      <p:ext uri="{BB962C8B-B14F-4D97-AF65-F5344CB8AC3E}">
        <p14:creationId xmlns:p14="http://schemas.microsoft.com/office/powerpoint/2010/main" val="2787997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Here</a:t>
            </a:r>
            <a:r>
              <a:rPr lang="en-US" b="0" baseline="0" dirty="0"/>
              <a:t> is another item written to address RL.9-10.4. </a:t>
            </a:r>
            <a:endParaRPr lang="en-US" b="0" dirty="0"/>
          </a:p>
          <a:p>
            <a:endParaRPr lang="en-US" b="1" dirty="0"/>
          </a:p>
          <a:p>
            <a:r>
              <a:rPr lang="en-US" b="1" baseline="0" dirty="0"/>
              <a:t>Answer key: </a:t>
            </a:r>
            <a:r>
              <a:rPr lang="en-US" b="0" baseline="0" dirty="0"/>
              <a:t>Part A: B; Part B: A</a:t>
            </a:r>
          </a:p>
          <a:p>
            <a:endParaRPr lang="en-US" b="0" baseline="0" dirty="0"/>
          </a:p>
          <a:p>
            <a:r>
              <a:rPr lang="en-US" b="1" baseline="0" dirty="0"/>
              <a:t>Does this item align to the specifics of the grades 9-10 standard? </a:t>
            </a:r>
            <a:r>
              <a:rPr lang="en-US" b="0" baseline="0" dirty="0"/>
              <a:t>Yes, this item is well aligned to the grade-level standard. The word </a:t>
            </a:r>
            <a:r>
              <a:rPr lang="en-US" b="0" i="1" baseline="0" dirty="0"/>
              <a:t>lament</a:t>
            </a:r>
            <a:r>
              <a:rPr lang="en-US" b="0" baseline="0" dirty="0"/>
              <a:t> has sufficient content to allow students to develop meaning. This is apparent in Part B of the item, where students must choose the correct word to give hints at the. We see that students are able to use the word “weep” (meaning cry, or shed tears) to discern the meaning of the target word. In addition, students must make an inference based on the text. As such, the item is also aligned to RL.9-10.1. </a:t>
            </a:r>
          </a:p>
          <a:p>
            <a:endParaRPr lang="en-US" b="0" baseline="0" dirty="0"/>
          </a:p>
          <a:p>
            <a:r>
              <a:rPr lang="en-US" b="1" baseline="0" dirty="0"/>
              <a:t>Does this item require close reading? </a:t>
            </a:r>
            <a:r>
              <a:rPr lang="en-US" b="0" baseline="0" dirty="0"/>
              <a:t>Yes, in Part A, students must carefully attend to both the target word and the surrounding context to determine meaning. In Part B, they must carefully discern between the words surrounding </a:t>
            </a:r>
            <a:r>
              <a:rPr lang="en-US" b="0" i="1" baseline="0" dirty="0"/>
              <a:t>lament</a:t>
            </a:r>
            <a:r>
              <a:rPr lang="en-US" b="0" baseline="0" dirty="0"/>
              <a:t> to determine which one hints at </a:t>
            </a:r>
            <a:r>
              <a:rPr lang="en-US" b="0" i="1" baseline="0" dirty="0"/>
              <a:t>lament</a:t>
            </a:r>
            <a:r>
              <a:rPr lang="en-US" b="0" baseline="0" dirty="0"/>
              <a:t> meaning mourn.</a:t>
            </a:r>
          </a:p>
          <a:p>
            <a:endParaRPr lang="en-US" b="0" baseline="0" dirty="0"/>
          </a:p>
          <a:p>
            <a:r>
              <a:rPr lang="en-US" b="1" baseline="0" dirty="0"/>
              <a:t>Does this item focus on central ideas and important particulars? </a:t>
            </a:r>
            <a:r>
              <a:rPr lang="en-US" b="0" i="0" baseline="0" dirty="0"/>
              <a:t>The word </a:t>
            </a:r>
            <a:r>
              <a:rPr lang="en-US" b="0" i="1" baseline="0" dirty="0"/>
              <a:t>lament</a:t>
            </a:r>
            <a:r>
              <a:rPr lang="en-US" b="0" i="0" baseline="0" dirty="0"/>
              <a:t> helps point students to the oysters’ sarcastic “tears” over their decision to eat the Walrus and the Carpenter. </a:t>
            </a:r>
          </a:p>
          <a:p>
            <a:endParaRPr lang="en-US" b="0" i="0" baseline="0" dirty="0"/>
          </a:p>
          <a:p>
            <a:r>
              <a:rPr lang="en-US" b="1" i="0" baseline="0" dirty="0"/>
              <a:t>Does this item require use of evidence? </a:t>
            </a:r>
            <a:r>
              <a:rPr lang="en-US" b="0" i="0" baseline="0" dirty="0"/>
              <a:t>Yes, students must use indirect evidence to infer meaning of </a:t>
            </a:r>
            <a:r>
              <a:rPr lang="en-US" b="0" i="1" baseline="0" dirty="0"/>
              <a:t>lament</a:t>
            </a:r>
            <a:r>
              <a:rPr lang="en-US" b="0" i="0" baseline="0" dirty="0"/>
              <a:t> in Part A and direct evidence (words from the text) in Part B. </a:t>
            </a:r>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16</a:t>
            </a:fld>
            <a:endParaRPr lang="en-US"/>
          </a:p>
        </p:txBody>
      </p:sp>
    </p:spTree>
    <p:extLst>
      <p:ext uri="{BB962C8B-B14F-4D97-AF65-F5344CB8AC3E}">
        <p14:creationId xmlns:p14="http://schemas.microsoft.com/office/powerpoint/2010/main" val="1580787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Let’s consider this item written to address t</a:t>
            </a:r>
            <a:r>
              <a:rPr lang="en-US" b="0" baseline="0" dirty="0"/>
              <a:t>he second part of RL.9-10.4 which asks students to analyze </a:t>
            </a:r>
            <a:r>
              <a:rPr lang="en-US" dirty="0">
                <a:solidFill>
                  <a:schemeClr val="accent2"/>
                </a:solidFill>
              </a:rPr>
              <a:t>“…</a:t>
            </a:r>
            <a:r>
              <a:rPr lang="en-US" dirty="0"/>
              <a:t>the cumulative impact of specific word choices on meaning and tone…”</a:t>
            </a:r>
            <a:endParaRPr lang="en-US" b="0" dirty="0"/>
          </a:p>
          <a:p>
            <a:endParaRPr lang="en-US" b="1" dirty="0"/>
          </a:p>
          <a:p>
            <a:r>
              <a:rPr lang="en-US" b="1" dirty="0"/>
              <a:t>Answer key:</a:t>
            </a:r>
            <a:r>
              <a:rPr lang="en-US" b="0" dirty="0"/>
              <a:t> A</a:t>
            </a:r>
          </a:p>
          <a:p>
            <a:endParaRPr lang="en-US" b="0" dirty="0"/>
          </a:p>
          <a:p>
            <a:r>
              <a:rPr lang="en-US" b="1" dirty="0"/>
              <a:t>Does</a:t>
            </a:r>
            <a:r>
              <a:rPr lang="en-US" b="1" baseline="0" dirty="0"/>
              <a:t> this item align to the specifics of the grades 9-10 standard? </a:t>
            </a:r>
            <a:r>
              <a:rPr lang="en-US" b="0" baseline="0" dirty="0"/>
              <a:t>No, this item does not align to the specifics of the grade-level standard. Though the second part of RL.9-10.4 mentions tone, it does not allow for simple identification of tone. Rather, students should be challenged to think about how the words the author chooses create and impact tone or meaning. The items should require students to analyze the cumulative impact of word choice on the text, as opposed to simply identifying tone. </a:t>
            </a:r>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17</a:t>
            </a:fld>
            <a:endParaRPr lang="en-US"/>
          </a:p>
        </p:txBody>
      </p:sp>
    </p:spTree>
    <p:extLst>
      <p:ext uri="{BB962C8B-B14F-4D97-AF65-F5344CB8AC3E}">
        <p14:creationId xmlns:p14="http://schemas.microsoft.com/office/powerpoint/2010/main" val="48358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Here</a:t>
            </a:r>
            <a:r>
              <a:rPr lang="en-US" b="0" baseline="0" dirty="0"/>
              <a:t> is another item that addresses the second part of RL.9-10.4. </a:t>
            </a:r>
            <a:endParaRPr lang="en-US" b="0" dirty="0"/>
          </a:p>
          <a:p>
            <a:endParaRPr lang="en-US" b="1" dirty="0"/>
          </a:p>
          <a:p>
            <a:r>
              <a:rPr lang="en-US" b="1" baseline="0" dirty="0"/>
              <a:t>Answer key: </a:t>
            </a:r>
            <a:r>
              <a:rPr lang="en-US" b="0" baseline="0" dirty="0"/>
              <a:t>A</a:t>
            </a:r>
          </a:p>
          <a:p>
            <a:endParaRPr lang="en-US" b="0" baseline="0" dirty="0"/>
          </a:p>
          <a:p>
            <a:r>
              <a:rPr lang="en-US" b="1" dirty="0"/>
              <a:t>Does</a:t>
            </a:r>
            <a:r>
              <a:rPr lang="en-US" b="1" baseline="0" dirty="0"/>
              <a:t> this item align to the specifics of the grades 9-10 standard?</a:t>
            </a:r>
            <a:r>
              <a:rPr lang="en-US" b="0" baseline="0" dirty="0"/>
              <a:t> Yes, this item is well aligned to the grade-level standard. This item pushes students to think specifically about the way the tone is created through word choice. In this way, students analyze the text to consider how the words Carroll uses create the humor of the text. Because the item requires students to make an inference based on evidence from the text, it is also aligned to RL.9-10.1.</a:t>
            </a:r>
          </a:p>
          <a:p>
            <a:endParaRPr lang="en-US" b="0" baseline="0" dirty="0"/>
          </a:p>
          <a:p>
            <a:r>
              <a:rPr lang="en-US" b="1" baseline="0" dirty="0"/>
              <a:t>Does this item require close reading? </a:t>
            </a:r>
            <a:r>
              <a:rPr lang="en-US" sz="1200" kern="1200" dirty="0">
                <a:solidFill>
                  <a:schemeClr val="tx1"/>
                </a:solidFill>
                <a:effectLst/>
                <a:latin typeface="+mn-lt"/>
                <a:ea typeface="+mn-ea"/>
                <a:cs typeface="+mn-cs"/>
              </a:rPr>
              <a:t>Yes, students must carefully consider specific word choices across the entire text to determine how the humorous tone is developed.</a:t>
            </a:r>
          </a:p>
          <a:p>
            <a:endParaRPr lang="en-US" b="0" baseline="0" dirty="0"/>
          </a:p>
          <a:p>
            <a:r>
              <a:rPr lang="en-US" b="1" baseline="0" dirty="0"/>
              <a:t>Does this item focus on central ideas and important particulars? </a:t>
            </a:r>
            <a:r>
              <a:rPr lang="en-US" b="0" baseline="0" dirty="0"/>
              <a:t>Yes, the text is a nonsense poem, meant to be humorous and entertaining. This item focuses on how that humor is created. </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use of evidence?</a:t>
            </a:r>
            <a:r>
              <a:rPr lang="en-US" b="0" baseline="0" dirty="0"/>
              <a:t> </a:t>
            </a:r>
            <a:r>
              <a:rPr lang="en-US" sz="1200" kern="1200" dirty="0">
                <a:solidFill>
                  <a:schemeClr val="tx1"/>
                </a:solidFill>
                <a:effectLst/>
                <a:latin typeface="+mn-lt"/>
                <a:ea typeface="+mn-ea"/>
                <a:cs typeface="+mn-cs"/>
              </a:rPr>
              <a:t>Yes, students use indirect textual evidence to determine how the word choice impacts the tone.</a:t>
            </a:r>
          </a:p>
          <a:p>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18</a:t>
            </a:fld>
            <a:endParaRPr lang="en-US"/>
          </a:p>
        </p:txBody>
      </p:sp>
    </p:spTree>
    <p:extLst>
      <p:ext uri="{BB962C8B-B14F-4D97-AF65-F5344CB8AC3E}">
        <p14:creationId xmlns:p14="http://schemas.microsoft.com/office/powerpoint/2010/main" val="2470865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standards for teaching and assessing reading have traditionally included structure, Anchor Standard 5 includes an unusual dimension that illustrates the increased rigor at the heart of the standards. Standard 5 does not just ask that students “analyze the structure” of a given text but also that they account for “how specific sentences, paragraphs, and larger portions of the text relate to each other and the whole.” The standard moves students beyond merely identifying structural features of a text to analyzing how sentences connect to other sentences, paragraphs to other paragraphs, and chapters cohere into a whole. Understanding how each part of a specific text fits together leads to a deep grasp of how those parts work together to form a whole, individual text for a specific purpose. One of the simplest questions one can ask about a text that goes to the heart of reading comprehension is “what is the role of this sentence, paragraph, or section of the text—how does it advance or develop its meaning or purpose?” As all texts have a structural backbone, asking questions about text structure can equally serve to illuminate a </a:t>
            </a:r>
            <a:r>
              <a:rPr lang="en-US" sz="1200" b="0" kern="1200" dirty="0">
                <a:solidFill>
                  <a:schemeClr val="tx1"/>
                </a:solidFill>
                <a:effectLst/>
                <a:latin typeface="+mn-lt"/>
                <a:ea typeface="+mn-ea"/>
                <a:cs typeface="+mn-cs"/>
              </a:rPr>
              <a:t>story, poem, or</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endParaRPr lang="en-US" dirty="0"/>
          </a:p>
          <a:p>
            <a:r>
              <a:rPr lang="en-US" dirty="0"/>
              <a:t>At grades</a:t>
            </a:r>
            <a:r>
              <a:rPr lang="en-US" baseline="0" dirty="0"/>
              <a:t> 9-10, students must consider how the structural elements of the plot impact the reader. These questions should focus on the effect of the structural choice on a reader’s impression of, or interaction with, the text. Note that students are not simply identifying the effect that is created, they must be challenged to consider HOW the author creates such an effect.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19</a:t>
            </a:fld>
            <a:endParaRPr lang="en-US"/>
          </a:p>
        </p:txBody>
      </p:sp>
    </p:spTree>
    <p:extLst>
      <p:ext uri="{BB962C8B-B14F-4D97-AF65-F5344CB8AC3E}">
        <p14:creationId xmlns:p14="http://schemas.microsoft.com/office/powerpoint/2010/main" val="3911766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Let’s consider</a:t>
            </a:r>
            <a:r>
              <a:rPr lang="en-US" b="0" baseline="0" dirty="0"/>
              <a:t> an item written to RL.9-10.5. </a:t>
            </a:r>
            <a:endParaRPr lang="en-US" b="0" dirty="0"/>
          </a:p>
          <a:p>
            <a:endParaRPr lang="en-US" b="1" dirty="0"/>
          </a:p>
          <a:p>
            <a:r>
              <a:rPr lang="en-US" b="1" dirty="0"/>
              <a:t>Answer key: </a:t>
            </a:r>
            <a:r>
              <a:rPr lang="en-US" b="0" dirty="0"/>
              <a:t>C</a:t>
            </a:r>
          </a:p>
          <a:p>
            <a:endParaRPr lang="en-US" b="0" dirty="0"/>
          </a:p>
          <a:p>
            <a:r>
              <a:rPr lang="en-US" sz="1200" b="1" kern="1200" dirty="0">
                <a:solidFill>
                  <a:schemeClr val="tx1"/>
                </a:solidFill>
                <a:effectLst/>
                <a:latin typeface="+mn-lt"/>
                <a:ea typeface="+mn-ea"/>
                <a:cs typeface="+mn-cs"/>
              </a:rPr>
              <a:t>Does this item align to the specifics of the grades 9-10 standard? </a:t>
            </a:r>
            <a:r>
              <a:rPr lang="en-US" sz="1200" b="0" kern="1200" dirty="0">
                <a:solidFill>
                  <a:schemeClr val="tx1"/>
                </a:solidFill>
                <a:effectLst/>
                <a:latin typeface="+mn-lt"/>
                <a:ea typeface="+mn-ea"/>
                <a:cs typeface="+mn-cs"/>
              </a:rPr>
              <a:t>No, this item does not align to the grades 9-10 standard. This</a:t>
            </a:r>
            <a:r>
              <a:rPr lang="en-US" sz="1200" b="0" kern="1200" baseline="0" dirty="0">
                <a:solidFill>
                  <a:schemeClr val="tx1"/>
                </a:solidFill>
                <a:effectLst/>
                <a:latin typeface="+mn-lt"/>
                <a:ea typeface="+mn-ea"/>
                <a:cs typeface="+mn-cs"/>
              </a:rPr>
              <a:t> item fails to challenge students to think about how the structure Carroll uses throughout the poem create the surprise. Students are only asked to consider what the impact is, and not how that impact is created or what Carroll does, structurally, to develop the surprise. </a:t>
            </a:r>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20</a:t>
            </a:fld>
            <a:endParaRPr lang="en-US"/>
          </a:p>
        </p:txBody>
      </p:sp>
    </p:spTree>
    <p:extLst>
      <p:ext uri="{BB962C8B-B14F-4D97-AF65-F5344CB8AC3E}">
        <p14:creationId xmlns:p14="http://schemas.microsoft.com/office/powerpoint/2010/main" val="400324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While the principles discussed in the modules reflect the specific needs of summative assessment, they can be applied to the types of questions teachers ask in both classroom discussion and on classroom assessments. For example, in a classroom, a teacher may ask students to identify the main idea, and find the details that support that idea over the course of an entire lesson; this discussion would not be limited to one question. Facilitators should be aware of their audience as they progress through the modules. </a:t>
            </a:r>
            <a:r>
              <a:rPr lang="en-US" sz="1200" b="0" i="0" u="none" strike="noStrike" kern="1200">
                <a:solidFill>
                  <a:schemeClr val="tx1"/>
                </a:solidFill>
                <a:effectLst/>
                <a:latin typeface="+mn-lt"/>
                <a:ea typeface="+mn-ea"/>
                <a:cs typeface="+mn-cs"/>
              </a:rPr>
              <a:t>Be sure to review the user guide for specific examples of adjustments that can be made to the training to suit the needs of unique audiences. </a:t>
            </a:r>
            <a:endParaRPr lang="en-US"/>
          </a:p>
        </p:txBody>
      </p:sp>
      <p:sp>
        <p:nvSpPr>
          <p:cNvPr id="4" name="Slide Number Placeholder 3"/>
          <p:cNvSpPr>
            <a:spLocks noGrp="1"/>
          </p:cNvSpPr>
          <p:nvPr>
            <p:ph type="sldNum" sz="quarter" idx="10"/>
          </p:nvPr>
        </p:nvSpPr>
        <p:spPr/>
        <p:txBody>
          <a:bodyPr/>
          <a:lstStyle/>
          <a:p>
            <a:fld id="{36EC1E7A-7203-4B29-BE2A-FD4C6482419E}" type="slidenum">
              <a:rPr lang="en-US" smtClean="0"/>
              <a:t>2</a:t>
            </a:fld>
            <a:endParaRPr lang="en-US" dirty="0"/>
          </a:p>
        </p:txBody>
      </p:sp>
    </p:spTree>
    <p:extLst>
      <p:ext uri="{BB962C8B-B14F-4D97-AF65-F5344CB8AC3E}">
        <p14:creationId xmlns:p14="http://schemas.microsoft.com/office/powerpoint/2010/main" val="2425276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Here is another item</a:t>
            </a:r>
            <a:r>
              <a:rPr lang="en-US" b="0" baseline="0" dirty="0"/>
              <a:t> written to RL.9-10.5. </a:t>
            </a:r>
          </a:p>
          <a:p>
            <a:endParaRPr lang="en-US" b="0" dirty="0"/>
          </a:p>
          <a:p>
            <a:r>
              <a:rPr lang="en-US" b="1" dirty="0"/>
              <a:t>Answer key: </a:t>
            </a:r>
            <a:r>
              <a:rPr lang="en-US" b="0" baseline="0" dirty="0"/>
              <a:t>Part A: D; Part B: A, D</a:t>
            </a:r>
          </a:p>
          <a:p>
            <a:endParaRPr lang="en-US" b="0" baseline="0" dirty="0"/>
          </a:p>
          <a:p>
            <a:r>
              <a:rPr lang="en-US" sz="1200" b="1" kern="1200" dirty="0">
                <a:solidFill>
                  <a:schemeClr val="tx1"/>
                </a:solidFill>
                <a:effectLst/>
                <a:latin typeface="+mn-lt"/>
                <a:ea typeface="+mn-ea"/>
                <a:cs typeface="+mn-cs"/>
              </a:rPr>
              <a:t>Does this item align to the specifics of the grades 9-10 standard? </a:t>
            </a:r>
            <a:r>
              <a:rPr lang="en-US" sz="1200" kern="1200" dirty="0">
                <a:solidFill>
                  <a:schemeClr val="tx1"/>
                </a:solidFill>
                <a:effectLst/>
                <a:latin typeface="+mn-lt"/>
                <a:ea typeface="+mn-ea"/>
                <a:cs typeface="+mn-cs"/>
              </a:rPr>
              <a:t>Yes, this item is well aligned to the grade-level standard. In this two</a:t>
            </a:r>
            <a:r>
              <a:rPr lang="en-US" sz="1200" kern="1200" baseline="0" dirty="0">
                <a:solidFill>
                  <a:schemeClr val="tx1"/>
                </a:solidFill>
                <a:effectLst/>
                <a:latin typeface="+mn-lt"/>
                <a:ea typeface="+mn-ea"/>
                <a:cs typeface="+mn-cs"/>
              </a:rPr>
              <a:t>-part item, students are given the effect in the stem of part A, and they must consider HOW it is developed. So, they are not simply identifying the effect on the reader; they are thinking carefully and deeply about the structural elements that Carroll uses and the way in which he uses them. The item extends students’ thinking by asking them to identify specific stanzas that support the correct answer to Part A. Because the item requires students make an inference based on the text and demands students find evidence to support that inference in Part B, it also aligns to RL.9-10.1.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carefully attend</a:t>
            </a:r>
            <a:r>
              <a:rPr lang="en-US" sz="1200" kern="1200" baseline="0" dirty="0">
                <a:solidFill>
                  <a:schemeClr val="tx1"/>
                </a:solidFill>
                <a:effectLst/>
                <a:latin typeface="+mn-lt"/>
                <a:ea typeface="+mn-ea"/>
                <a:cs typeface="+mn-cs"/>
              </a:rPr>
              <a:t> to the entire text to see how the textual details reveal unpredictable events.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focus on central ideas and important particulars? </a:t>
            </a:r>
            <a:r>
              <a:rPr lang="en-US" sz="1200" kern="1200" dirty="0">
                <a:solidFill>
                  <a:schemeClr val="tx1"/>
                </a:solidFill>
                <a:effectLst/>
                <a:latin typeface="+mn-lt"/>
                <a:ea typeface="+mn-ea"/>
                <a:cs typeface="+mn-cs"/>
              </a:rPr>
              <a:t>Yes, a central element of the</a:t>
            </a:r>
            <a:r>
              <a:rPr lang="en-US" sz="1200" kern="1200" baseline="0" dirty="0">
                <a:solidFill>
                  <a:schemeClr val="tx1"/>
                </a:solidFill>
                <a:effectLst/>
                <a:latin typeface="+mn-lt"/>
                <a:ea typeface="+mn-ea"/>
                <a:cs typeface="+mn-cs"/>
              </a:rPr>
              <a:t> humor in this nonsense poem is the fact that what is expected is not what occurs, and further, that nothing is what it seems. This item asks students to think about just that issue.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use indirect evidence to make their inference in Part</a:t>
            </a:r>
            <a:r>
              <a:rPr lang="en-US" sz="1200" kern="1200" baseline="0" dirty="0">
                <a:solidFill>
                  <a:schemeClr val="tx1"/>
                </a:solidFill>
                <a:effectLst/>
                <a:latin typeface="+mn-lt"/>
                <a:ea typeface="+mn-ea"/>
                <a:cs typeface="+mn-cs"/>
              </a:rPr>
              <a:t> A, and direct textual evidence in Part B. </a:t>
            </a:r>
            <a:endParaRPr lang="en-US" sz="120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36EC1E7A-7203-4B29-BE2A-FD4C6482419E}" type="slidenum">
              <a:rPr lang="en-US" smtClean="0"/>
              <a:t>21</a:t>
            </a:fld>
            <a:endParaRPr lang="en-US"/>
          </a:p>
        </p:txBody>
      </p:sp>
    </p:spTree>
    <p:extLst>
      <p:ext uri="{BB962C8B-B14F-4D97-AF65-F5344CB8AC3E}">
        <p14:creationId xmlns:p14="http://schemas.microsoft.com/office/powerpoint/2010/main" val="1940581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6 makes clear that it is not enough to </a:t>
            </a:r>
            <a:r>
              <a:rPr lang="en-US" sz="1200" i="1" kern="1200" dirty="0">
                <a:solidFill>
                  <a:schemeClr val="tx1"/>
                </a:solidFill>
                <a:effectLst/>
                <a:latin typeface="+mn-lt"/>
                <a:ea typeface="+mn-ea"/>
                <a:cs typeface="+mn-cs"/>
              </a:rPr>
              <a:t>identify</a:t>
            </a:r>
            <a:r>
              <a:rPr lang="en-US" sz="1200" kern="1200" dirty="0">
                <a:solidFill>
                  <a:schemeClr val="tx1"/>
                </a:solidFill>
                <a:effectLst/>
                <a:latin typeface="+mn-lt"/>
                <a:ea typeface="+mn-ea"/>
                <a:cs typeface="+mn-cs"/>
              </a:rPr>
              <a:t> the purpose or point of view; the standard asks students to move beyond the mere labeling of a text that been the traditional</a:t>
            </a:r>
            <a:r>
              <a:rPr lang="en-US" sz="1200" kern="1200" baseline="0" dirty="0">
                <a:solidFill>
                  <a:schemeClr val="tx1"/>
                </a:solidFill>
                <a:effectLst/>
                <a:latin typeface="+mn-lt"/>
                <a:ea typeface="+mn-ea"/>
                <a:cs typeface="+mn-cs"/>
              </a:rPr>
              <a:t> approach </a:t>
            </a:r>
            <a:r>
              <a:rPr lang="en-US" sz="1200" kern="1200" dirty="0">
                <a:solidFill>
                  <a:schemeClr val="tx1"/>
                </a:solidFill>
                <a:effectLst/>
                <a:latin typeface="+mn-lt"/>
                <a:ea typeface="+mn-ea"/>
                <a:cs typeface="+mn-cs"/>
              </a:rPr>
              <a:t>to assessing the impact of point of view and purpose on how readers perceive and grasp the meaning. Standard 6 provides an excellent example of how reading closely goes beyond looking for what is directly stated. </a:t>
            </a:r>
          </a:p>
          <a:p>
            <a:endParaRPr lang="en-US" dirty="0"/>
          </a:p>
          <a:p>
            <a:r>
              <a:rPr lang="en-US" dirty="0"/>
              <a:t>At grades 9-10,</a:t>
            </a:r>
            <a:r>
              <a:rPr lang="en-US" baseline="0" dirty="0"/>
              <a:t> a specific text type is required: text from outside of the United States. This standard requires students be exposed to a wide variety of authors and texts, so where the text originates is essential. A text written by an American author will not suffice for this standard. Items must be written to passages from outside of the United States. </a:t>
            </a:r>
          </a:p>
          <a:p>
            <a:endParaRPr lang="en-US" baseline="0" dirty="0"/>
          </a:p>
          <a:p>
            <a:r>
              <a:rPr lang="en-US" baseline="0" dirty="0"/>
              <a:t>Items to RL.9-10.6 should not simply ask students to identify the point of view or cultural experience of a character from such a text. They should challenge students to think about what that point view represents, how it is revealed, or how it develops. Note that “cultural experience” is called out in the standard, showing that it is important to consider how the author’s cultural perspective may impact his or her point of view.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22</a:t>
            </a:fld>
            <a:endParaRPr lang="en-US"/>
          </a:p>
        </p:txBody>
      </p:sp>
    </p:spTree>
    <p:extLst>
      <p:ext uri="{BB962C8B-B14F-4D97-AF65-F5344CB8AC3E}">
        <p14:creationId xmlns:p14="http://schemas.microsoft.com/office/powerpoint/2010/main" val="2740520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Here is an example</a:t>
            </a:r>
            <a:r>
              <a:rPr lang="en-US" b="0" baseline="0" dirty="0"/>
              <a:t> of an item written to address RL.9-10.6. </a:t>
            </a:r>
            <a:endParaRPr lang="en-US" b="0" dirty="0"/>
          </a:p>
          <a:p>
            <a:endParaRPr lang="en-US" b="1" dirty="0"/>
          </a:p>
          <a:p>
            <a:r>
              <a:rPr lang="en-US" b="1" dirty="0"/>
              <a:t>Answer key:</a:t>
            </a:r>
            <a:r>
              <a:rPr lang="en-US" b="1" baseline="0" dirty="0"/>
              <a:t> </a:t>
            </a:r>
            <a:r>
              <a:rPr lang="en-US" b="0" baseline="0" dirty="0"/>
              <a:t>C</a:t>
            </a:r>
          </a:p>
          <a:p>
            <a:endParaRPr lang="en-US" b="0" baseline="0" dirty="0"/>
          </a:p>
          <a:p>
            <a:r>
              <a:rPr lang="en-US" sz="1200" b="1" kern="1200" dirty="0">
                <a:solidFill>
                  <a:schemeClr val="tx1"/>
                </a:solidFill>
                <a:effectLst/>
                <a:latin typeface="+mn-lt"/>
                <a:ea typeface="+mn-ea"/>
                <a:cs typeface="+mn-cs"/>
              </a:rPr>
              <a:t>Does this item align to the specifics of the grades 9-10 standard? </a:t>
            </a:r>
            <a:r>
              <a:rPr lang="en-US" sz="1200" b="0" kern="1200" dirty="0">
                <a:solidFill>
                  <a:schemeClr val="tx1"/>
                </a:solidFill>
                <a:effectLst/>
                <a:latin typeface="+mn-lt"/>
                <a:ea typeface="+mn-ea"/>
                <a:cs typeface="+mn-cs"/>
              </a:rPr>
              <a:t>No, this item does not align to the grades 9-10 standard. T</a:t>
            </a:r>
            <a:r>
              <a:rPr lang="en-US" sz="1200" b="0" kern="1200" baseline="0" dirty="0">
                <a:solidFill>
                  <a:schemeClr val="tx1"/>
                </a:solidFill>
                <a:effectLst/>
                <a:latin typeface="+mn-lt"/>
                <a:ea typeface="+mn-ea"/>
                <a:cs typeface="+mn-cs"/>
              </a:rPr>
              <a:t>he text, </a:t>
            </a:r>
            <a:r>
              <a:rPr lang="en-US" sz="1200" b="0" i="1" kern="1200" baseline="0" dirty="0">
                <a:solidFill>
                  <a:schemeClr val="tx1"/>
                </a:solidFill>
                <a:effectLst/>
                <a:latin typeface="+mn-lt"/>
                <a:ea typeface="+mn-ea"/>
                <a:cs typeface="+mn-cs"/>
              </a:rPr>
              <a:t>Julius Caesar</a:t>
            </a:r>
            <a:r>
              <a:rPr lang="en-US" sz="1200" b="0" i="0" kern="1200" baseline="0" dirty="0">
                <a:solidFill>
                  <a:schemeClr val="tx1"/>
                </a:solidFill>
                <a:effectLst/>
                <a:latin typeface="+mn-lt"/>
                <a:ea typeface="+mn-ea"/>
                <a:cs typeface="+mn-cs"/>
              </a:rPr>
              <a:t>, is a text from outside of the United States, and therefore appropriate for consideration for Standard 6 at grades 9-10. The issue, however, is that the item itself does not require the level of analysis called for by the standard. Students are not directed to consider the point of view the character represents or the cultural experience that is presented through Antony. Instead, the item simply asks them to think about what Antony thinks about other characters. The level of inference is too low to be truly aligned to the standard. </a:t>
            </a:r>
            <a:endParaRPr lang="en-US" b="1" baseline="0" dirty="0"/>
          </a:p>
          <a:p>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23</a:t>
            </a:fld>
            <a:endParaRPr lang="en-US"/>
          </a:p>
        </p:txBody>
      </p:sp>
    </p:spTree>
    <p:extLst>
      <p:ext uri="{BB962C8B-B14F-4D97-AF65-F5344CB8AC3E}">
        <p14:creationId xmlns:p14="http://schemas.microsoft.com/office/powerpoint/2010/main" val="3877781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Here is another example of an item written</a:t>
            </a:r>
            <a:r>
              <a:rPr lang="en-US" b="0" baseline="0" dirty="0"/>
              <a:t> to address RL.9-10.6.</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a:t>
            </a:r>
            <a:r>
              <a:rPr lang="en-US" b="1" baseline="0" dirty="0"/>
              <a:t>: </a:t>
            </a:r>
            <a:r>
              <a:rPr lang="en-US" b="0" baseline="0" dirty="0"/>
              <a:t>Part A: </a:t>
            </a:r>
            <a:r>
              <a:rPr lang="en-US" sz="1200" kern="1200" dirty="0">
                <a:solidFill>
                  <a:schemeClr val="tx1"/>
                </a:solidFill>
                <a:effectLst/>
                <a:latin typeface="+mn-lt"/>
                <a:ea typeface="+mn-ea"/>
                <a:cs typeface="+mn-cs"/>
              </a:rPr>
              <a:t>A; Part</a:t>
            </a:r>
            <a:r>
              <a:rPr lang="en-US" sz="1200" kern="1200" baseline="0" dirty="0">
                <a:solidFill>
                  <a:schemeClr val="tx1"/>
                </a:solidFill>
                <a:effectLst/>
                <a:latin typeface="+mn-lt"/>
                <a:ea typeface="+mn-ea"/>
                <a:cs typeface="+mn-cs"/>
              </a:rPr>
              <a:t> B: A</a:t>
            </a:r>
            <a:endParaRPr lang="en-US" sz="1200" kern="1200" dirty="0">
              <a:solidFill>
                <a:schemeClr val="tx1"/>
              </a:solidFill>
              <a:effectLst/>
              <a:latin typeface="+mn-lt"/>
              <a:ea typeface="+mn-ea"/>
              <a:cs typeface="+mn-cs"/>
            </a:endParaRPr>
          </a:p>
          <a:p>
            <a:endParaRPr lang="en-US" b="1" dirty="0"/>
          </a:p>
          <a:p>
            <a:r>
              <a:rPr lang="en-US" b="1" dirty="0"/>
              <a:t>Does this item align to the specifics of the grades 9-10 standard? </a:t>
            </a:r>
            <a:r>
              <a:rPr lang="en-US" dirty="0"/>
              <a:t>Yes, this item is well</a:t>
            </a:r>
            <a:r>
              <a:rPr lang="en-US" baseline="0" dirty="0"/>
              <a:t> </a:t>
            </a:r>
            <a:r>
              <a:rPr lang="en-US" dirty="0"/>
              <a:t>aligned</a:t>
            </a:r>
            <a:r>
              <a:rPr lang="en-US" baseline="0" dirty="0"/>
              <a:t> to the grade-level standard. This item asks students to think specifically about what is revealed about a specific cultural group, the Roman citizens, who have gathered to hear Antony speak. Students do not simply identify Antony’s point of view regarding the culture; rather, they think about the words he chooses to use reflect the group’s values. Note that the item remains explicitly text based - students can infer that Romans hold just treatment of others as a value, based on the way Antony crafts his words. Additionally, because the item requires students make a text-based inference and support it with details from the passage, it aligns to RL.9-10.1.</a:t>
            </a:r>
          </a:p>
          <a:p>
            <a:endParaRPr lang="en-US" baseline="0" dirty="0"/>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carefully attend</a:t>
            </a:r>
            <a:r>
              <a:rPr lang="en-US" sz="1200" kern="1200" baseline="0" dirty="0">
                <a:solidFill>
                  <a:schemeClr val="tx1"/>
                </a:solidFill>
                <a:effectLst/>
                <a:latin typeface="+mn-lt"/>
                <a:ea typeface="+mn-ea"/>
                <a:cs typeface="+mn-cs"/>
              </a:rPr>
              <a:t> to both Antony’s words about Caesar as well as his discussion about what has happened and will happen to Brutus and the co-conspirators to determine what it is that the Roman citizens value. </a:t>
            </a:r>
          </a:p>
          <a:p>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focus on central ideas and important particulars? </a:t>
            </a:r>
            <a:r>
              <a:rPr lang="en-US" sz="1200" kern="1200" dirty="0">
                <a:solidFill>
                  <a:schemeClr val="tx1"/>
                </a:solidFill>
                <a:effectLst/>
                <a:latin typeface="+mn-lt"/>
                <a:ea typeface="+mn-ea"/>
                <a:cs typeface="+mn-cs"/>
              </a:rPr>
              <a:t>Yes, Antony’s</a:t>
            </a:r>
            <a:r>
              <a:rPr lang="en-US" sz="1200" kern="1200" baseline="0" dirty="0">
                <a:solidFill>
                  <a:schemeClr val="tx1"/>
                </a:solidFill>
                <a:effectLst/>
                <a:latin typeface="+mn-lt"/>
                <a:ea typeface="+mn-ea"/>
                <a:cs typeface="+mn-cs"/>
              </a:rPr>
              <a:t> understanding about what his audience values impacts the argument he makes. Throughout the speech, he refers to justice, and the idea that actions have consequences. Understanding that this is a value of the Romans allows students to understand why Antony speaks the way he does.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a:t>
            </a:r>
            <a:r>
              <a:rPr lang="en-US" sz="1200" kern="1200" baseline="0" dirty="0">
                <a:solidFill>
                  <a:schemeClr val="tx1"/>
                </a:solidFill>
                <a:effectLst/>
                <a:latin typeface="+mn-lt"/>
                <a:ea typeface="+mn-ea"/>
                <a:cs typeface="+mn-cs"/>
              </a:rPr>
              <a:t> must rely on the text to make their inference in Part A. In Part B, they select direct textual evidence.  </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24</a:t>
            </a:fld>
            <a:endParaRPr lang="en-US" dirty="0"/>
          </a:p>
        </p:txBody>
      </p:sp>
    </p:spTree>
    <p:extLst>
      <p:ext uri="{BB962C8B-B14F-4D97-AF65-F5344CB8AC3E}">
        <p14:creationId xmlns:p14="http://schemas.microsoft.com/office/powerpoint/2010/main" val="309820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7 stretches the range of readers to consider a more diverse array of how ideas and evidence can be presented and understood. Many otherwise strong readers tend to “skip” the illustrations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 find in texts and find refuge in the words. Standard 7 makes clear that college and career ready literacy requires that students immerse themselves in the demands of mixed texts, in which words are only one source of knowledge. This standard also highlights the transformation of research in the digital age and makes clear that college and career ready literacy requires being an analyst of evidence from diverse sources and formats. </a:t>
            </a:r>
          </a:p>
          <a:p>
            <a:endParaRPr lang="en-US" dirty="0"/>
          </a:p>
          <a:p>
            <a:r>
              <a:rPr lang="en-US" dirty="0"/>
              <a:t>At</a:t>
            </a:r>
            <a:r>
              <a:rPr lang="en-US" baseline="0" dirty="0"/>
              <a:t> grades 9-10, students should consider two different artistic mediums, meaning a text and its film representation, or a film and an image representing the same scene, etc. Questions can push students to consider the choices made by the actors or artists regarding a specific detail or plot event, or questions can challenge students to analyze how details and ideas are emphasized/absent across the two mediums. What is key for this standard at grades 9-10 is the difference in medium: items will not be aligned if they ask students to compare two texts or even a single medium. Items must challenge students to think about how one scene or idea is represented differently across different mediums. </a:t>
            </a:r>
          </a:p>
          <a:p>
            <a:endParaRPr lang="en-US"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25</a:t>
            </a:fld>
            <a:endParaRPr lang="en-US"/>
          </a:p>
        </p:txBody>
      </p:sp>
    </p:spTree>
    <p:extLst>
      <p:ext uri="{BB962C8B-B14F-4D97-AF65-F5344CB8AC3E}">
        <p14:creationId xmlns:p14="http://schemas.microsoft.com/office/powerpoint/2010/main" val="4019534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Here</a:t>
            </a:r>
            <a:r>
              <a:rPr lang="en-US" b="0" baseline="0" dirty="0"/>
              <a:t> is an example of an item written to address RL.9-10.7.</a:t>
            </a:r>
            <a:endParaRPr lang="en-US" b="0" dirty="0"/>
          </a:p>
          <a:p>
            <a:endParaRPr lang="en-US" b="1" dirty="0"/>
          </a:p>
          <a:p>
            <a:r>
              <a:rPr lang="en-US" b="1" dirty="0"/>
              <a:t>Answer</a:t>
            </a:r>
            <a:r>
              <a:rPr lang="en-US" b="1" baseline="0" dirty="0"/>
              <a:t> key: </a:t>
            </a:r>
            <a:r>
              <a:rPr lang="en-US" b="0" dirty="0"/>
              <a:t>D</a:t>
            </a:r>
          </a:p>
          <a:p>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grades 9-10 standard? </a:t>
            </a:r>
            <a:r>
              <a:rPr lang="en-US" sz="1200" kern="1200" dirty="0">
                <a:solidFill>
                  <a:schemeClr val="tx1"/>
                </a:solidFill>
                <a:effectLst/>
                <a:latin typeface="+mn-lt"/>
                <a:ea typeface="+mn-ea"/>
                <a:cs typeface="+mn-cs"/>
              </a:rPr>
              <a:t>No, this item does not align to the grades 9-10 standard. First,</a:t>
            </a:r>
            <a:r>
              <a:rPr lang="en-US" sz="1200" kern="1200" baseline="0" dirty="0">
                <a:solidFill>
                  <a:schemeClr val="tx1"/>
                </a:solidFill>
                <a:effectLst/>
                <a:latin typeface="+mn-lt"/>
                <a:ea typeface="+mn-ea"/>
                <a:cs typeface="+mn-cs"/>
              </a:rPr>
              <a:t> Standard 7 requires a comparison across medium. This item, however, asks students to consider a theoretical source, a visual representation that does not exist. Additionally, the question asked does not consider what is absent or what is emphasized. Instead, it simply asks students to consider what might be included. </a:t>
            </a: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26</a:t>
            </a:fld>
            <a:endParaRPr lang="en-US"/>
          </a:p>
        </p:txBody>
      </p:sp>
    </p:spTree>
    <p:extLst>
      <p:ext uri="{BB962C8B-B14F-4D97-AF65-F5344CB8AC3E}">
        <p14:creationId xmlns:p14="http://schemas.microsoft.com/office/powerpoint/2010/main" val="2328190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Here is another item written to address RL.9-10.7.</a:t>
            </a:r>
            <a:r>
              <a:rPr lang="en-US" sz="1200" b="0" kern="1200" baseline="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C</a:t>
            </a:r>
            <a:r>
              <a:rPr lang="en-US" sz="1200" b="0" kern="1200" baseline="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grades 9-10 standard? </a:t>
            </a:r>
            <a:r>
              <a:rPr lang="en-US" sz="1200" kern="1200" dirty="0">
                <a:solidFill>
                  <a:schemeClr val="tx1"/>
                </a:solidFill>
                <a:effectLst/>
                <a:latin typeface="+mn-lt"/>
                <a:ea typeface="+mn-ea"/>
                <a:cs typeface="+mn-cs"/>
              </a:rPr>
              <a:t>Yes, this item is well aligned to the grade-level standard.</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tudents are asked to think carefully about two representations of the same story, the original</a:t>
            </a:r>
            <a:r>
              <a:rPr lang="en-US" sz="1200" kern="1200" baseline="0" dirty="0">
                <a:solidFill>
                  <a:schemeClr val="tx1"/>
                </a:solidFill>
                <a:effectLst/>
                <a:latin typeface="+mn-lt"/>
                <a:ea typeface="+mn-ea"/>
                <a:cs typeface="+mn-cs"/>
              </a:rPr>
              <a:t> text and the 1953 film. Students consider the specific choices that Marlin Brando makes in his portrayal of Marc Antony’s speech. Because the item requires students make an inference based on evidence from the stimuli, it also aligns to RL.9-10.1.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carefully</a:t>
            </a:r>
            <a:r>
              <a:rPr lang="en-US" sz="1200" kern="1200" baseline="0" dirty="0">
                <a:solidFill>
                  <a:schemeClr val="tx1"/>
                </a:solidFill>
                <a:effectLst/>
                <a:latin typeface="+mn-lt"/>
                <a:ea typeface="+mn-ea"/>
                <a:cs typeface="+mn-cs"/>
              </a:rPr>
              <a:t> attend to both the words in the original text as well as the actions and choices Brando makes in his portrayal of Antony during the monologue in the film.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focus on central ideas and important particulars? </a:t>
            </a:r>
            <a:r>
              <a:rPr lang="en-US" sz="1200" kern="1200" dirty="0">
                <a:solidFill>
                  <a:schemeClr val="tx1"/>
                </a:solidFill>
                <a:effectLst/>
                <a:latin typeface="+mn-lt"/>
                <a:ea typeface="+mn-ea"/>
                <a:cs typeface="+mn-cs"/>
              </a:rPr>
              <a:t>Yes, Antony’s emotional reaction to Caesar’s death is central to his feelings of</a:t>
            </a:r>
            <a:r>
              <a:rPr lang="en-US" sz="1200" kern="1200" baseline="0" dirty="0">
                <a:solidFill>
                  <a:schemeClr val="tx1"/>
                </a:solidFill>
                <a:effectLst/>
                <a:latin typeface="+mn-lt"/>
                <a:ea typeface="+mn-ea"/>
                <a:cs typeface="+mn-cs"/>
              </a:rPr>
              <a:t> betrayal. So, it is important for students to consider how the author of the text and actor in the film represent this emotion differently.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must use indirect textual evidence from both the film and the video to make their inference. </a:t>
            </a: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27</a:t>
            </a:fld>
            <a:endParaRPr lang="en-US"/>
          </a:p>
        </p:txBody>
      </p:sp>
    </p:spTree>
    <p:extLst>
      <p:ext uri="{BB962C8B-B14F-4D97-AF65-F5344CB8AC3E}">
        <p14:creationId xmlns:p14="http://schemas.microsoft.com/office/powerpoint/2010/main" val="3742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28</a:t>
            </a:fld>
            <a:endParaRPr lang="en-US"/>
          </a:p>
        </p:txBody>
      </p:sp>
    </p:spTree>
    <p:extLst>
      <p:ext uri="{BB962C8B-B14F-4D97-AF65-F5344CB8AC3E}">
        <p14:creationId xmlns:p14="http://schemas.microsoft.com/office/powerpoint/2010/main" val="2097223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standards</a:t>
            </a:r>
            <a:r>
              <a:rPr lang="en-US" baseline="0" dirty="0"/>
              <a:t> as a whole, and Anchor Standard 9 in particular, go well beyond merely promoting reading comprehension, calling on students to read with the intent of building knowledge. Students must not only grasp what they read, but also integrate it into a body of ever-growing knowledge. </a:t>
            </a:r>
            <a:r>
              <a:rPr lang="en-US" sz="1200" kern="1200" dirty="0">
                <a:solidFill>
                  <a:schemeClr val="tx1"/>
                </a:solidFill>
                <a:effectLst/>
                <a:latin typeface="+mn-lt"/>
                <a:ea typeface="+mn-ea"/>
                <a:cs typeface="+mn-cs"/>
              </a:rPr>
              <a:t>Building knowledge and vocabulary from the earliest years are essential for students to be able to become college and career ready readers of complex text. </a:t>
            </a:r>
            <a:r>
              <a:rPr lang="en-US" baseline="0" dirty="0"/>
              <a:t>Standard 9, regardless of grade level, always involves multiple stimuli. </a:t>
            </a:r>
            <a:endParaRPr lang="en-US" sz="1200" kern="1200" dirty="0">
              <a:solidFill>
                <a:schemeClr val="tx1"/>
              </a:solidFill>
              <a:effectLst/>
              <a:latin typeface="+mn-lt"/>
              <a:ea typeface="+mn-ea"/>
              <a:cs typeface="+mn-cs"/>
            </a:endParaRPr>
          </a:p>
          <a:p>
            <a:endParaRPr lang="en-US" dirty="0"/>
          </a:p>
          <a:p>
            <a:r>
              <a:rPr lang="en-US" dirty="0"/>
              <a:t>At grades</a:t>
            </a:r>
            <a:r>
              <a:rPr lang="en-US" baseline="0" dirty="0"/>
              <a:t> 9-10, students must move beyond comparing two texts. A particular type of pairing is called for in that one text must very specifically draw upon and transform another. Students should think carefully about the specific connection between the texts. As students make their analysis, they should be challenged to consider how the author of the more recent text uses his or her source material. </a:t>
            </a:r>
          </a:p>
          <a:p>
            <a:endParaRPr lang="en-US" baseline="0" dirty="0"/>
          </a:p>
          <a:p>
            <a:r>
              <a:rPr lang="en-US" baseline="0" dirty="0"/>
              <a:t>As was noted in the High-Quality Reading Items Overview module, parenthetical text is used to indicate examples. Thus, items written to this standard are not limited to consideration of Shakespeare and the Bible together. There are countless pairings of literary texts that can appropriately assess Standard 9. The key is that the texts used are connected in some logical and clear way, illustrating a transformation.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29</a:t>
            </a:fld>
            <a:endParaRPr lang="en-US"/>
          </a:p>
        </p:txBody>
      </p:sp>
    </p:spTree>
    <p:extLst>
      <p:ext uri="{BB962C8B-B14F-4D97-AF65-F5344CB8AC3E}">
        <p14:creationId xmlns:p14="http://schemas.microsoft.com/office/powerpoint/2010/main" val="1950818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Here</a:t>
            </a:r>
            <a:r>
              <a:rPr lang="en-US" b="0" baseline="0" dirty="0"/>
              <a:t> is an item written to address RL.9-10.9.</a:t>
            </a:r>
            <a:endParaRPr lang="en-US" b="0" dirty="0"/>
          </a:p>
          <a:p>
            <a:endParaRPr lang="en-US" b="1" dirty="0"/>
          </a:p>
          <a:p>
            <a:r>
              <a:rPr lang="en-US" b="1" dirty="0"/>
              <a:t>Answer key:</a:t>
            </a:r>
            <a:endParaRPr lang="en-US" b="0" dirty="0"/>
          </a:p>
          <a:p>
            <a:r>
              <a:rPr lang="en-US" b="0" dirty="0"/>
              <a:t>“The Walrus and the Carpenter”</a:t>
            </a:r>
            <a:r>
              <a:rPr lang="en-US" b="0" baseline="0" dirty="0"/>
              <a:t> by Lewis Carroll: Set at night, the Walrus and the Carpenter walk along a beach, the Walrus weeps, the oysters are eaten </a:t>
            </a:r>
            <a:endParaRPr lang="en-US" b="0" dirty="0"/>
          </a:p>
          <a:p>
            <a:r>
              <a:rPr lang="en-US" b="0" dirty="0"/>
              <a:t>“The Walrus and the Carpenter Head Back”</a:t>
            </a:r>
            <a:r>
              <a:rPr lang="en-US" b="0" baseline="0" dirty="0"/>
              <a:t> by J.T. Holden: Set during the day, the Walrus and the Carpenter walk along a beach; The Carpenter weeps; The oysters do the eating</a:t>
            </a:r>
          </a:p>
          <a:p>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grades 9-10 standard? </a:t>
            </a:r>
            <a:r>
              <a:rPr lang="en-US" sz="1200" kern="1200" dirty="0">
                <a:solidFill>
                  <a:schemeClr val="tx1"/>
                </a:solidFill>
                <a:effectLst/>
                <a:latin typeface="+mn-lt"/>
                <a:ea typeface="+mn-ea"/>
                <a:cs typeface="+mn-cs"/>
              </a:rPr>
              <a:t>No, this item does not align to the grades 9-10 standard. Though Holden’s “The Walrus and the Carpenter Head Back” draws on themes, ideas, and structures present in Carroll’s “The Walrus and the Carpenter,” the item only</a:t>
            </a:r>
            <a:r>
              <a:rPr lang="en-US" sz="1200" kern="1200" baseline="0" dirty="0">
                <a:solidFill>
                  <a:schemeClr val="tx1"/>
                </a:solidFill>
                <a:effectLst/>
                <a:latin typeface="+mn-lt"/>
                <a:ea typeface="+mn-ea"/>
                <a:cs typeface="+mn-cs"/>
              </a:rPr>
              <a:t> asks students to consider superficial comparisons. Students are not challenged to think about how it is that Holden draws on and transforms Carroll’s ideas. </a:t>
            </a: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30</a:t>
            </a:fld>
            <a:endParaRPr lang="en-US"/>
          </a:p>
        </p:txBody>
      </p:sp>
    </p:spTree>
    <p:extLst>
      <p:ext uri="{BB962C8B-B14F-4D97-AF65-F5344CB8AC3E}">
        <p14:creationId xmlns:p14="http://schemas.microsoft.com/office/powerpoint/2010/main" val="255862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3</a:t>
            </a:fld>
            <a:endParaRPr lang="en-US" dirty="0"/>
          </a:p>
        </p:txBody>
      </p:sp>
    </p:spTree>
    <p:extLst>
      <p:ext uri="{BB962C8B-B14F-4D97-AF65-F5344CB8AC3E}">
        <p14:creationId xmlns:p14="http://schemas.microsoft.com/office/powerpoint/2010/main" val="2392265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consider this item, also</a:t>
            </a:r>
            <a:r>
              <a:rPr lang="en-US" sz="1200" b="0" kern="1200" baseline="0" dirty="0">
                <a:solidFill>
                  <a:schemeClr val="tx1"/>
                </a:solidFill>
                <a:effectLst/>
                <a:latin typeface="+mn-lt"/>
                <a:ea typeface="+mn-ea"/>
                <a:cs typeface="+mn-cs"/>
              </a:rPr>
              <a:t> written to address RL.9-10.9.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grades 9-10 standard? </a:t>
            </a:r>
            <a:r>
              <a:rPr lang="en-US" sz="1200" kern="1200" dirty="0">
                <a:solidFill>
                  <a:schemeClr val="tx1"/>
                </a:solidFill>
                <a:effectLst/>
                <a:latin typeface="+mn-lt"/>
                <a:ea typeface="+mn-ea"/>
                <a:cs typeface="+mn-cs"/>
              </a:rPr>
              <a:t>Yes, this item is well aligned to the grade-level standard. As</a:t>
            </a:r>
            <a:r>
              <a:rPr lang="en-US" sz="1200" kern="1200" baseline="0" dirty="0">
                <a:solidFill>
                  <a:schemeClr val="tx1"/>
                </a:solidFill>
                <a:effectLst/>
                <a:latin typeface="+mn-lt"/>
                <a:ea typeface="+mn-ea"/>
                <a:cs typeface="+mn-cs"/>
              </a:rPr>
              <a:t> was noted on the previous slide, the texts in consideration are appropriate for this standard. The more recent text, by J.T. Holden, was written as a direct play on Carroll’s “The Walrus and the Carpenter” nonsense poem. It uses a similar structure, rhyme scheme, and order of events, only flipping the fates of the characters. The item asks students to carefully consider how this occurs. They are challenged to think deeply about the way that Holden draws inspiration from Carroll. Students consider the transformation of one character. They do not simply compare the actions of one character, instead, they think carefully about how Holden’s character builds upon Carroll’s. Because the item requires a text-based inference, it also aligns to RL.9-10.1.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carefully attend to the words</a:t>
            </a:r>
            <a:r>
              <a:rPr lang="en-US" sz="1200" kern="1200" baseline="0" dirty="0">
                <a:solidFill>
                  <a:schemeClr val="tx1"/>
                </a:solidFill>
                <a:effectLst/>
                <a:latin typeface="+mn-lt"/>
                <a:ea typeface="+mn-ea"/>
                <a:cs typeface="+mn-cs"/>
              </a:rPr>
              <a:t> and actions of the eldest Oyster to answer the question.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focus on central ideas and important particulars? </a:t>
            </a:r>
            <a:r>
              <a:rPr lang="en-US" sz="1200" kern="1200" dirty="0">
                <a:solidFill>
                  <a:schemeClr val="tx1"/>
                </a:solidFill>
                <a:effectLst/>
                <a:latin typeface="+mn-lt"/>
                <a:ea typeface="+mn-ea"/>
                <a:cs typeface="+mn-cs"/>
              </a:rPr>
              <a:t>Yes, the eldest Oyster’s actions</a:t>
            </a:r>
            <a:r>
              <a:rPr lang="en-US" sz="1200" kern="1200" baseline="0" dirty="0">
                <a:solidFill>
                  <a:schemeClr val="tx1"/>
                </a:solidFill>
                <a:effectLst/>
                <a:latin typeface="+mn-lt"/>
                <a:ea typeface="+mn-ea"/>
                <a:cs typeface="+mn-cs"/>
              </a:rPr>
              <a:t> in Text 2 reveal both the desire for, and the achievement of, revenge. This is a central idea of the text.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rely</a:t>
            </a:r>
            <a:r>
              <a:rPr lang="en-US" sz="1200" kern="1200" baseline="0" dirty="0">
                <a:solidFill>
                  <a:schemeClr val="tx1"/>
                </a:solidFill>
                <a:effectLst/>
                <a:latin typeface="+mn-lt"/>
                <a:ea typeface="+mn-ea"/>
                <a:cs typeface="+mn-cs"/>
              </a:rPr>
              <a:t> on the text to make their inference.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31</a:t>
            </a:fld>
            <a:endParaRPr lang="en-US"/>
          </a:p>
        </p:txBody>
      </p:sp>
    </p:spTree>
    <p:extLst>
      <p:ext uri="{BB962C8B-B14F-4D97-AF65-F5344CB8AC3E}">
        <p14:creationId xmlns:p14="http://schemas.microsoft.com/office/powerpoint/2010/main" val="3038176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32</a:t>
            </a:fld>
            <a:endParaRPr lang="en-US"/>
          </a:p>
        </p:txBody>
      </p:sp>
    </p:spTree>
    <p:extLst>
      <p:ext uri="{BB962C8B-B14F-4D97-AF65-F5344CB8AC3E}">
        <p14:creationId xmlns:p14="http://schemas.microsoft.com/office/powerpoint/2010/main" val="2625181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we turn our attention to the</a:t>
            </a:r>
            <a:r>
              <a:rPr lang="en-US" baseline="0" dirty="0"/>
              <a:t> Reading Standards for Informational Text for grades 9-10.</a:t>
            </a:r>
            <a:endParaRPr lang="en-US" dirty="0"/>
          </a:p>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33</a:t>
            </a:fld>
            <a:endParaRPr lang="en-US" dirty="0"/>
          </a:p>
        </p:txBody>
      </p:sp>
    </p:spTree>
    <p:extLst>
      <p:ext uri="{BB962C8B-B14F-4D97-AF65-F5344CB8AC3E}">
        <p14:creationId xmlns:p14="http://schemas.microsoft.com/office/powerpoint/2010/main" val="1613057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trike="noStrike" dirty="0"/>
              <a:t>Let’s take a closer look at the Reading Standards for Informational Texts for grades</a:t>
            </a:r>
            <a:r>
              <a:rPr lang="en-US" strike="noStrike" baseline="0" dirty="0"/>
              <a:t> 9-10. </a:t>
            </a:r>
            <a:endParaRPr lang="en-US" strike="noStrike" dirty="0"/>
          </a:p>
        </p:txBody>
      </p:sp>
      <p:sp>
        <p:nvSpPr>
          <p:cNvPr id="4" name="Slide Number Placeholder 3"/>
          <p:cNvSpPr>
            <a:spLocks noGrp="1"/>
          </p:cNvSpPr>
          <p:nvPr>
            <p:ph type="sldNum" sz="quarter" idx="10"/>
          </p:nvPr>
        </p:nvSpPr>
        <p:spPr/>
        <p:txBody>
          <a:bodyPr/>
          <a:lstStyle/>
          <a:p>
            <a:fld id="{29B9D326-3941-4162-8704-FFF237B951BE}" type="slidenum">
              <a:rPr lang="en-US" smtClean="0"/>
              <a:t>34</a:t>
            </a:fld>
            <a:endParaRPr lang="en-US" dirty="0"/>
          </a:p>
        </p:txBody>
      </p:sp>
    </p:spTree>
    <p:extLst>
      <p:ext uri="{BB962C8B-B14F-4D97-AF65-F5344CB8AC3E}">
        <p14:creationId xmlns:p14="http://schemas.microsoft.com/office/powerpoint/2010/main" val="2516716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35</a:t>
            </a:fld>
            <a:endParaRPr lang="en-US" dirty="0"/>
          </a:p>
        </p:txBody>
      </p:sp>
    </p:spTree>
    <p:extLst>
      <p:ext uri="{BB962C8B-B14F-4D97-AF65-F5344CB8AC3E}">
        <p14:creationId xmlns:p14="http://schemas.microsoft.com/office/powerpoint/2010/main" val="2467514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 2 asks</a:t>
            </a:r>
            <a:r>
              <a:rPr lang="en-US" baseline="0" dirty="0"/>
              <a:t> students to determine themes and central ideas. Unearthing themes and ideas is a product of close reading and careful examination of the text. </a:t>
            </a:r>
            <a:r>
              <a:rPr lang="en-US" sz="1200" kern="1200" dirty="0">
                <a:solidFill>
                  <a:schemeClr val="tx1"/>
                </a:solidFill>
                <a:effectLst/>
                <a:latin typeface="+mn-lt"/>
                <a:ea typeface="+mn-ea"/>
                <a:cs typeface="+mn-cs"/>
              </a:rPr>
              <a:t>In some upper grades, Standard 2 expands its focus to the plural “central ideas or themes” and adds a second crucial requirement—that students analyze the development of the ideas and themes. Reading complex texts will often expose more than one central idea, and the emphasis on analyzing their development challenges students to go beyond merely stating ideas to tracing their evolution throughout a text. Standard 2 therefore views unearthing themes and ideas as the product of careful examination of the text. </a:t>
            </a:r>
          </a:p>
          <a:p>
            <a:endParaRPr lang="en-US" sz="1200" kern="1200" dirty="0">
              <a:solidFill>
                <a:schemeClr val="tx1"/>
              </a:solidFill>
              <a:effectLst/>
              <a:latin typeface="+mn-lt"/>
              <a:ea typeface="+mn-ea"/>
              <a:cs typeface="+mn-cs"/>
            </a:endParaRPr>
          </a:p>
          <a:p>
            <a:r>
              <a:rPr lang="en-US" baseline="0" dirty="0"/>
              <a:t>Anchor Standard 2 also calls for students to summarize, being asked in separate items (as indicated by the use of the semicolon between the two aspects of the standard) to provide an objective summary of the text The word “objective” is again included to require students to provide a summary distinct from personal opinions or judgments. </a:t>
            </a:r>
          </a:p>
          <a:p>
            <a:endParaRPr lang="en-US" baseline="0" dirty="0"/>
          </a:p>
          <a:p>
            <a:r>
              <a:rPr lang="en-US" baseline="0" dirty="0"/>
              <a:t>At grades 9-10, Reading for Information Standard 2 requires students to consider the development of the central idea of a text. Students consider the specific details that impact how a central idea develops. As previously noted, it is not enough to simply identify of the central idea, but instead, the standard requires a thoughtful analysis of how the idea develops over the course of the text. Additionally, students can be challenged to provide an objective summary of the text. </a:t>
            </a:r>
          </a:p>
          <a:p>
            <a:endParaRPr lang="en-US" baseline="0" dirty="0"/>
          </a:p>
          <a:p>
            <a:r>
              <a:rPr lang="en-US" baseline="0"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36EC1E7A-7203-4B29-BE2A-FD4C6482419E}" type="slidenum">
              <a:rPr lang="en-US" smtClean="0"/>
              <a:t>36</a:t>
            </a:fld>
            <a:endParaRPr lang="en-US"/>
          </a:p>
        </p:txBody>
      </p:sp>
    </p:spTree>
    <p:extLst>
      <p:ext uri="{BB962C8B-B14F-4D97-AF65-F5344CB8AC3E}">
        <p14:creationId xmlns:p14="http://schemas.microsoft.com/office/powerpoint/2010/main" val="3863982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Here is an example of an item addressing RI.9-10.2.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Answer key:</a:t>
            </a:r>
            <a:r>
              <a:rPr lang="en-US" sz="1200" b="0" kern="1200" baseline="0" dirty="0">
                <a:solidFill>
                  <a:schemeClr val="tx1"/>
                </a:solidFill>
                <a:effectLst/>
                <a:latin typeface="+mn-lt"/>
                <a:ea typeface="+mn-ea"/>
                <a:cs typeface="+mn-cs"/>
              </a:rPr>
              <a:t> A</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grades 9-10 standard? </a:t>
            </a:r>
            <a:r>
              <a:rPr lang="en-US" sz="1200" kern="1200" dirty="0">
                <a:solidFill>
                  <a:schemeClr val="tx1"/>
                </a:solidFill>
                <a:effectLst/>
                <a:latin typeface="+mn-lt"/>
                <a:ea typeface="+mn-ea"/>
                <a:cs typeface="+mn-cs"/>
              </a:rPr>
              <a:t>No, this item does not align to the grades 9-10 standard. The</a:t>
            </a:r>
            <a:r>
              <a:rPr lang="en-US" sz="1200" kern="1200" baseline="0" dirty="0">
                <a:solidFill>
                  <a:schemeClr val="tx1"/>
                </a:solidFill>
                <a:effectLst/>
                <a:latin typeface="+mn-lt"/>
                <a:ea typeface="+mn-ea"/>
                <a:cs typeface="+mn-cs"/>
              </a:rPr>
              <a:t> item, though asking about a central idea of the text, narrows the focus down to one section of the text, as opposed to challenging students to consider the entire text. Further, the item does not ask how details present in the section develop the central idea: it focuses strictly on identification. </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37</a:t>
            </a:fld>
            <a:endParaRPr lang="en-US"/>
          </a:p>
        </p:txBody>
      </p:sp>
    </p:spTree>
    <p:extLst>
      <p:ext uri="{BB962C8B-B14F-4D97-AF65-F5344CB8AC3E}">
        <p14:creationId xmlns:p14="http://schemas.microsoft.com/office/powerpoint/2010/main" val="3516347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Now</a:t>
            </a:r>
            <a:r>
              <a:rPr lang="en-US" b="0" baseline="0" dirty="0"/>
              <a:t> consider this item, also addressing RI.9-10.2. </a:t>
            </a:r>
            <a:endParaRPr lang="en-US" b="0" dirty="0"/>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A, D,</a:t>
            </a:r>
            <a:r>
              <a:rPr lang="en-US" sz="1200" b="0" kern="1200" baseline="0" dirty="0">
                <a:solidFill>
                  <a:schemeClr val="tx1"/>
                </a:solidFill>
                <a:effectLst/>
                <a:latin typeface="+mn-lt"/>
                <a:ea typeface="+mn-ea"/>
                <a:cs typeface="+mn-cs"/>
              </a:rPr>
              <a:t> G</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grades 9-10 standard? </a:t>
            </a:r>
            <a:r>
              <a:rPr lang="en-US" sz="1200" kern="1200" dirty="0">
                <a:solidFill>
                  <a:schemeClr val="tx1"/>
                </a:solidFill>
                <a:effectLst/>
                <a:latin typeface="+mn-lt"/>
                <a:ea typeface="+mn-ea"/>
                <a:cs typeface="+mn-cs"/>
              </a:rPr>
              <a:t>Yes, this item is well aligned to the grade-level standard. While students</a:t>
            </a:r>
            <a:r>
              <a:rPr lang="en-US" sz="1200" kern="1200" baseline="0" dirty="0">
                <a:solidFill>
                  <a:schemeClr val="tx1"/>
                </a:solidFill>
                <a:effectLst/>
                <a:latin typeface="+mn-lt"/>
                <a:ea typeface="+mn-ea"/>
                <a:cs typeface="+mn-cs"/>
              </a:rPr>
              <a:t> are not explicitly asked to identify the central idea of the text, they must implicitly make a determination about the central idea before selecting the details that develop it. Students are asked to think both about what the idea is and then show their thinking by selecting explanations of how it is developed. Because the item requires students to make an inference based on the text, it also aligns to RI.9-10.1.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carefully read to identify the details that support</a:t>
            </a:r>
            <a:r>
              <a:rPr lang="en-US" sz="1200" kern="1200" baseline="0" dirty="0">
                <a:solidFill>
                  <a:schemeClr val="tx1"/>
                </a:solidFill>
                <a:effectLst/>
                <a:latin typeface="+mn-lt"/>
                <a:ea typeface="+mn-ea"/>
                <a:cs typeface="+mn-cs"/>
              </a:rPr>
              <a:t> the central idea about nuclear waste disposal. They must consider how the small details about waste disposal contribute to the author’s idea that it is unlikely that a site will be found quickly.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focus on central ideas and important particulars? </a:t>
            </a:r>
            <a:r>
              <a:rPr lang="en-US" sz="1200" kern="1200" dirty="0">
                <a:solidFill>
                  <a:schemeClr val="tx1"/>
                </a:solidFill>
                <a:effectLst/>
                <a:latin typeface="+mn-lt"/>
                <a:ea typeface="+mn-ea"/>
                <a:cs typeface="+mn-cs"/>
              </a:rPr>
              <a:t>Yes, the item specifically asks students for details that</a:t>
            </a:r>
            <a:r>
              <a:rPr lang="en-US" sz="1200" kern="1200" baseline="0" dirty="0">
                <a:solidFill>
                  <a:schemeClr val="tx1"/>
                </a:solidFill>
                <a:effectLst/>
                <a:latin typeface="+mn-lt"/>
                <a:ea typeface="+mn-ea"/>
                <a:cs typeface="+mn-cs"/>
              </a:rPr>
              <a:t> develop the</a:t>
            </a:r>
            <a:r>
              <a:rPr lang="en-US" sz="1200" kern="1200" dirty="0">
                <a:solidFill>
                  <a:schemeClr val="tx1"/>
                </a:solidFill>
                <a:effectLst/>
                <a:latin typeface="+mn-lt"/>
                <a:ea typeface="+mn-ea"/>
                <a:cs typeface="+mn-cs"/>
              </a:rPr>
              <a:t> central idea of the text.</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 select</a:t>
            </a:r>
            <a:r>
              <a:rPr lang="en-US" sz="1200" kern="1200" baseline="0" dirty="0">
                <a:solidFill>
                  <a:schemeClr val="tx1"/>
                </a:solidFill>
                <a:effectLst/>
                <a:latin typeface="+mn-lt"/>
                <a:ea typeface="+mn-ea"/>
                <a:cs typeface="+mn-cs"/>
              </a:rPr>
              <a:t> answer options that are paraphrases of textual details, so they use indirect textual evidence to make their inference.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38</a:t>
            </a:fld>
            <a:endParaRPr lang="en-US"/>
          </a:p>
        </p:txBody>
      </p:sp>
    </p:spTree>
    <p:extLst>
      <p:ext uri="{BB962C8B-B14F-4D97-AF65-F5344CB8AC3E}">
        <p14:creationId xmlns:p14="http://schemas.microsoft.com/office/powerpoint/2010/main" val="653860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Here is an item written to address the summarization element of RI.9-10.2. </a:t>
            </a:r>
          </a:p>
          <a:p>
            <a:endParaRPr lang="en-US" b="1" dirty="0"/>
          </a:p>
          <a:p>
            <a:r>
              <a:rPr lang="en-US" b="1" dirty="0"/>
              <a:t>Answer key: </a:t>
            </a:r>
            <a:r>
              <a:rPr lang="en-US" b="0" dirty="0"/>
              <a:t>B</a:t>
            </a:r>
          </a:p>
          <a:p>
            <a:endParaRPr lang="en-US" b="0" dirty="0"/>
          </a:p>
          <a:p>
            <a:r>
              <a:rPr lang="en-US" b="1" dirty="0"/>
              <a:t>Does this item align to the specifics of the grades 9-10 standard? </a:t>
            </a:r>
            <a:r>
              <a:rPr lang="en-US" b="0" dirty="0"/>
              <a:t>No, this item does not align to</a:t>
            </a:r>
            <a:r>
              <a:rPr lang="en-US" b="0" baseline="0" dirty="0"/>
              <a:t> the grades 9-10 standard. This item only requires students to consider a small segment of the text; it does not ask them to dig in and deeply analyze the entire text. The item ultimately asks students to pick one detail from that section. They do not give an overall idea of what the section/passage is about. Students do not demonstrate a deeper understanding of the meaning of the section by selecting one detail, so it does not get to summarization. </a:t>
            </a:r>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39</a:t>
            </a:fld>
            <a:endParaRPr lang="en-US"/>
          </a:p>
        </p:txBody>
      </p:sp>
    </p:spTree>
    <p:extLst>
      <p:ext uri="{BB962C8B-B14F-4D97-AF65-F5344CB8AC3E}">
        <p14:creationId xmlns:p14="http://schemas.microsoft.com/office/powerpoint/2010/main" val="37295502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Here is another item</a:t>
            </a:r>
            <a:r>
              <a:rPr lang="en-US" b="0" baseline="0" dirty="0"/>
              <a:t> written to address RI.9-10.2.</a:t>
            </a:r>
            <a:endParaRPr lang="en-US" b="0" dirty="0"/>
          </a:p>
          <a:p>
            <a:endParaRPr lang="en-US" b="1" dirty="0"/>
          </a:p>
          <a:p>
            <a:r>
              <a:rPr lang="en-US" b="1" dirty="0"/>
              <a:t>Answer key: </a:t>
            </a:r>
            <a:r>
              <a:rPr lang="en-US" b="0" dirty="0"/>
              <a:t>A</a:t>
            </a:r>
            <a:r>
              <a:rPr lang="en-US" b="0" baseline="0" dirty="0"/>
              <a:t> new theory of magnetic foam is based on information gathered by the Voyager spacecraft. Scientists believe the foam-like magnetic fields are caused by the spinning of the sun. In the 1950’s the magnetic field of the sun was believed to be in the shape of an arc. Scientists expect to make further discoveries based on data recorded by the Voyager craft. </a:t>
            </a:r>
          </a:p>
          <a:p>
            <a:endParaRPr lang="en-US" b="0" baseline="0" dirty="0"/>
          </a:p>
          <a:p>
            <a:r>
              <a:rPr lang="en-US" sz="1200" b="1" kern="1200" dirty="0">
                <a:solidFill>
                  <a:schemeClr val="tx1"/>
                </a:solidFill>
                <a:effectLst/>
                <a:latin typeface="+mn-lt"/>
                <a:ea typeface="+mn-ea"/>
                <a:cs typeface="+mn-cs"/>
              </a:rPr>
              <a:t>Does this item align to the specifics of the grades 9-10 standard? </a:t>
            </a:r>
            <a:r>
              <a:rPr lang="en-US" sz="1200" kern="1200" dirty="0">
                <a:solidFill>
                  <a:schemeClr val="tx1"/>
                </a:solidFill>
                <a:effectLst/>
                <a:latin typeface="+mn-lt"/>
                <a:ea typeface="+mn-ea"/>
                <a:cs typeface="+mn-cs"/>
              </a:rPr>
              <a:t>Yes, this item is well aligned to the grade-level standard. The item requires students to consider the details of the text, and consider how they build to produce</a:t>
            </a:r>
            <a:r>
              <a:rPr lang="en-US" sz="1200" kern="1200" baseline="0" dirty="0">
                <a:solidFill>
                  <a:schemeClr val="tx1"/>
                </a:solidFill>
                <a:effectLst/>
                <a:latin typeface="+mn-lt"/>
                <a:ea typeface="+mn-ea"/>
                <a:cs typeface="+mn-cs"/>
              </a:rPr>
              <a:t> a complete account. Note that none of the details are paraphrases of the specific events, rather, they are general statements about ideas in the text. Additionally, students are asked to choose four details from a list of six possible options. So, they are not simply ordering details from the text, but rather, pulling together general statements about ideas from the text to produce a complete, objective summary. Because the item also requires students to make an inference, it also aligns to RI.9-10.1.</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 must carefully read the text to</a:t>
            </a:r>
            <a:r>
              <a:rPr lang="en-US" sz="1200" kern="1200" baseline="0" dirty="0">
                <a:solidFill>
                  <a:schemeClr val="tx1"/>
                </a:solidFill>
                <a:effectLst/>
                <a:latin typeface="+mn-lt"/>
                <a:ea typeface="+mn-ea"/>
                <a:cs typeface="+mn-cs"/>
              </a:rPr>
              <a:t> determine which ideas are most important and should be considered as part of a summary of this complex account.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focus on central ideas and important particulars? </a:t>
            </a:r>
            <a:r>
              <a:rPr lang="en-US" sz="1200" kern="1200" dirty="0">
                <a:solidFill>
                  <a:schemeClr val="tx1"/>
                </a:solidFill>
                <a:effectLst/>
                <a:latin typeface="+mn-lt"/>
                <a:ea typeface="+mn-ea"/>
                <a:cs typeface="+mn-cs"/>
              </a:rPr>
              <a:t>Yes, the item specifically asks for a summary of the text, which highlights the central ideas and important contributing details.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kern="1200" dirty="0">
                <a:solidFill>
                  <a:schemeClr val="tx1"/>
                </a:solidFill>
                <a:effectLst/>
                <a:latin typeface="+mn-lt"/>
                <a:ea typeface="+mn-ea"/>
                <a:cs typeface="+mn-cs"/>
              </a:rPr>
              <a:t>Yes, students</a:t>
            </a:r>
            <a:r>
              <a:rPr lang="en-US" sz="1200" kern="1200" baseline="0" dirty="0">
                <a:solidFill>
                  <a:schemeClr val="tx1"/>
                </a:solidFill>
                <a:effectLst/>
                <a:latin typeface="+mn-lt"/>
                <a:ea typeface="+mn-ea"/>
                <a:cs typeface="+mn-cs"/>
              </a:rPr>
              <a:t> select from details that are based on key ideas from the text. To answer the question, they use indirect textual evidence. </a:t>
            </a: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40</a:t>
            </a:fld>
            <a:endParaRPr lang="en-US"/>
          </a:p>
        </p:txBody>
      </p:sp>
    </p:spTree>
    <p:extLst>
      <p:ext uri="{BB962C8B-B14F-4D97-AF65-F5344CB8AC3E}">
        <p14:creationId xmlns:p14="http://schemas.microsoft.com/office/powerpoint/2010/main" val="145394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a:t>Let’s take a closer look at the Reading Standards for Literature for Grades 9-10. For each standard, we will first present a</a:t>
            </a:r>
            <a:r>
              <a:rPr lang="en-US" strike="noStrike" baseline="0" dirty="0"/>
              <a:t>n example of a item that does NOT align to the language and intent of the standard. Then we will follow up with a item that aligns to the standard so you can see the differences. </a:t>
            </a:r>
            <a:endParaRPr lang="en-US" strike="noStrike" dirty="0"/>
          </a:p>
          <a:p>
            <a:endParaRPr lang="en-US" strike="noStrike" dirty="0"/>
          </a:p>
          <a:p>
            <a:r>
              <a:rPr lang="en-US" strike="noStrike" dirty="0"/>
              <a:t>Note: You’ll see in the examples</a:t>
            </a:r>
            <a:r>
              <a:rPr lang="en-US" strike="noStrike" baseline="0" dirty="0"/>
              <a:t> that textual evidence includes the use of direct textual evidence (i.e., sentences from the text), as well as indirect evidence (i.e., paraphrasing of evidence in the text or inferences based on the text). </a:t>
            </a:r>
            <a:endParaRPr lang="en-US" strike="noStrike" dirty="0"/>
          </a:p>
        </p:txBody>
      </p:sp>
      <p:sp>
        <p:nvSpPr>
          <p:cNvPr id="4" name="Slide Number Placeholder 3"/>
          <p:cNvSpPr>
            <a:spLocks noGrp="1"/>
          </p:cNvSpPr>
          <p:nvPr>
            <p:ph type="sldNum" sz="quarter" idx="10"/>
          </p:nvPr>
        </p:nvSpPr>
        <p:spPr/>
        <p:txBody>
          <a:bodyPr/>
          <a:lstStyle/>
          <a:p>
            <a:fld id="{D2A8CB79-26D9-47B3-A269-5F23059CE68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36866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with all grades,</a:t>
            </a:r>
            <a:r>
              <a:rPr lang="en-US" baseline="0" dirty="0"/>
              <a:t> Anchor Standard 3 requires students to perform a specific kind of careful reading when examining a text: Students are not asked merely to take away the high points and identify the key figures present, but they are also asked to plunge into the text to see how ideas and individuals grow and change throughout. The requirement to analyze a set of ideas or sequence of events is not merely to restate them, but rather to comprehend how they evolve and interact over time. Nor does the standard ask students to study ideas, events, and individuals in isolation from one another; instead, students are specifically charged with analyzing and explaining the interactions and relationships among them. Because a text, in essence, comprises the interaction of these factors, fulfilling this standard means students truly are analyzing the text itself.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grades 9-10, students consider how the ideas or events work together to create a coherent account. Items should ask students to consider the connections between details, ideas or events, why things were ordered in a certain way, or how these work together to create a complex account of something. Simple labeling of connections is not enough for alignment to Standard 3. Instead, items should challenge students to understand how the author makes these connections (builds these relationships) between elements of the texts.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36EC1E7A-7203-4B29-BE2A-FD4C6482419E}" type="slidenum">
              <a:rPr lang="en-US" smtClean="0"/>
              <a:t>41</a:t>
            </a:fld>
            <a:endParaRPr lang="en-US"/>
          </a:p>
        </p:txBody>
      </p:sp>
    </p:spTree>
    <p:extLst>
      <p:ext uri="{BB962C8B-B14F-4D97-AF65-F5344CB8AC3E}">
        <p14:creationId xmlns:p14="http://schemas.microsoft.com/office/powerpoint/2010/main" val="2298553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Consider this item, written to address</a:t>
            </a:r>
            <a:r>
              <a:rPr lang="en-US" b="0" baseline="0" dirty="0"/>
              <a:t> RI.9-10.3.</a:t>
            </a:r>
            <a:endParaRPr lang="en-US" b="0" dirty="0"/>
          </a:p>
          <a:p>
            <a:endParaRPr lang="en-US" b="0" dirty="0"/>
          </a:p>
          <a:p>
            <a:r>
              <a:rPr lang="en-US" b="1" dirty="0"/>
              <a:t>Answer key: </a:t>
            </a:r>
            <a:r>
              <a:rPr lang="en-US" b="0" dirty="0"/>
              <a:t>A</a:t>
            </a:r>
          </a:p>
          <a:p>
            <a:endParaRPr lang="en-US" b="0" dirty="0"/>
          </a:p>
          <a:p>
            <a:r>
              <a:rPr lang="en-US" b="1" dirty="0"/>
              <a:t>Does</a:t>
            </a:r>
            <a:r>
              <a:rPr lang="en-US" b="1" baseline="0" dirty="0"/>
              <a:t> this item align to the specifics of the grades 9-10 standard? </a:t>
            </a:r>
            <a:r>
              <a:rPr lang="en-US" b="0" baseline="0" dirty="0"/>
              <a:t>No, the item does not align to the specifics of the grades 9-10 standard. The item simply asks students to identify two related terms from the text. To align to RI.3 at grades 9-10, the item should challenge students to think about HOW the ideas are developed or related. Instead, this item simply asks students to identify two terms that may be related. </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42</a:t>
            </a:fld>
            <a:endParaRPr lang="en-US"/>
          </a:p>
        </p:txBody>
      </p:sp>
    </p:spTree>
    <p:extLst>
      <p:ext uri="{BB962C8B-B14F-4D97-AF65-F5344CB8AC3E}">
        <p14:creationId xmlns:p14="http://schemas.microsoft.com/office/powerpoint/2010/main" val="32685781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Here is another item,</a:t>
            </a:r>
            <a:r>
              <a:rPr lang="en-US" b="0" baseline="0" dirty="0"/>
              <a:t> also addressing RI.9-10.3. </a:t>
            </a:r>
            <a:endParaRPr lang="en-US" b="0" dirty="0"/>
          </a:p>
          <a:p>
            <a:endParaRPr lang="en-US" b="1" dirty="0"/>
          </a:p>
          <a:p>
            <a:r>
              <a:rPr lang="en-US" b="1" dirty="0"/>
              <a:t>Answer key: </a:t>
            </a:r>
            <a:r>
              <a:rPr lang="en-US" b="0" dirty="0"/>
              <a:t>C</a:t>
            </a:r>
          </a:p>
          <a:p>
            <a:endParaRPr lang="en-US" b="0" dirty="0"/>
          </a:p>
          <a:p>
            <a:r>
              <a:rPr lang="en-US" b="1" dirty="0"/>
              <a:t>Does</a:t>
            </a:r>
            <a:r>
              <a:rPr lang="en-US" b="1" baseline="0" dirty="0"/>
              <a:t> this item align to the specifics of the grades 9-10 standard? </a:t>
            </a:r>
            <a:r>
              <a:rPr lang="en-US" b="0" baseline="0" dirty="0"/>
              <a:t>Yes, the item is well aligned to the grades 9-10 standard. It challenges students to think carefully about how key terms from the text interact. Close reading of paragraph two shows that the author does not directly state this relationship. Paragraph two begins to outline the relationship between fission, nuclear energy, and nuclear waste, and students must connect that the byproducts of the process that creates nuclear energy (fission) are the highly dangerous radioactive particles that make up nuclear waste. The item requires students to make a text-based inference, so it also aligns to RI.9-10.1. </a:t>
            </a:r>
          </a:p>
          <a:p>
            <a:endParaRPr lang="en-US" b="0" baseline="0" dirty="0"/>
          </a:p>
          <a:p>
            <a:r>
              <a:rPr lang="en-US" b="1" dirty="0"/>
              <a:t>Does</a:t>
            </a:r>
            <a:r>
              <a:rPr lang="en-US" b="1" baseline="0" dirty="0"/>
              <a:t> this item require close reading? </a:t>
            </a:r>
            <a:r>
              <a:rPr lang="en-US" b="0" baseline="0" dirty="0"/>
              <a:t>Yes, students must attend to the details of paragraph two to make a connection between the process of nuclear fission and one of its byproducts (radioactive waste).</a:t>
            </a:r>
          </a:p>
          <a:p>
            <a:endParaRPr lang="en-US" b="0" baseline="0" dirty="0"/>
          </a:p>
          <a:p>
            <a:r>
              <a:rPr lang="en-US" b="1" baseline="0" dirty="0"/>
              <a:t>Does this item focus on central ideas and important particulars? </a:t>
            </a:r>
            <a:r>
              <a:rPr lang="en-US" b="0" baseline="0" dirty="0"/>
              <a:t>Yes, the item pushes students to think about nuclear waste, and the process in which it is created. As a central idea of the passage is that nuclear waste is dangerous and needs careful storage, it is important for students to consider how that waste comes into being, and why it is dangerous. </a:t>
            </a:r>
          </a:p>
          <a:p>
            <a:endParaRPr lang="en-US" b="0" baseline="0" dirty="0"/>
          </a:p>
          <a:p>
            <a:r>
              <a:rPr lang="en-US" b="1" baseline="0" dirty="0"/>
              <a:t>Does this item require use of evidence? </a:t>
            </a:r>
            <a:r>
              <a:rPr lang="en-US" b="0" baseline="0" dirty="0"/>
              <a:t>Yes, the item requires students use indirect textual evidence to make their inference. </a:t>
            </a:r>
            <a:endParaRPr lang="en-US" b="1" baseline="0" dirty="0"/>
          </a:p>
          <a:p>
            <a:endParaRPr lang="en-US" b="0" baseline="0" dirty="0"/>
          </a:p>
          <a:p>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43</a:t>
            </a:fld>
            <a:endParaRPr lang="en-US"/>
          </a:p>
        </p:txBody>
      </p:sp>
    </p:spTree>
    <p:extLst>
      <p:ext uri="{BB962C8B-B14F-4D97-AF65-F5344CB8AC3E}">
        <p14:creationId xmlns:p14="http://schemas.microsoft.com/office/powerpoint/2010/main" val="2090181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mentioned</a:t>
            </a:r>
            <a:r>
              <a:rPr lang="en-US" baseline="0" dirty="0"/>
              <a:t> with RL.4</a:t>
            </a:r>
            <a:r>
              <a:rPr lang="en-US" dirty="0"/>
              <a:t>,</a:t>
            </a:r>
            <a:r>
              <a:rPr lang="en-US" baseline="0" dirty="0"/>
              <a:t> Anchor S</a:t>
            </a:r>
            <a:r>
              <a:rPr lang="en-US" dirty="0"/>
              <a:t>tandard 4 asks</a:t>
            </a:r>
            <a:r>
              <a:rPr lang="en-US" baseline="0" dirty="0"/>
              <a:t> students to use context to determine word meaning. Students can be directed to determine the meaning of figurative, connotative, or technical words and phrases. Technical meaning refers to the domain-specific words that have a specific meaning in informational texts. Think about a word like “expression” or “product” in math, or “range” in science. These words are important words for students to know and understand, and they are multiple-meaning words. They have a specific technical meaning when used in certain circumstances.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grades 9-10, as with all grades, students must consider the meaning of words and phrases in texts. Students can consider figurative, connotative, or technical meaning.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addition to considering “word meaning,” at grades 9-10, students may be challenged to consider the impact of “word choice” on meaning and tone. As with the literary text at this standard, students should consider how individual words and phrases work together to create the meaning and tone of the passage.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6EC1E7A-7203-4B29-BE2A-FD4C6482419E}" type="slidenum">
              <a:rPr lang="en-US" smtClean="0"/>
              <a:t>44</a:t>
            </a:fld>
            <a:endParaRPr lang="en-US"/>
          </a:p>
        </p:txBody>
      </p:sp>
    </p:spTree>
    <p:extLst>
      <p:ext uri="{BB962C8B-B14F-4D97-AF65-F5344CB8AC3E}">
        <p14:creationId xmlns:p14="http://schemas.microsoft.com/office/powerpoint/2010/main" val="12613436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Consider this</a:t>
            </a:r>
            <a:r>
              <a:rPr lang="en-US" b="0" baseline="0" dirty="0"/>
              <a:t> item, written to RI.9-10.4.</a:t>
            </a:r>
            <a:endParaRPr lang="en-US" b="0" dirty="0"/>
          </a:p>
          <a:p>
            <a:endParaRPr lang="en-US" b="1" dirty="0"/>
          </a:p>
          <a:p>
            <a:r>
              <a:rPr lang="en-US" b="1" dirty="0"/>
              <a:t>Answer key: </a:t>
            </a:r>
            <a:r>
              <a:rPr lang="en-US" b="0" dirty="0"/>
              <a:t>D</a:t>
            </a:r>
          </a:p>
          <a:p>
            <a:endParaRPr lang="en-US" b="0" dirty="0"/>
          </a:p>
          <a:p>
            <a:r>
              <a:rPr lang="en-US" b="1" dirty="0"/>
              <a:t>Does</a:t>
            </a:r>
            <a:r>
              <a:rPr lang="en-US" b="1" baseline="0" dirty="0"/>
              <a:t> this item align to the specifics of the grades 9-10 standard? </a:t>
            </a:r>
            <a:r>
              <a:rPr lang="en-US" b="0" baseline="0" dirty="0"/>
              <a:t>No, this item does not align to the grades 9-10 standard. Though imminent is an important word to the passage, it does not have sufficient context to allow students to determine meaning. To successfully answer the question, students must rely on their background knowledge and not the text itself. As the item takes students outside of the text, it is not aligned to the specifics of the standard. </a:t>
            </a:r>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45</a:t>
            </a:fld>
            <a:endParaRPr lang="en-US"/>
          </a:p>
        </p:txBody>
      </p:sp>
    </p:spTree>
    <p:extLst>
      <p:ext uri="{BB962C8B-B14F-4D97-AF65-F5344CB8AC3E}">
        <p14:creationId xmlns:p14="http://schemas.microsoft.com/office/powerpoint/2010/main" val="38086345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Here is another item written</a:t>
            </a:r>
            <a:r>
              <a:rPr lang="en-US" sz="1200" b="0" kern="1200" baseline="0" dirty="0">
                <a:solidFill>
                  <a:schemeClr val="tx1"/>
                </a:solidFill>
                <a:effectLst/>
                <a:latin typeface="+mn-lt"/>
                <a:ea typeface="+mn-ea"/>
                <a:cs typeface="+mn-cs"/>
              </a:rPr>
              <a:t> to RI.9-10.4. </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b="1" kern="1200" baseline="0" dirty="0">
                <a:solidFill>
                  <a:schemeClr val="tx1"/>
                </a:solidFill>
                <a:effectLst/>
                <a:latin typeface="+mn-lt"/>
                <a:ea typeface="+mn-ea"/>
                <a:cs typeface="+mn-cs"/>
              </a:rPr>
              <a:t> key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grades 9-10 standard? </a:t>
            </a:r>
            <a:r>
              <a:rPr lang="en-US" sz="1200" kern="1200" dirty="0">
                <a:solidFill>
                  <a:schemeClr val="tx1"/>
                </a:solidFill>
                <a:effectLst/>
                <a:latin typeface="+mn-lt"/>
                <a:ea typeface="+mn-ea"/>
                <a:cs typeface="+mn-cs"/>
              </a:rPr>
              <a:t>Yes, this item is well aligned to the grade-level standard. Students determine</a:t>
            </a:r>
            <a:r>
              <a:rPr lang="en-US" sz="1200" kern="1200" baseline="0" dirty="0">
                <a:solidFill>
                  <a:schemeClr val="tx1"/>
                </a:solidFill>
                <a:effectLst/>
                <a:latin typeface="+mn-lt"/>
                <a:ea typeface="+mn-ea"/>
                <a:cs typeface="+mn-cs"/>
              </a:rPr>
              <a:t> the meaning of a word</a:t>
            </a:r>
            <a:r>
              <a:rPr lang="en-US" sz="1200" i="0" kern="1200" baseline="0" dirty="0">
                <a:solidFill>
                  <a:schemeClr val="tx1"/>
                </a:solidFill>
                <a:effectLst/>
                <a:latin typeface="+mn-lt"/>
                <a:ea typeface="+mn-ea"/>
                <a:cs typeface="+mn-cs"/>
              </a:rPr>
              <a:t>, “tactic,” that is surrounded with sufficient context. As is evident in paragraph two (provided above for reference), “chose to tell,” “decision,” and “purpose,” clue students in to the idea that tactic has to do with a specific, deliberate plan. As there is sufficient context for students the item is well aligned to the expectations of Standard 4 at grades 9-10. The item requires students to make a text-based inference, it also aligns to RI.9-10.1.</a:t>
            </a:r>
            <a:r>
              <a:rPr lang="en-US" sz="1200" i="0" kern="1200" dirty="0">
                <a:solidFill>
                  <a:schemeClr val="tx1"/>
                </a:solidFill>
                <a:effectLst/>
                <a:latin typeface="+mn-lt"/>
                <a:ea typeface="+mn-ea"/>
                <a:cs typeface="+mn-cs"/>
              </a:rPr>
              <a:t>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Does this item require close reading? </a:t>
            </a:r>
            <a:r>
              <a:rPr lang="en-US" sz="1200" i="0" kern="1200" dirty="0">
                <a:solidFill>
                  <a:schemeClr val="tx1"/>
                </a:solidFill>
                <a:effectLst/>
                <a:latin typeface="+mn-lt"/>
                <a:ea typeface="+mn-ea"/>
                <a:cs typeface="+mn-cs"/>
              </a:rPr>
              <a:t>Yes, students</a:t>
            </a:r>
            <a:r>
              <a:rPr lang="en-US" sz="1200" i="0" kern="1200" baseline="0" dirty="0">
                <a:solidFill>
                  <a:schemeClr val="tx1"/>
                </a:solidFill>
                <a:effectLst/>
                <a:latin typeface="+mn-lt"/>
                <a:ea typeface="+mn-ea"/>
                <a:cs typeface="+mn-cs"/>
              </a:rPr>
              <a:t> must carefully attend to the details of paragraph two to discern the meaning of “tactic.” </a:t>
            </a:r>
            <a:endParaRPr lang="en-US"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Does the item focus on the central ideas and important particulars of the text(s)? </a:t>
            </a:r>
            <a:r>
              <a:rPr lang="en-US" sz="1200" i="0" kern="1200" dirty="0">
                <a:solidFill>
                  <a:schemeClr val="tx1"/>
                </a:solidFill>
                <a:effectLst/>
                <a:latin typeface="+mn-lt"/>
                <a:ea typeface="+mn-ea"/>
                <a:cs typeface="+mn-cs"/>
              </a:rPr>
              <a:t>Yes, a key</a:t>
            </a:r>
            <a:r>
              <a:rPr lang="en-US" sz="1200" i="0" kern="1200" baseline="0" dirty="0">
                <a:solidFill>
                  <a:schemeClr val="tx1"/>
                </a:solidFill>
                <a:effectLst/>
                <a:latin typeface="+mn-lt"/>
                <a:ea typeface="+mn-ea"/>
                <a:cs typeface="+mn-cs"/>
              </a:rPr>
              <a:t> element of Truman’s decision to tell Stalin was the thought that he could strategically share information. The word “tactic” hints at the thought process that went in to Truman’s decision. </a:t>
            </a:r>
            <a:endParaRPr lang="en-US"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Does this item require use of evidence? </a:t>
            </a:r>
            <a:r>
              <a:rPr lang="en-US" sz="1200" i="0" kern="1200" dirty="0">
                <a:solidFill>
                  <a:schemeClr val="tx1"/>
                </a:solidFill>
                <a:effectLst/>
                <a:latin typeface="+mn-lt"/>
                <a:ea typeface="+mn-ea"/>
                <a:cs typeface="+mn-cs"/>
              </a:rPr>
              <a:t>Yes, students use indirect textual evidence to determine</a:t>
            </a:r>
            <a:r>
              <a:rPr lang="en-US" sz="1200" i="0" kern="1200" baseline="0" dirty="0">
                <a:solidFill>
                  <a:schemeClr val="tx1"/>
                </a:solidFill>
                <a:effectLst/>
                <a:latin typeface="+mn-lt"/>
                <a:ea typeface="+mn-ea"/>
                <a:cs typeface="+mn-cs"/>
              </a:rPr>
              <a:t> the meaning of “tactic.” </a:t>
            </a:r>
            <a:endParaRPr lang="en-US" sz="1200" i="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46</a:t>
            </a:fld>
            <a:endParaRPr lang="en-US"/>
          </a:p>
        </p:txBody>
      </p:sp>
    </p:spTree>
    <p:extLst>
      <p:ext uri="{BB962C8B-B14F-4D97-AF65-F5344CB8AC3E}">
        <p14:creationId xmlns:p14="http://schemas.microsoft.com/office/powerpoint/2010/main" val="33526634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standards for teaching and assessing reading have traditionally included structure, Anchor Standard 5 includes an unusual dimension that illustrates the increased rigor at the heart of the standards. Standard 5 does not just ask that students “analyze the structure” of a given text but also that they account for “how specific sentences, paragraphs, and larger portions of the text relate to each other and the whole.” The standard moves students beyond merely identifying structural features of a text to analyzing how sentences connect to other sentences, paragraphs to other paragraphs, and chapters cohere into a whole. Understanding how each part of a specific text fits together leads to a deep grasp of how those parts work together to form a whole, individual text for a specific purpose. One of the simplest questions one can ask about a text that goes to the heart of reading comprehension is “what is the role of this sentence, paragraph, or section of the text—how does it advance or develop its meaning or purpose?” As all texts have a structural backbone, asking questions about text structure can equally serve to illuminate a </a:t>
            </a:r>
            <a:r>
              <a:rPr lang="en-US" sz="1200" b="0" kern="1200" dirty="0">
                <a:solidFill>
                  <a:schemeClr val="tx1"/>
                </a:solidFill>
                <a:effectLst/>
                <a:latin typeface="+mn-lt"/>
                <a:ea typeface="+mn-ea"/>
                <a:cs typeface="+mn-cs"/>
              </a:rPr>
              <a:t>story, poem, or</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endParaRPr lang="en-US" dirty="0"/>
          </a:p>
          <a:p>
            <a:r>
              <a:rPr lang="en-US" dirty="0"/>
              <a:t>At</a:t>
            </a:r>
            <a:r>
              <a:rPr lang="en-US" baseline="0" dirty="0"/>
              <a:t> grades 9-10, students consider the specific claims or ideas an author develops over the course of the text. Standard 5 is not about identifying the claims, but rather thinking about how small sections of the text work together to develop and refine the larger ideas. Students can be challenged to think about different grain sizes, from the individual sentences to paragraphs to groups of paragraphs or sections. Again, it is not about identifying the individual idea or claim within each section (e.g., an item asking students to identify a claim in paragraph 2 is not aligned), but instead, it is about considering HOW those smaller sections work together to produce a complex account.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47</a:t>
            </a:fld>
            <a:endParaRPr lang="en-US"/>
          </a:p>
        </p:txBody>
      </p:sp>
    </p:spTree>
    <p:extLst>
      <p:ext uri="{BB962C8B-B14F-4D97-AF65-F5344CB8AC3E}">
        <p14:creationId xmlns:p14="http://schemas.microsoft.com/office/powerpoint/2010/main" val="2372687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Here</a:t>
            </a:r>
            <a:r>
              <a:rPr lang="en-US" b="0" baseline="0" dirty="0"/>
              <a:t> is an item written to RI.9-10.5. </a:t>
            </a:r>
            <a:endParaRPr lang="en-US" b="0" dirty="0"/>
          </a:p>
          <a:p>
            <a:endParaRPr lang="en-US" b="1" dirty="0"/>
          </a:p>
          <a:p>
            <a:r>
              <a:rPr lang="en-US" b="1" dirty="0"/>
              <a:t>Answer</a:t>
            </a:r>
            <a:r>
              <a:rPr lang="en-US" b="1" baseline="0" dirty="0"/>
              <a:t> key</a:t>
            </a:r>
            <a:r>
              <a:rPr lang="en-US" b="1" dirty="0"/>
              <a:t>: </a:t>
            </a:r>
            <a:r>
              <a:rPr lang="en-US" b="0" dirty="0"/>
              <a:t>Part</a:t>
            </a:r>
            <a:r>
              <a:rPr lang="en-US" b="0" baseline="0" dirty="0"/>
              <a:t> A: </a:t>
            </a:r>
            <a:r>
              <a:rPr lang="en-US" b="0" dirty="0"/>
              <a:t>C; Part B: A</a:t>
            </a:r>
          </a:p>
          <a:p>
            <a:endParaRPr lang="en-US" b="0" dirty="0"/>
          </a:p>
          <a:p>
            <a:r>
              <a:rPr lang="en-US" b="1" dirty="0"/>
              <a:t>Does this item align to the specifics of the grades 9-10 standard?</a:t>
            </a:r>
            <a:r>
              <a:rPr lang="en-US" b="1" baseline="0" dirty="0"/>
              <a:t> </a:t>
            </a:r>
            <a:r>
              <a:rPr lang="en-US" b="0" baseline="0" dirty="0"/>
              <a:t>No, this item does not align to the grades 9-10 standard. The item asks students to simply restate a claim made in the passage, not analyze how it develops. Even though students are directed back to the text to find support for the claim, the item does not ask them to consider how the claim develops, or how the specific sentences/paragraphs build the claim, instead, students simply identify the part of the text that states the claim. </a:t>
            </a:r>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48</a:t>
            </a:fld>
            <a:endParaRPr lang="en-US"/>
          </a:p>
        </p:txBody>
      </p:sp>
    </p:spTree>
    <p:extLst>
      <p:ext uri="{BB962C8B-B14F-4D97-AF65-F5344CB8AC3E}">
        <p14:creationId xmlns:p14="http://schemas.microsoft.com/office/powerpoint/2010/main" val="1427623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consider this item to RI.9-10.5.</a:t>
            </a:r>
            <a:r>
              <a:rPr lang="en-US" sz="1200" b="0" kern="1200" baseline="0" dirty="0">
                <a:solidFill>
                  <a:schemeClr val="tx1"/>
                </a:solidFill>
                <a:effectLst/>
                <a:latin typeface="+mn-lt"/>
                <a:ea typeface="+mn-ea"/>
                <a:cs typeface="+mn-cs"/>
              </a:rPr>
              <a:t> </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A</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align to the specifics of the grades 9-10 standard? </a:t>
            </a:r>
            <a:r>
              <a:rPr lang="en-US" sz="1200" kern="1200" dirty="0">
                <a:solidFill>
                  <a:schemeClr val="tx1"/>
                </a:solidFill>
                <a:effectLst/>
                <a:latin typeface="+mn-lt"/>
                <a:ea typeface="+mn-ea"/>
                <a:cs typeface="+mn-cs"/>
              </a:rPr>
              <a:t>Yes, this item is well aligned to the grade-level standard. Students must</a:t>
            </a:r>
            <a:r>
              <a:rPr lang="en-US" sz="1200" kern="1200" baseline="0" dirty="0">
                <a:solidFill>
                  <a:schemeClr val="tx1"/>
                </a:solidFill>
                <a:effectLst/>
                <a:latin typeface="+mn-lt"/>
                <a:ea typeface="+mn-ea"/>
                <a:cs typeface="+mn-cs"/>
              </a:rPr>
              <a:t> consider one idea from the text and focus specifically on how it develops. Students consider the implications of a specific quote, as well as how it relates to a different segment of the text. The students consider how the two elements of the text relate to develop the author’s argument about nuclear power and its associated waste. Because the item also requires students to make a text-based inference, it aligns to RI.9-10.1.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close reading? </a:t>
            </a:r>
            <a:r>
              <a:rPr lang="en-US" sz="1200" kern="1200" dirty="0">
                <a:solidFill>
                  <a:schemeClr val="tx1"/>
                </a:solidFill>
                <a:effectLst/>
                <a:latin typeface="+mn-lt"/>
                <a:ea typeface="+mn-ea"/>
                <a:cs typeface="+mn-cs"/>
              </a:rPr>
              <a:t>Yes, students</a:t>
            </a:r>
            <a:r>
              <a:rPr lang="en-US" sz="1200" kern="1200" baseline="0" dirty="0">
                <a:solidFill>
                  <a:schemeClr val="tx1"/>
                </a:solidFill>
                <a:effectLst/>
                <a:latin typeface="+mn-lt"/>
                <a:ea typeface="+mn-ea"/>
                <a:cs typeface="+mn-cs"/>
              </a:rPr>
              <a:t> must be able to identify the author’s perspective regarding nuclear power and nuclear waste in order to understand how the quote from Kevin </a:t>
            </a:r>
            <a:r>
              <a:rPr lang="en-US" sz="1200" kern="1200" baseline="0" dirty="0" err="1">
                <a:solidFill>
                  <a:schemeClr val="tx1"/>
                </a:solidFill>
                <a:effectLst/>
                <a:latin typeface="+mn-lt"/>
                <a:ea typeface="+mn-ea"/>
                <a:cs typeface="+mn-cs"/>
              </a:rPr>
              <a:t>Kamps</a:t>
            </a:r>
            <a:r>
              <a:rPr lang="en-US" sz="1200" kern="1200" baseline="0" dirty="0">
                <a:solidFill>
                  <a:schemeClr val="tx1"/>
                </a:solidFill>
                <a:effectLst/>
                <a:latin typeface="+mn-lt"/>
                <a:ea typeface="+mn-ea"/>
                <a:cs typeface="+mn-cs"/>
              </a:rPr>
              <a:t> and the information in “Sitting and Sitting” (paragraphs 11-18) develop the author’s overall claim regarding nuclear waste.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the item focus on the central ideas and important particulars of the text(s)? </a:t>
            </a:r>
            <a:r>
              <a:rPr lang="en-US" sz="1200" kern="1200" dirty="0">
                <a:solidFill>
                  <a:schemeClr val="tx1"/>
                </a:solidFill>
                <a:effectLst/>
                <a:latin typeface="+mn-lt"/>
                <a:ea typeface="+mn-ea"/>
                <a:cs typeface="+mn-cs"/>
              </a:rPr>
              <a:t>Yes, a</a:t>
            </a:r>
            <a:r>
              <a:rPr lang="en-US" sz="1200" kern="1200" baseline="0" dirty="0">
                <a:solidFill>
                  <a:schemeClr val="tx1"/>
                </a:solidFill>
                <a:effectLst/>
                <a:latin typeface="+mn-lt"/>
                <a:ea typeface="+mn-ea"/>
                <a:cs typeface="+mn-cs"/>
              </a:rPr>
              <a:t> key element of the text is that it is challenging to determine where to dispose of nuclear waste for a variety of complicating factors. So, an item that directs students to consider how this idea develops focuses on what is most important in the text.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this item require use of evidence? </a:t>
            </a:r>
            <a:r>
              <a:rPr lang="en-US" sz="1200" b="0" kern="1200" dirty="0">
                <a:solidFill>
                  <a:schemeClr val="tx1"/>
                </a:solidFill>
                <a:effectLst/>
                <a:latin typeface="+mn-lt"/>
                <a:ea typeface="+mn-ea"/>
                <a:cs typeface="+mn-cs"/>
              </a:rPr>
              <a:t>Yes, students are required</a:t>
            </a:r>
            <a:r>
              <a:rPr lang="en-US" sz="1200" b="0" kern="1200" baseline="0" dirty="0">
                <a:solidFill>
                  <a:schemeClr val="tx1"/>
                </a:solidFill>
                <a:effectLst/>
                <a:latin typeface="+mn-lt"/>
                <a:ea typeface="+mn-ea"/>
                <a:cs typeface="+mn-cs"/>
              </a:rPr>
              <a:t> to use indirect textual evidence to make their inference. </a:t>
            </a:r>
            <a:endParaRPr lang="en-US" b="1"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49</a:t>
            </a:fld>
            <a:endParaRPr lang="en-US"/>
          </a:p>
        </p:txBody>
      </p:sp>
    </p:spTree>
    <p:extLst>
      <p:ext uri="{BB962C8B-B14F-4D97-AF65-F5344CB8AC3E}">
        <p14:creationId xmlns:p14="http://schemas.microsoft.com/office/powerpoint/2010/main" val="15316788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Looking at</a:t>
            </a:r>
            <a:r>
              <a:rPr lang="en-US" sz="1200" kern="1200" baseline="0" dirty="0">
                <a:solidFill>
                  <a:schemeClr val="tx1"/>
                </a:solidFill>
                <a:effectLst/>
                <a:latin typeface="+mn-lt"/>
                <a:ea typeface="+mn-ea"/>
                <a:cs typeface="+mn-cs"/>
              </a:rPr>
              <a:t> Standard 6 across the grade levels, one would see a common thread of perspective and/or point of view</a:t>
            </a:r>
            <a:r>
              <a:rPr lang="en-US" sz="1200" kern="1200" dirty="0">
                <a:solidFill>
                  <a:schemeClr val="tx1"/>
                </a:solidFill>
                <a:effectLst/>
                <a:latin typeface="+mn-lt"/>
                <a:ea typeface="+mn-ea"/>
                <a:cs typeface="+mn-cs"/>
              </a:rPr>
              <a:t>. What unites the standard across all grade levels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conviction expressed in Standard 6 that grasping the point of view or purpose is essential to grasping how the “content and style” of the text emerge. Indeed, Anchor Standard 6 makes clear that in all of these cases it is not enough to </a:t>
            </a:r>
            <a:r>
              <a:rPr lang="en-US" sz="1200" i="1" kern="1200" dirty="0">
                <a:solidFill>
                  <a:schemeClr val="tx1"/>
                </a:solidFill>
                <a:effectLst/>
                <a:latin typeface="+mn-lt"/>
                <a:ea typeface="+mn-ea"/>
                <a:cs typeface="+mn-cs"/>
              </a:rPr>
              <a:t>identify</a:t>
            </a:r>
            <a:r>
              <a:rPr lang="en-US" sz="1200" kern="1200" dirty="0">
                <a:solidFill>
                  <a:schemeClr val="tx1"/>
                </a:solidFill>
                <a:effectLst/>
                <a:latin typeface="+mn-lt"/>
                <a:ea typeface="+mn-ea"/>
                <a:cs typeface="+mn-cs"/>
              </a:rPr>
              <a:t> the purpose or point of view; the standard asks students to move beyond the mere labeling of a text to assessing the impact of point of view and purpose on how readers perceive and grasp the meaning. Standard 6 provides an excellent example of how reading closely goes beyond looking for what is directly stated.  </a:t>
            </a:r>
          </a:p>
          <a:p>
            <a:endParaRPr lang="en-US" dirty="0"/>
          </a:p>
          <a:p>
            <a:r>
              <a:rPr lang="en-US" dirty="0"/>
              <a:t>At</a:t>
            </a:r>
            <a:r>
              <a:rPr lang="en-US" baseline="0" dirty="0"/>
              <a:t> grades 9-10, students should be challenged to first determine an author’s point of view and then consider HOW the language of the text is designed to advance the point of view or purpose. </a:t>
            </a:r>
            <a:r>
              <a:rPr lang="en-US" i="0" baseline="0" dirty="0"/>
              <a:t>Analyzing how rhetoric works within a text to develop point of view or purpose</a:t>
            </a:r>
            <a:r>
              <a:rPr lang="en-US" baseline="0" dirty="0"/>
              <a:t> is not shown by simply labeling rhetorical devices or features.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50</a:t>
            </a:fld>
            <a:endParaRPr lang="en-US"/>
          </a:p>
        </p:txBody>
      </p:sp>
    </p:spTree>
    <p:extLst>
      <p:ext uri="{BB962C8B-B14F-4D97-AF65-F5344CB8AC3E}">
        <p14:creationId xmlns:p14="http://schemas.microsoft.com/office/powerpoint/2010/main" val="1110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Please note, in each slide discussing the standard, we will discuss both the language of the anchor standard, as well as the language of the grade specific standard. In this way, we will illuminate how the grade-specific standards provide the specificity for each anchor standard.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 Standard 2, across all grade levels, asks students to determine the central message, main idea, or theme, an essential element of reading with understanding. In some upper grades, Standard 2 expands its focus to the plural “central ideas or themes” and adds a second crucial requirement—that students analyze the development of the ideas and themes. Reading complex texts will often expose more than one central idea, and the emphasis on analyzing their development challenges students to go beyond merely stating ideas to tracing their evolution throughout a text. Standard 2 therefore views unearthing themes and ideas as the product of careful examination of the text. </a:t>
            </a:r>
          </a:p>
          <a:p>
            <a:endParaRPr lang="en-US" baseline="0" dirty="0"/>
          </a:p>
          <a:p>
            <a:r>
              <a:rPr lang="en-US" baseline="0" dirty="0"/>
              <a:t>Theme is distinguished from central idea in the literary standards. Themes are those big ideas that emerge from a text, the essential message that the author wants readers to take away from the text. Central ideas, on the other hand, are what the story is mostly about, the content and plot details that combine to make up the story. Items aligned to this standard can consider themes or central ideas; it is not required to ask about both for true alignment to standard. </a:t>
            </a:r>
          </a:p>
          <a:p>
            <a:endParaRPr lang="en-US" baseline="0" dirty="0"/>
          </a:p>
          <a:p>
            <a:r>
              <a:rPr lang="en-US" baseline="0" dirty="0"/>
              <a:t>In grades 9-10, students must consider how the theme emerges from specific details. For an item to be truly aligned, it must challenge students to both determine the theme, as well as consider how it is developed over the course of the text. Items can and should challenge students to think about the relationship of the theme or central idea to specific details within the text. Those smaller portions of the text develop and refine themes and central ideas.</a:t>
            </a:r>
          </a:p>
          <a:p>
            <a:endParaRPr lang="en-US" baseline="0" dirty="0"/>
          </a:p>
          <a:p>
            <a:r>
              <a:rPr lang="en-US" baseline="0" dirty="0"/>
              <a:t>As with all grades, RL Standard 2 at grades 9-10 contains a semicolon, indicating that summarization should be assessed separately from theme and main idea. This second part of the standard asks students to provide an objective summary of the text. The demand of summarization in Standard 2 is that students demonstrate their ability to immerse themselves in other peoples ideas and experiences, to enlarge their thinking and experience through reading. Note that summarizing texts in chronological order is unlikely to fulfill this goal. Items that ask students to merely recount, in abbreviated form, the time-ordered details in the text without grappling with its ideas are not complex enough to meet the demands of the standard, and often do not require close reading and attention to detail. </a:t>
            </a:r>
          </a:p>
          <a:p>
            <a:endParaRPr lang="en-US" baseline="0" dirty="0"/>
          </a:p>
          <a:p>
            <a:r>
              <a:rPr lang="en-US" baseline="0" dirty="0"/>
              <a:t>Often a question comes up regarding the use of the word “objective” in the description of the summary that students provide. Objective is defined as “not influenced by personal feelings or opinions in considering and representing facts.” The summary should be distinct from personal opinions and judgments; students should represent exactly what is presented in the text, and avoid introducing their own perspectives and biases to the any summaries produced.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 Be sure to have your ELA standards handy, as we will be referring to them. </a:t>
            </a:r>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0986559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Here is an item addressing RI.9-10.6. </a:t>
            </a:r>
          </a:p>
          <a:p>
            <a:endParaRPr lang="en-US" b="1" dirty="0"/>
          </a:p>
          <a:p>
            <a:r>
              <a:rPr lang="en-US" b="1" dirty="0"/>
              <a:t>Answer key:</a:t>
            </a:r>
            <a:r>
              <a:rPr lang="en-US" b="0" baseline="0" dirty="0"/>
              <a:t> A</a:t>
            </a:r>
          </a:p>
          <a:p>
            <a:endParaRPr lang="en-US" b="0" baseline="0" dirty="0"/>
          </a:p>
          <a:p>
            <a:r>
              <a:rPr lang="en-US" b="1" dirty="0"/>
              <a:t>Does this item align to the specifics</a:t>
            </a:r>
            <a:r>
              <a:rPr lang="en-US" b="1" baseline="0" dirty="0"/>
              <a:t> of the grades 9-10 standard? </a:t>
            </a:r>
            <a:r>
              <a:rPr lang="en-US" b="0" baseline="0" dirty="0"/>
              <a:t>No, this item does not align to the grades 9-10 standard. This item falls short of alignment because it only asks students to identify the author’s purpose. It does not challenge students to think about how the author develops this purpose or how the author refines her explanation of the challenges related to storage of nuclear waste. </a:t>
            </a:r>
          </a:p>
          <a:p>
            <a:endParaRPr lang="en-US" b="0" baseline="0" dirty="0"/>
          </a:p>
          <a:p>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51</a:t>
            </a:fld>
            <a:endParaRPr lang="en-US"/>
          </a:p>
        </p:txBody>
      </p:sp>
    </p:spTree>
    <p:extLst>
      <p:ext uri="{BB962C8B-B14F-4D97-AF65-F5344CB8AC3E}">
        <p14:creationId xmlns:p14="http://schemas.microsoft.com/office/powerpoint/2010/main" val="39061958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Now consider this item</a:t>
            </a:r>
            <a:r>
              <a:rPr lang="en-US" baseline="0" dirty="0"/>
              <a:t>, as it also addresses RI.9-10.6. Note that this item continues on the next slide. </a:t>
            </a:r>
            <a:endParaRPr lang="en-US" dirty="0"/>
          </a:p>
          <a:p>
            <a:endParaRPr lang="en-US" dirty="0"/>
          </a:p>
          <a:p>
            <a:r>
              <a:rPr lang="en-US" dirty="0"/>
              <a:t>Please</a:t>
            </a:r>
            <a:r>
              <a:rPr lang="en-US" baseline="0" dirty="0"/>
              <a:t> see the notes for this item on the next slide. </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52</a:t>
            </a:fld>
            <a:endParaRPr lang="en-US"/>
          </a:p>
        </p:txBody>
      </p:sp>
    </p:spTree>
    <p:extLst>
      <p:ext uri="{BB962C8B-B14F-4D97-AF65-F5344CB8AC3E}">
        <p14:creationId xmlns:p14="http://schemas.microsoft.com/office/powerpoint/2010/main" val="20719530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Now consider</a:t>
            </a:r>
            <a:r>
              <a:rPr lang="en-US" b="0" baseline="0" dirty="0"/>
              <a:t> this item, also addressing RI.9-10.6. </a:t>
            </a:r>
            <a:endParaRPr lang="en-US" b="0" dirty="0"/>
          </a:p>
          <a:p>
            <a:endParaRPr lang="en-US" b="1" dirty="0"/>
          </a:p>
          <a:p>
            <a:r>
              <a:rPr lang="en-US" b="1" dirty="0"/>
              <a:t>Answer key: </a:t>
            </a:r>
            <a:r>
              <a:rPr lang="en-US" b="0" dirty="0"/>
              <a:t>Part A: C; Part B: Quotes from experts</a:t>
            </a:r>
            <a:r>
              <a:rPr lang="en-US" b="0" dirty="0">
                <a:sym typeface="Wingdings" panose="05000000000000000000" pitchFamily="2" charset="2"/>
              </a:rPr>
              <a:t> To provide evidence to support claims; Figurative</a:t>
            </a:r>
            <a:r>
              <a:rPr lang="en-US" b="0" baseline="0" dirty="0">
                <a:sym typeface="Wingdings" panose="05000000000000000000" pitchFamily="2" charset="2"/>
              </a:rPr>
              <a:t> language To provide examples of challenging ideas; Short sentences and familiar language To simplify complex concepts</a:t>
            </a:r>
            <a:endParaRPr lang="en-US" b="0" dirty="0"/>
          </a:p>
          <a:p>
            <a:endParaRPr lang="en-US" b="0" dirty="0"/>
          </a:p>
          <a:p>
            <a:r>
              <a:rPr lang="en-US" b="1" dirty="0"/>
              <a:t>Does</a:t>
            </a:r>
            <a:r>
              <a:rPr lang="en-US" b="1" baseline="0" dirty="0"/>
              <a:t> this item align to the specifics of the grades 9-10 standards? </a:t>
            </a:r>
            <a:r>
              <a:rPr lang="en-US" b="0" baseline="0" dirty="0"/>
              <a:t>Yes, this item is well aligned to the grades 9-10 standard. This item expands upon the previous item. It pushes students beyond identifying the author’s purpose and instead asks them to think about how the idea is developed and refined by a specific section of the text. Students analyze the overall ideas in part A and think specifically about the different rhetorical strategies present throughout the text in Part B. Notice, however, that students are not simply identifying the rhetorical strategies in part B, rather, they consider HOW the author uses them to develop her purpose. In addition, the item is aligned to RI.9-10.1, because it requires students make a text-based inference. </a:t>
            </a:r>
          </a:p>
          <a:p>
            <a:endParaRPr lang="en-US" b="0" baseline="0" dirty="0"/>
          </a:p>
          <a:p>
            <a:r>
              <a:rPr lang="en-US" b="1" baseline="0" dirty="0"/>
              <a:t>Does this item require close reading?</a:t>
            </a:r>
            <a:r>
              <a:rPr lang="en-US" b="0" baseline="0" dirty="0"/>
              <a:t> Yes, this item requires students carefully analyze the text. They must be able to identify the ways in which the author shares her information, as well as pay close attention to the details in paragraph two. </a:t>
            </a:r>
          </a:p>
          <a:p>
            <a:endParaRPr lang="en-US" b="0" baseline="0" dirty="0"/>
          </a:p>
          <a:p>
            <a:r>
              <a:rPr lang="en-US" b="1" baseline="0" dirty="0"/>
              <a:t>Does this item focus on central ideas and important particulars? </a:t>
            </a:r>
            <a:r>
              <a:rPr lang="en-US" b="0" baseline="0" dirty="0"/>
              <a:t>Yes, the key reason the author shares information in “Nowhere to Go” is to emphasize the challenges involved with storing spent nuclear fuel. This item requires students to identify this, as well as consider how the author develops this idea. </a:t>
            </a:r>
          </a:p>
          <a:p>
            <a:endParaRPr lang="en-US" b="0" baseline="0" dirty="0"/>
          </a:p>
          <a:p>
            <a:r>
              <a:rPr lang="en-US" b="1" baseline="0" dirty="0"/>
              <a:t>Does this item require use of evidence? </a:t>
            </a:r>
            <a:r>
              <a:rPr lang="en-US" b="0" baseline="0" dirty="0"/>
              <a:t>Yes, the item requires students use indirect textual evidence to make their inference.  </a:t>
            </a:r>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53</a:t>
            </a:fld>
            <a:endParaRPr lang="en-US"/>
          </a:p>
        </p:txBody>
      </p:sp>
    </p:spTree>
    <p:extLst>
      <p:ext uri="{BB962C8B-B14F-4D97-AF65-F5344CB8AC3E}">
        <p14:creationId xmlns:p14="http://schemas.microsoft.com/office/powerpoint/2010/main" val="10460165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Anchor S</a:t>
            </a:r>
            <a:r>
              <a:rPr lang="en-US" sz="1200" kern="1200" dirty="0">
                <a:solidFill>
                  <a:schemeClr val="tx1"/>
                </a:solidFill>
                <a:effectLst/>
                <a:latin typeface="+mn-lt"/>
                <a:ea typeface="+mn-ea"/>
                <a:cs typeface="+mn-cs"/>
              </a:rPr>
              <a:t>tandard 7 stretches the range of readers to consider a more diverse array of how ideas and evidence can be presented and understood. Many otherwise strong readers tend to “skip” the charts, graphs, equations they find in texts and find refuge in the words. Standard 7 makes clear that college and career ready literacy requires that students immerse themselves in the demands of mixed texts, in which words are only one source of knowledge. This standard also highlights the transformation of research in the digital age, and makes clear that college and career ready literacy requires being an analyst of evidence from diverse sources and formats. </a:t>
            </a:r>
            <a:endParaRPr lang="en-US" baseline="0" dirty="0"/>
          </a:p>
          <a:p>
            <a:endParaRPr lang="en-US" dirty="0"/>
          </a:p>
          <a:p>
            <a:r>
              <a:rPr lang="en-US" dirty="0"/>
              <a:t>At grades</a:t>
            </a:r>
            <a:r>
              <a:rPr lang="en-US" baseline="0" dirty="0"/>
              <a:t> 9-10, students consider multiple texts presenting similar information. Students must consider how the different texts contribute different information to the account. Though the standard does ask students to consider the places where different events are emphasized, students should use that determination as part of their analysis of the varied accounts. </a:t>
            </a:r>
          </a:p>
          <a:p>
            <a:endParaRPr lang="en-US" baseline="0" dirty="0"/>
          </a:p>
          <a:p>
            <a:r>
              <a:rPr lang="en-US" baseline="0" dirty="0"/>
              <a:t>The next few slides will look at examples of items that are supposed to align to this standard. We will review the items closely and discuss whether or not we think they do. </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54</a:t>
            </a:fld>
            <a:endParaRPr lang="en-US"/>
          </a:p>
        </p:txBody>
      </p:sp>
    </p:spTree>
    <p:extLst>
      <p:ext uri="{BB962C8B-B14F-4D97-AF65-F5344CB8AC3E}">
        <p14:creationId xmlns:p14="http://schemas.microsoft.com/office/powerpoint/2010/main" val="4230046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Review</a:t>
            </a:r>
            <a:r>
              <a:rPr lang="en-US" sz="1200" b="0" kern="1200" baseline="0" dirty="0">
                <a:solidFill>
                  <a:schemeClr val="tx1"/>
                </a:solidFill>
                <a:effectLst/>
                <a:latin typeface="+mn-lt"/>
                <a:ea typeface="+mn-ea"/>
                <a:cs typeface="+mn-cs"/>
              </a:rPr>
              <a:t> this item to RI.9-10.7.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 key: </a:t>
            </a:r>
            <a:r>
              <a:rPr lang="en-US" sz="1200" b="0" kern="1200" dirty="0">
                <a:solidFill>
                  <a:schemeClr val="tx1"/>
                </a:solidFill>
                <a:effectLst/>
                <a:latin typeface="+mn-lt"/>
                <a:ea typeface="+mn-ea"/>
                <a:cs typeface="+mn-cs"/>
              </a:rPr>
              <a:t>C</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grades 9-10 standard? </a:t>
            </a:r>
            <a:r>
              <a:rPr lang="en-US" sz="1200" kern="1200" dirty="0">
                <a:solidFill>
                  <a:schemeClr val="tx1"/>
                </a:solidFill>
                <a:effectLst/>
                <a:latin typeface="+mn-lt"/>
                <a:ea typeface="+mn-ea"/>
                <a:cs typeface="+mn-cs"/>
              </a:rPr>
              <a:t>No, this item does not align to the grades</a:t>
            </a:r>
            <a:r>
              <a:rPr lang="en-US" sz="1200" kern="1200" baseline="0" dirty="0">
                <a:solidFill>
                  <a:schemeClr val="tx1"/>
                </a:solidFill>
                <a:effectLst/>
                <a:latin typeface="+mn-lt"/>
                <a:ea typeface="+mn-ea"/>
                <a:cs typeface="+mn-cs"/>
              </a:rPr>
              <a:t> 9-10</a:t>
            </a:r>
            <a:r>
              <a:rPr lang="en-US" sz="1200" kern="1200" dirty="0">
                <a:solidFill>
                  <a:schemeClr val="tx1"/>
                </a:solidFill>
                <a:effectLst/>
                <a:latin typeface="+mn-lt"/>
                <a:ea typeface="+mn-ea"/>
                <a:cs typeface="+mn-cs"/>
              </a:rPr>
              <a:t> standard. The item simply requires students point of similarity between the text and associated video.</a:t>
            </a:r>
            <a:r>
              <a:rPr lang="en-US" sz="1200" kern="1200" baseline="0" dirty="0">
                <a:solidFill>
                  <a:schemeClr val="tx1"/>
                </a:solidFill>
                <a:effectLst/>
                <a:latin typeface="+mn-lt"/>
                <a:ea typeface="+mn-ea"/>
                <a:cs typeface="+mn-cs"/>
              </a:rPr>
              <a:t> Students are not challenged to analyze both, nor do they consider how the different sources emphasize different points. Rather, students are simply asked to consider what is the same between the two sources. Because this item is a simple comparison of the two, it does not align to the specifics of the grades 9-10 standard. </a:t>
            </a: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55</a:t>
            </a:fld>
            <a:endParaRPr lang="en-US"/>
          </a:p>
        </p:txBody>
      </p:sp>
    </p:spTree>
    <p:extLst>
      <p:ext uri="{BB962C8B-B14F-4D97-AF65-F5344CB8AC3E}">
        <p14:creationId xmlns:p14="http://schemas.microsoft.com/office/powerpoint/2010/main" val="40773555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Now consider this item, also addressing RI.9-10.7</a:t>
            </a:r>
          </a:p>
          <a:p>
            <a:endParaRPr lang="en-US" b="1" dirty="0"/>
          </a:p>
          <a:p>
            <a:r>
              <a:rPr lang="en-US" b="1" dirty="0"/>
              <a:t>Answer key: </a:t>
            </a:r>
            <a:r>
              <a:rPr lang="en-US" b="0" dirty="0"/>
              <a:t>B</a:t>
            </a:r>
          </a:p>
          <a:p>
            <a:endParaRPr lang="en-US" b="0" dirty="0"/>
          </a:p>
          <a:p>
            <a:r>
              <a:rPr lang="en-US" b="1" dirty="0"/>
              <a:t>Does this item align to the specifics</a:t>
            </a:r>
            <a:r>
              <a:rPr lang="en-US" b="1" baseline="0" dirty="0"/>
              <a:t> of the grades 9-10 standard? </a:t>
            </a:r>
            <a:r>
              <a:rPr lang="en-US" b="0" baseline="0" dirty="0"/>
              <a:t>Yes, the item is well aligned to the grades 9-10 standard. In this item, students build their understanding of the heliosheath by considering both texts. They must find a point of similarity across the two texts, and in addition to finding it, they also consider the relationship, the idea that the image of the chart in the video reveals how the bubble region and the smooth region impact the paths of the two Voyager spacecraft. Because students make an inference based on both sources, the item is also aligned to RI.9-10.1. </a:t>
            </a:r>
          </a:p>
          <a:p>
            <a:endParaRPr lang="en-US" b="0" baseline="0" dirty="0"/>
          </a:p>
          <a:p>
            <a:r>
              <a:rPr lang="en-US" b="1" baseline="0" dirty="0"/>
              <a:t>Does this item require close reading? </a:t>
            </a:r>
            <a:r>
              <a:rPr lang="en-US" b="0" baseline="0" dirty="0"/>
              <a:t>Yes, students must carefully attend to the details in both texts: the author’s claims about the differing models for the heliosheath as well as how that impacts the movement of the two different Voyager spacecraft. </a:t>
            </a:r>
          </a:p>
          <a:p>
            <a:endParaRPr lang="en-US" b="0" baseline="0" dirty="0"/>
          </a:p>
          <a:p>
            <a:r>
              <a:rPr lang="en-US" b="1" baseline="0" dirty="0"/>
              <a:t>Does this item focus on central ideas and important particulars? </a:t>
            </a:r>
            <a:r>
              <a:rPr lang="en-US" b="0" baseline="0" dirty="0"/>
              <a:t>Yes, a key idea from both texts is the thought that the shape of the heliosheath is different from what scientists originally thought. Asking students to think about how the Voyagers move through the heliosheath gets them to zone in on this important idea from the texts. </a:t>
            </a:r>
          </a:p>
          <a:p>
            <a:endParaRPr lang="en-US" b="0" baseline="0" dirty="0"/>
          </a:p>
          <a:p>
            <a:r>
              <a:rPr lang="en-US" b="1" baseline="0" dirty="0"/>
              <a:t>Does this item require use of evidence? </a:t>
            </a:r>
            <a:r>
              <a:rPr lang="en-US" b="0" baseline="0" dirty="0"/>
              <a:t>Yes, students use direct textual evidence (in this case, images from the accompanying video) to make their inference.  </a:t>
            </a:r>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56</a:t>
            </a:fld>
            <a:endParaRPr lang="en-US"/>
          </a:p>
        </p:txBody>
      </p:sp>
    </p:spTree>
    <p:extLst>
      <p:ext uri="{BB962C8B-B14F-4D97-AF65-F5344CB8AC3E}">
        <p14:creationId xmlns:p14="http://schemas.microsoft.com/office/powerpoint/2010/main" val="36264343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8 articulates the demand for rigorous precision that courses through the standards. By demanding that students understand the connections between sentences</a:t>
            </a:r>
            <a:r>
              <a:rPr lang="en-US" sz="1200" kern="1200" baseline="0" dirty="0">
                <a:solidFill>
                  <a:schemeClr val="tx1"/>
                </a:solidFill>
                <a:effectLst/>
                <a:latin typeface="+mn-lt"/>
                <a:ea typeface="+mn-ea"/>
                <a:cs typeface="+mn-cs"/>
              </a:rPr>
              <a:t> and paragraphs, the standard promotes deeper understanding of the relationships and support the author includes. </a:t>
            </a:r>
          </a:p>
          <a:p>
            <a:endParaRPr lang="en-US" dirty="0"/>
          </a:p>
          <a:p>
            <a:r>
              <a:rPr lang="en-US" dirty="0"/>
              <a:t>At grades</a:t>
            </a:r>
            <a:r>
              <a:rPr lang="en-US" baseline="0" dirty="0"/>
              <a:t> 9-10, students both delineate and evaluate the argument/claims authors make in their writing. Students must think about how authors make and support their claims. The evaluation piece is key, students must think deeply about the value of the evidence the author provides: Did he or she make and support a strong claim? </a:t>
            </a:r>
          </a:p>
          <a:p>
            <a:endParaRPr lang="en-US" baseline="0" dirty="0"/>
          </a:p>
          <a:p>
            <a:r>
              <a:rPr lang="en-US" baseline="0" dirty="0"/>
              <a:t>Assessed separately, as noted by the semicolon, students should also consider places where authors make “false statements” or use “fallacious reasoning.” A key skill for readiness, it is important that students can determine when an author is making claims or using evidence that may not be accurate. </a:t>
            </a:r>
          </a:p>
          <a:p>
            <a:endParaRPr lang="en-US" baseline="0" dirty="0"/>
          </a:p>
          <a:p>
            <a:r>
              <a:rPr lang="en-US" baseline="0" dirty="0"/>
              <a:t>The next few slides will look at examples of items that are supposed to align to this standard. We will review the items closely and discuss whether or not we think they do.</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57</a:t>
            </a:fld>
            <a:endParaRPr lang="en-US"/>
          </a:p>
        </p:txBody>
      </p:sp>
    </p:spTree>
    <p:extLst>
      <p:ext uri="{BB962C8B-B14F-4D97-AF65-F5344CB8AC3E}">
        <p14:creationId xmlns:p14="http://schemas.microsoft.com/office/powerpoint/2010/main" val="31291237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Let’s review this item, written</a:t>
            </a:r>
            <a:r>
              <a:rPr lang="en-US" b="0" baseline="0" dirty="0"/>
              <a:t> to address RI.9-10.8.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a:t>
            </a:r>
            <a:r>
              <a:rPr lang="en-US" b="1" baseline="0" dirty="0"/>
              <a:t>: [</a:t>
            </a:r>
            <a:r>
              <a:rPr lang="en-US" baseline="0" dirty="0"/>
              <a:t>This item is meant to address alignment to standard only, so it is not accompanied by scoring information. A scoring rubric/top score response should accompany items being reviewed.]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Does</a:t>
            </a:r>
            <a:r>
              <a:rPr lang="en-US" b="1" baseline="0" dirty="0"/>
              <a:t> this item align to the specifics of the grades 9-10 standard? </a:t>
            </a:r>
            <a:r>
              <a:rPr lang="en-US" b="0" baseline="0" dirty="0"/>
              <a:t>No, this item is not well aligned to the specifics of the grades 9-10 standard. Though the item asks students to think carefully about the author’s argument, the evaluative piece is missing. The item only attempts to address the first verb, asking students to describe the author’s claim and associated supports, they do “delineate.” However, what is missing is the call for students to evaluate the evidence and how the claim is supported. To truly align to RI.9-10.8, the item must require students to consider the strength of the argument and how it is made over the course of a complex account. </a:t>
            </a:r>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58</a:t>
            </a:fld>
            <a:endParaRPr lang="en-US"/>
          </a:p>
        </p:txBody>
      </p:sp>
    </p:spTree>
    <p:extLst>
      <p:ext uri="{BB962C8B-B14F-4D97-AF65-F5344CB8AC3E}">
        <p14:creationId xmlns:p14="http://schemas.microsoft.com/office/powerpoint/2010/main" val="4044620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Now consider this item, also</a:t>
            </a:r>
            <a:r>
              <a:rPr lang="en-US" b="0" baseline="0" dirty="0"/>
              <a:t> addressing RI.9-10.8. </a:t>
            </a:r>
            <a:endParaRPr lang="en-US" b="0" dirty="0"/>
          </a:p>
          <a:p>
            <a:endParaRPr lang="en-US" b="1" dirty="0"/>
          </a:p>
          <a:p>
            <a:r>
              <a:rPr lang="en-US" b="1" dirty="0"/>
              <a:t>Answer key: </a:t>
            </a:r>
            <a:r>
              <a:rPr lang="en-US" b="1" baseline="0" dirty="0"/>
              <a:t>[</a:t>
            </a:r>
            <a:r>
              <a:rPr lang="en-US" baseline="0" dirty="0"/>
              <a:t>This item is meant to address alignment to standard only, so it is not accompanied by scoring information. A scoring rubric/top score response should accompany items being reviewed.]</a:t>
            </a:r>
            <a:r>
              <a:rPr lang="en-US" b="0" dirty="0"/>
              <a:t> </a:t>
            </a:r>
            <a:endParaRPr lang="en-US" b="0" baseline="0" dirty="0"/>
          </a:p>
          <a:p>
            <a:endParaRPr lang="en-US" b="0" baseline="0" dirty="0"/>
          </a:p>
          <a:p>
            <a:r>
              <a:rPr lang="en-US" b="1" baseline="0" dirty="0"/>
              <a:t>Does this item align to the specifics of the grades 9-10 standard? </a:t>
            </a:r>
            <a:r>
              <a:rPr lang="en-US" b="0" baseline="0" dirty="0"/>
              <a:t>Yes, this item is well aligned to the grades 9-10 standard. Students first describe the claim in the article, specifically, what the heliosheath looks like. They then must consider both how the author develops this claim, but also, how effective the evidence selected is used to support the claim. In other words, students evaluate the effectiveness of the details Dr. Phillips includes in his article to support his description of the heliosheath. Because the item requires students to make a text-based inference, the item also aligns to RI.9-10.1. </a:t>
            </a:r>
          </a:p>
          <a:p>
            <a:endParaRPr lang="en-US" b="0" baseline="0" dirty="0"/>
          </a:p>
          <a:p>
            <a:r>
              <a:rPr lang="en-US" b="1" baseline="0" dirty="0"/>
              <a:t>Does this item require close reading?</a:t>
            </a:r>
            <a:r>
              <a:rPr lang="en-US" b="0" baseline="0" dirty="0"/>
              <a:t> Yes, students must carefully attend to the details of the text; they must think about how the details regarding the heliosheath and its appearance support the author’s overall claim that the heliosheath is “bubbly.” </a:t>
            </a:r>
          </a:p>
          <a:p>
            <a:endParaRPr lang="en-US" b="0" baseline="0" dirty="0"/>
          </a:p>
          <a:p>
            <a:r>
              <a:rPr lang="en-US" b="1" baseline="0" dirty="0"/>
              <a:t>Does this item focus on central ideas and important particulars? </a:t>
            </a:r>
            <a:r>
              <a:rPr lang="en-US" b="0" baseline="0" dirty="0"/>
              <a:t>Yes, the central idea of the text is that the travels of the two Voyager spacecraft have changed the overall understanding of what the heliosheath looks like. Asking students to consider how the author develops this claim pushes them to think about how this central idea develops. </a:t>
            </a:r>
          </a:p>
          <a:p>
            <a:endParaRPr lang="en-US" b="0" baseline="0" dirty="0"/>
          </a:p>
          <a:p>
            <a:r>
              <a:rPr lang="en-US" b="1" baseline="0" dirty="0"/>
              <a:t>Does this item require use of evidence? </a:t>
            </a:r>
            <a:r>
              <a:rPr lang="en-US" b="0" baseline="0" dirty="0"/>
              <a:t>Yes, students are asked to use direct textual evidence to support their answer.  </a:t>
            </a:r>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59</a:t>
            </a:fld>
            <a:endParaRPr lang="en-US"/>
          </a:p>
        </p:txBody>
      </p:sp>
    </p:spTree>
    <p:extLst>
      <p:ext uri="{BB962C8B-B14F-4D97-AF65-F5344CB8AC3E}">
        <p14:creationId xmlns:p14="http://schemas.microsoft.com/office/powerpoint/2010/main" val="6609564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standards</a:t>
            </a:r>
            <a:r>
              <a:rPr lang="en-US" baseline="0" dirty="0"/>
              <a:t> as a whole, and Anchor Standard 9 in particular, go well beyond merely promoting reading comprehension, calling on students to read with the intent of building knowledge. At their core, the reading standards direct students to not merely grasp what they read but integrate it into a body of ever-growing knowledge. Standard 9 is a key place where that knowledge building is required, as students look for the relationships between and across texts. Students must not simply compare and contrast two different texts, but instead analyze the relationship and how the content of one text builds upon another. </a:t>
            </a:r>
            <a:endParaRPr lang="en-US" sz="1200" kern="1200" dirty="0">
              <a:solidFill>
                <a:schemeClr val="tx1"/>
              </a:solidFill>
              <a:effectLst/>
              <a:latin typeface="+mn-lt"/>
              <a:ea typeface="+mn-ea"/>
              <a:cs typeface="+mn-cs"/>
            </a:endParaRPr>
          </a:p>
          <a:p>
            <a:endParaRPr lang="en-US" dirty="0"/>
          </a:p>
          <a:p>
            <a:r>
              <a:rPr lang="en-US" dirty="0"/>
              <a:t>At</a:t>
            </a:r>
            <a:r>
              <a:rPr lang="en-US" baseline="0" dirty="0"/>
              <a:t> grades 9-10, students consider a specific type of text: seminal U.S. documents. </a:t>
            </a:r>
            <a:r>
              <a:rPr lang="en-US" sz="1200" kern="1200" dirty="0">
                <a:solidFill>
                  <a:schemeClr val="tx1"/>
                </a:solidFill>
                <a:effectLst/>
                <a:latin typeface="+mn-lt"/>
                <a:ea typeface="+mn-ea"/>
                <a:cs typeface="+mn-cs"/>
              </a:rPr>
              <a:t>The word “seminal” in this standard means U.S. documents of historical and literary significance that are pivotal, ground-breaking, and have lasting influence—ones that have had an impact on our collective thought and practice. These texts collectively are part of the cultural and civic discourse in the country, including not only the great thinkers in our nation’s history that have been influential in shaping the course of our society but also those that reflect the changing fabric of our society at different times, including minority voices, dissenting voices, and multiple perspectives.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Seminal texts are those written by people who played important roles in shaping thought on critical themes and issues at different times throughout our nation’s history. The corpus of seminal texts also includes celebrated letters, journals, and memoirs from common, everyday individuals who are reflecting first-hand on their experience of certain national policies and practice (e.g., a widely circulated collection of letters from Civil War soldiers, diaries of Japanese Americans during WWII) as well as prominent Supreme Court cases that uphold or strike down lower court rulings when such decisions have entered the body politic and impacted societal thought and practice (sometimes well after the events upon which they are reflecting).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limits on what counts as seminal. For example: a letter from a soldier from the Civil War describing his new mess kit paired with an article describing the evolution of the “spork” would not qualify. Just because a text is historical—regardless of how interesting and compelling it may be—does not mean it qualifies as seminal.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that the other important aspect of Standard RI.9-10.9 is that it asks how seminal U.S. documents of historical and literary significance “address related themes and concepts.” As a result, aligning to this standard requires the use of more than one seminal text.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Items aligned to RI.9-10.9 should</a:t>
            </a:r>
            <a:r>
              <a:rPr lang="en-US" baseline="0" dirty="0"/>
              <a:t> challenge students to dig deeply into the two texts under consideration. </a:t>
            </a:r>
            <a:r>
              <a:rPr lang="en-US" sz="1200" kern="1200" baseline="0" dirty="0">
                <a:solidFill>
                  <a:schemeClr val="tx1"/>
                </a:solidFill>
                <a:effectLst/>
                <a:latin typeface="+mn-lt"/>
                <a:ea typeface="+mn-ea"/>
                <a:cs typeface="+mn-cs"/>
              </a:rPr>
              <a:t>As with Standard 9 across all of the upper grades, </a:t>
            </a:r>
            <a:r>
              <a:rPr lang="en-US" sz="1200" i="1" kern="1200" baseline="0" dirty="0">
                <a:solidFill>
                  <a:schemeClr val="tx1"/>
                </a:solidFill>
                <a:effectLst/>
                <a:latin typeface="+mn-lt"/>
                <a:ea typeface="+mn-ea"/>
                <a:cs typeface="+mn-cs"/>
              </a:rPr>
              <a:t>basic</a:t>
            </a:r>
            <a:r>
              <a:rPr lang="en-US" sz="1200" kern="1200" baseline="0" dirty="0">
                <a:solidFill>
                  <a:schemeClr val="tx1"/>
                </a:solidFill>
                <a:effectLst/>
                <a:latin typeface="+mn-lt"/>
                <a:ea typeface="+mn-ea"/>
                <a:cs typeface="+mn-cs"/>
              </a:rPr>
              <a:t> comparison of related themes, purposes, or rhetorical features does not get to the depth of analysis required for this standard. Students must be challenged to read carefully and deeply and truly analyze the text for the listed elements.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look at examples of items that are supposed to align to this standard. We will review the items closely and discuss whether or not we think they do.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60</a:t>
            </a:fld>
            <a:endParaRPr lang="en-US"/>
          </a:p>
        </p:txBody>
      </p:sp>
    </p:spTree>
    <p:extLst>
      <p:ext uri="{BB962C8B-B14F-4D97-AF65-F5344CB8AC3E}">
        <p14:creationId xmlns:p14="http://schemas.microsoft.com/office/powerpoint/2010/main" val="304124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Let’s take a look at this item,</a:t>
            </a:r>
            <a:r>
              <a:rPr lang="en-US" baseline="0" dirty="0"/>
              <a:t> written to address RL.9-10.2. </a:t>
            </a:r>
          </a:p>
          <a:p>
            <a:endParaRPr lang="en-US" b="0" dirty="0"/>
          </a:p>
          <a:p>
            <a:r>
              <a:rPr lang="en-US" b="1" dirty="0"/>
              <a:t>Answer key: </a:t>
            </a:r>
            <a:r>
              <a:rPr lang="en-US" b="0" baseline="0" dirty="0"/>
              <a:t>B</a:t>
            </a:r>
            <a:endParaRPr lang="en-US" b="1" dirty="0"/>
          </a:p>
          <a:p>
            <a:endParaRPr lang="en-US" b="1" dirty="0"/>
          </a:p>
          <a:p>
            <a:r>
              <a:rPr lang="en-US" b="1" dirty="0"/>
              <a:t>Does this item align to the specifics of</a:t>
            </a:r>
            <a:r>
              <a:rPr lang="en-US" b="1" baseline="0" dirty="0"/>
              <a:t> the grades 9-10 standard</a:t>
            </a:r>
            <a:r>
              <a:rPr lang="en-US" b="1" dirty="0"/>
              <a:t>?</a:t>
            </a:r>
            <a:r>
              <a:rPr lang="en-US" b="1" baseline="0" dirty="0"/>
              <a:t> </a:t>
            </a:r>
            <a:r>
              <a:rPr lang="en-US" b="0" baseline="0" dirty="0"/>
              <a:t>No, this item is not aligned to the specifics of the grades 9-10 standard. While the grades 9-10 standard does include an expectation for students to determine the central idea, this item stops short of true alignment by not asking students to also analyze how the central idea emerges from specific details in the text. Though it does point to a specific stanza, ultimately, students do not have to show how those stanzas develop the central idea. </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to be truly aligned the item also has to require close reading, must focus on important particulars, and use evidence. But, because this item does not align to the standard, there is no need to look carefully and analyze the question for these characteristics. Even if the item had these characteristics, it would not be considered aligned because it is not a match to the specific language of the grade-level standard. </a:t>
            </a:r>
          </a:p>
          <a:p>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7</a:t>
            </a:fld>
            <a:endParaRPr lang="en-US" dirty="0"/>
          </a:p>
        </p:txBody>
      </p:sp>
    </p:spTree>
    <p:extLst>
      <p:ext uri="{BB962C8B-B14F-4D97-AF65-F5344CB8AC3E}">
        <p14:creationId xmlns:p14="http://schemas.microsoft.com/office/powerpoint/2010/main" val="27473253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Let’s review this item, written to address RI.9-10.9. </a:t>
            </a:r>
          </a:p>
          <a:p>
            <a:endParaRPr lang="en-US" b="1" dirty="0"/>
          </a:p>
          <a:p>
            <a:r>
              <a:rPr lang="en-US" b="1" dirty="0"/>
              <a:t>Answer key:</a:t>
            </a:r>
            <a:r>
              <a:rPr lang="en-US" b="1" baseline="0" dirty="0"/>
              <a:t> [</a:t>
            </a:r>
            <a:r>
              <a:rPr lang="en-US" baseline="0" dirty="0"/>
              <a:t>This item is meant to address alignment to standard only, so it is not accompanied by scoring information. A scoring rubric/top score response should accompany items being reviewed.]</a:t>
            </a:r>
            <a:endParaRPr lang="en-US" b="0" dirty="0"/>
          </a:p>
          <a:p>
            <a:endParaRPr lang="en-US" b="0" baseline="0" dirty="0"/>
          </a:p>
          <a:p>
            <a:r>
              <a:rPr lang="en-US" b="1" baseline="0" dirty="0"/>
              <a:t>Does this item align to the specifics of the grades 9-10 standard? </a:t>
            </a:r>
            <a:r>
              <a:rPr lang="en-US" b="0" baseline="0" dirty="0"/>
              <a:t>No, this item is not aligned to the specifics of the standard. Though this is a question worth asking, this item is not written to the right type of texts. Remember that Standard 9 at grades 9-10 requires seminal U.S. texts. So, while the item asks a question that deals with the central ideas of the two texts referenced, this item ultimately does not align to the specifics of the grades 9-10 standard because the texts are not seminal U.S. documents. </a:t>
            </a:r>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61</a:t>
            </a:fld>
            <a:endParaRPr lang="en-US"/>
          </a:p>
        </p:txBody>
      </p:sp>
    </p:spTree>
    <p:extLst>
      <p:ext uri="{BB962C8B-B14F-4D97-AF65-F5344CB8AC3E}">
        <p14:creationId xmlns:p14="http://schemas.microsoft.com/office/powerpoint/2010/main" val="18193732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And now consider this</a:t>
            </a:r>
            <a:r>
              <a:rPr lang="en-US" b="0" baseline="0" dirty="0"/>
              <a:t> item, also written to RI.9-10.9. </a:t>
            </a:r>
            <a:endParaRPr lang="en-US" b="0" dirty="0"/>
          </a:p>
          <a:p>
            <a:endParaRPr lang="en-US" b="1" dirty="0"/>
          </a:p>
          <a:p>
            <a:r>
              <a:rPr lang="en-US" b="1" dirty="0"/>
              <a:t>Answer</a:t>
            </a:r>
            <a:r>
              <a:rPr lang="en-US" b="1" baseline="0" dirty="0"/>
              <a:t> key</a:t>
            </a:r>
            <a:r>
              <a:rPr lang="en-US" b="1" dirty="0"/>
              <a:t>:</a:t>
            </a:r>
            <a:r>
              <a:rPr lang="en-US" b="1" baseline="0" dirty="0"/>
              <a:t> [</a:t>
            </a:r>
            <a:r>
              <a:rPr lang="en-US" baseline="0" dirty="0"/>
              <a:t>This item is meant to address alignment to standard only, so it is not accompanied by scoring information. A scoring rubric/top score response should accompany items being reviewed.]</a:t>
            </a:r>
            <a:endParaRPr lang="en-US" b="0" dirty="0"/>
          </a:p>
          <a:p>
            <a:endParaRPr lang="en-US" b="0" baseline="0" dirty="0"/>
          </a:p>
          <a:p>
            <a:r>
              <a:rPr lang="en-US" b="1" baseline="0" dirty="0"/>
              <a:t>Does this item align to the specifics of the grades 9-10 standard? </a:t>
            </a:r>
            <a:r>
              <a:rPr lang="en-US" b="0" baseline="0" dirty="0"/>
              <a:t>Yes, this item is well aligned to the grades 9-10 standard. Students consider a set of texts, and while not all of the texts are written by American authors, this set focuses on an important moment in American history. Additionally, because several of the authors are American, this set qualifies as a set of seminal U.S. documents. </a:t>
            </a:r>
          </a:p>
          <a:p>
            <a:endParaRPr lang="en-US" b="0" baseline="0" dirty="0"/>
          </a:p>
          <a:p>
            <a:r>
              <a:rPr lang="en-US" b="0" baseline="0" dirty="0"/>
              <a:t>In addition to the texts being appropriate for assessment of Standard 9, the item itself challenges students to analyze the texts in a way appropriate for Standard 9. Students do not simply identify points of comparison or points of difference, rather, they think deeply about how all of the texts work together to build a complete understanding of how Truman shared the news regarding the atomic bomb. Because students make an inference based on the texts, it is also aligned to RI.9-10.1. </a:t>
            </a:r>
          </a:p>
          <a:p>
            <a:endParaRPr lang="en-US" b="0" baseline="0" dirty="0"/>
          </a:p>
          <a:p>
            <a:r>
              <a:rPr lang="en-US" b="1" baseline="0" dirty="0"/>
              <a:t>Does this item require close reading?</a:t>
            </a:r>
            <a:r>
              <a:rPr lang="en-US" b="0" baseline="0" dirty="0"/>
              <a:t> Yes, students must carefully consider all six texts in order to create a craft a complete picture of how Truman told Stalin about the atomic bomb. Each text presents a different perspective of the topic, so challenging students to combine the accounts to demonstrate understanding of the event means that students must carefully read. </a:t>
            </a:r>
          </a:p>
          <a:p>
            <a:endParaRPr lang="en-US" b="0" baseline="0" dirty="0"/>
          </a:p>
          <a:p>
            <a:r>
              <a:rPr lang="en-US" b="1" baseline="0" dirty="0"/>
              <a:t>Does this item focus on central ideas and important particulars? </a:t>
            </a:r>
            <a:r>
              <a:rPr lang="en-US" b="0" baseline="0" dirty="0"/>
              <a:t>Yes, the central idea of each text is the individual author’s perception of the events surrounding Truman telling Stalin about the atomic bomb. This item asks students to think about how each text presents this idea. </a:t>
            </a:r>
          </a:p>
          <a:p>
            <a:endParaRPr lang="en-US" b="0" baseline="0" dirty="0"/>
          </a:p>
          <a:p>
            <a:r>
              <a:rPr lang="en-US" b="1" baseline="0" dirty="0"/>
              <a:t>Does this item require use of evidence? </a:t>
            </a:r>
            <a:r>
              <a:rPr lang="en-US" b="0" baseline="0" dirty="0"/>
              <a:t>Yes, students must use direct textual evidence to support their answer. </a:t>
            </a:r>
          </a:p>
        </p:txBody>
      </p:sp>
      <p:sp>
        <p:nvSpPr>
          <p:cNvPr id="4" name="Slide Number Placeholder 3"/>
          <p:cNvSpPr>
            <a:spLocks noGrp="1"/>
          </p:cNvSpPr>
          <p:nvPr>
            <p:ph type="sldNum" sz="quarter" idx="10"/>
          </p:nvPr>
        </p:nvSpPr>
        <p:spPr/>
        <p:txBody>
          <a:bodyPr/>
          <a:lstStyle/>
          <a:p>
            <a:fld id="{36EC1E7A-7203-4B29-BE2A-FD4C6482419E}" type="slidenum">
              <a:rPr lang="en-US" smtClean="0"/>
              <a:t>62</a:t>
            </a:fld>
            <a:endParaRPr lang="en-US"/>
          </a:p>
        </p:txBody>
      </p:sp>
    </p:spTree>
    <p:extLst>
      <p:ext uri="{BB962C8B-B14F-4D97-AF65-F5344CB8AC3E}">
        <p14:creationId xmlns:p14="http://schemas.microsoft.com/office/powerpoint/2010/main" val="13968527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63</a:t>
            </a:fld>
            <a:endParaRPr lang="en-US"/>
          </a:p>
        </p:txBody>
      </p:sp>
    </p:spTree>
    <p:extLst>
      <p:ext uri="{BB962C8B-B14F-4D97-AF65-F5344CB8AC3E}">
        <p14:creationId xmlns:p14="http://schemas.microsoft.com/office/powerpoint/2010/main" val="42044888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01C05-52CF-4234-A72D-41184F5E4E7D}" type="slidenum">
              <a:rPr lang="en-US" smtClean="0"/>
              <a:t>64</a:t>
            </a:fld>
            <a:endParaRPr lang="en-US"/>
          </a:p>
        </p:txBody>
      </p:sp>
    </p:spTree>
    <p:extLst>
      <p:ext uri="{BB962C8B-B14F-4D97-AF65-F5344CB8AC3E}">
        <p14:creationId xmlns:p14="http://schemas.microsoft.com/office/powerpoint/2010/main" val="369974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Here is another item for RL.9-10.2. </a:t>
            </a:r>
          </a:p>
          <a:p>
            <a:br>
              <a:rPr lang="en-US" b="1" dirty="0"/>
            </a:br>
            <a:r>
              <a:rPr lang="en-US" b="1" dirty="0"/>
              <a:t>Answer key:</a:t>
            </a:r>
            <a:r>
              <a:rPr lang="en-US" b="1" baseline="0" dirty="0"/>
              <a:t> </a:t>
            </a:r>
            <a:r>
              <a:rPr lang="en-US" b="0" dirty="0"/>
              <a:t>Part A: B; Part B: “With sobs and tears he sorted out/Those of the largest size,” (17).</a:t>
            </a:r>
          </a:p>
          <a:p>
            <a:endParaRPr lang="en-US" b="0" dirty="0"/>
          </a:p>
          <a:p>
            <a:r>
              <a:rPr lang="en-US" b="1" dirty="0"/>
              <a:t>Does</a:t>
            </a:r>
            <a:r>
              <a:rPr lang="en-US" b="1" baseline="0" dirty="0"/>
              <a:t> this item align to the specifics of the grades 9-10 standard? </a:t>
            </a:r>
            <a:r>
              <a:rPr lang="en-US" b="0" baseline="0" dirty="0"/>
              <a:t>Yes, this item is well aligned to the grade-level standard. This item extends upon the previous item by first challenging students to think about the central idea, and then, in Part B, find the evidence in the text to support their answer. In this way, they are thinking about both what the central idea is, and how it emerges and is developed over a set of lines. This item is also aligned to Standard 1, in that it requires students to make a text-based inference in Part A and support it with details from the text in Part B. </a:t>
            </a:r>
          </a:p>
          <a:p>
            <a:endParaRPr lang="en-US" b="0" baseline="0" dirty="0"/>
          </a:p>
          <a:p>
            <a:r>
              <a:rPr lang="en-US" b="1" baseline="0" dirty="0"/>
              <a:t>Does this item require close reading? </a:t>
            </a:r>
            <a:r>
              <a:rPr lang="en-US" b="0" baseline="0" dirty="0"/>
              <a:t>Yes, students must carefully attend to the details in paragraphs 16 and 17, specifically the dialogue, to determine the central idea. They must also refer back to the paragraphs to find the supporting evidence. </a:t>
            </a:r>
          </a:p>
          <a:p>
            <a:endParaRPr lang="en-US" b="0" baseline="0" dirty="0"/>
          </a:p>
          <a:p>
            <a:r>
              <a:rPr lang="en-US" b="1" baseline="0" dirty="0"/>
              <a:t>Does this item focus on central ideas and important particulars? </a:t>
            </a:r>
            <a:r>
              <a:rPr lang="en-US" b="0" baseline="0" dirty="0"/>
              <a:t>Yes, the characterization of the Walrus is important, as it stands in direct contrast to the Carpenter’s callous desire to eat the oysters. As such, this is an important idea from the text. </a:t>
            </a:r>
          </a:p>
          <a:p>
            <a:endParaRPr lang="en-US" b="0" baseline="0" dirty="0"/>
          </a:p>
          <a:p>
            <a:r>
              <a:rPr lang="en-US" b="1" baseline="0" dirty="0"/>
              <a:t>Does this item require use of evidence? </a:t>
            </a:r>
            <a:r>
              <a:rPr lang="en-US" b="0" baseline="0" dirty="0"/>
              <a:t>Yes, students use indirect textual evidence to determine the central idea in Part A, and direct textual evidence to find the support in Part B. </a:t>
            </a:r>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8</a:t>
            </a:fld>
            <a:endParaRPr lang="en-US" dirty="0"/>
          </a:p>
        </p:txBody>
      </p:sp>
    </p:spTree>
    <p:extLst>
      <p:ext uri="{BB962C8B-B14F-4D97-AF65-F5344CB8AC3E}">
        <p14:creationId xmlns:p14="http://schemas.microsoft.com/office/powerpoint/2010/main" val="756793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Here is another item written to address RL.9-10.2,</a:t>
            </a:r>
            <a:r>
              <a:rPr lang="en-US" b="0" baseline="0" dirty="0"/>
              <a:t> this time assessing summary. </a:t>
            </a:r>
            <a:endParaRPr lang="en-US" b="0" dirty="0"/>
          </a:p>
          <a:p>
            <a:endParaRPr lang="en-US" b="1" dirty="0"/>
          </a:p>
          <a:p>
            <a:r>
              <a:rPr lang="en-US" b="1" dirty="0"/>
              <a:t>Answer key: </a:t>
            </a:r>
          </a:p>
          <a:p>
            <a:r>
              <a:rPr lang="en-US" dirty="0"/>
              <a:t>Antony calls Brutus</a:t>
            </a:r>
            <a:r>
              <a:rPr lang="en-US" baseline="0" dirty="0"/>
              <a:t> an </a:t>
            </a:r>
            <a:r>
              <a:rPr lang="en-US" baseline="0" dirty="0" err="1"/>
              <a:t>honourable</a:t>
            </a:r>
            <a:r>
              <a:rPr lang="en-US" baseline="0" dirty="0"/>
              <a:t> man.</a:t>
            </a:r>
          </a:p>
          <a:p>
            <a:r>
              <a:rPr lang="en-US" baseline="0" dirty="0"/>
              <a:t>Antony says that Caesar rejected the role of king three times.</a:t>
            </a:r>
          </a:p>
          <a:p>
            <a:r>
              <a:rPr lang="en-US" baseline="0" dirty="0"/>
              <a:t>Antony leaves the stage to join the crowd.</a:t>
            </a:r>
          </a:p>
          <a:p>
            <a:r>
              <a:rPr lang="en-US" baseline="0" dirty="0"/>
              <a:t>In reading Caesar’s will, Antony notes Caesar left his money and land to the people of Rome.</a:t>
            </a:r>
          </a:p>
          <a:p>
            <a:r>
              <a:rPr lang="en-US" baseline="0" dirty="0"/>
              <a:t>The citizens decide to rebel against those who killed Caesar</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Does this item align to the specifics of the grades 9-10 standard? </a:t>
            </a:r>
            <a:r>
              <a:rPr lang="en-US" sz="1200" kern="1200" dirty="0">
                <a:solidFill>
                  <a:schemeClr val="tx1"/>
                </a:solidFill>
                <a:effectLst/>
                <a:latin typeface="+mn-lt"/>
                <a:ea typeface="+mn-ea"/>
                <a:cs typeface="+mn-cs"/>
              </a:rPr>
              <a:t>No, this item does not align to the grade 9-10 standard. This item simply</a:t>
            </a:r>
            <a:r>
              <a:rPr lang="en-US" sz="1200" kern="1200" baseline="0" dirty="0">
                <a:solidFill>
                  <a:schemeClr val="tx1"/>
                </a:solidFill>
                <a:effectLst/>
                <a:latin typeface="+mn-lt"/>
                <a:ea typeface="+mn-ea"/>
                <a:cs typeface="+mn-cs"/>
              </a:rPr>
              <a:t> asks students to chronologically order the events in the passage. There is no thought to considering which events are most important to be considered as part of a summary, or consideration of how the events work together to form a complete account. Ultimately, this is an ordering, not a summarization, item. </a:t>
            </a:r>
            <a:endParaRPr lang="en-US" dirty="0"/>
          </a:p>
        </p:txBody>
      </p:sp>
      <p:sp>
        <p:nvSpPr>
          <p:cNvPr id="4" name="Slide Number Placeholder 3"/>
          <p:cNvSpPr>
            <a:spLocks noGrp="1"/>
          </p:cNvSpPr>
          <p:nvPr>
            <p:ph type="sldNum" sz="quarter" idx="10"/>
          </p:nvPr>
        </p:nvSpPr>
        <p:spPr/>
        <p:txBody>
          <a:bodyPr/>
          <a:lstStyle/>
          <a:p>
            <a:fld id="{36EC1E7A-7203-4B29-BE2A-FD4C6482419E}" type="slidenum">
              <a:rPr lang="en-US" smtClean="0"/>
              <a:t>9</a:t>
            </a:fld>
            <a:endParaRPr lang="en-US"/>
          </a:p>
        </p:txBody>
      </p:sp>
    </p:spTree>
    <p:extLst>
      <p:ext uri="{BB962C8B-B14F-4D97-AF65-F5344CB8AC3E}">
        <p14:creationId xmlns:p14="http://schemas.microsoft.com/office/powerpoint/2010/main" val="210222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And</a:t>
            </a:r>
            <a:r>
              <a:rPr lang="en-US" b="0" baseline="0" dirty="0"/>
              <a:t> here is one final item for RL.9-10.2, again addressing summary. </a:t>
            </a:r>
            <a:endParaRPr lang="en-US" b="0" dirty="0"/>
          </a:p>
          <a:p>
            <a:endParaRPr lang="en-US" b="1" dirty="0"/>
          </a:p>
          <a:p>
            <a:r>
              <a:rPr lang="en-US" b="1" dirty="0"/>
              <a:t>Answer key: </a:t>
            </a:r>
            <a:r>
              <a:rPr lang="en-US" b="0" dirty="0"/>
              <a:t>D</a:t>
            </a:r>
          </a:p>
          <a:p>
            <a:endParaRPr lang="en-US" b="1" dirty="0"/>
          </a:p>
          <a:p>
            <a:r>
              <a:rPr lang="en-US" b="1" dirty="0"/>
              <a:t>Does this item align to the specifics of the grades 9-10 standard?</a:t>
            </a:r>
            <a:r>
              <a:rPr lang="en-US" b="1" baseline="0" dirty="0"/>
              <a:t> </a:t>
            </a:r>
            <a:r>
              <a:rPr lang="en-US" b="0" baseline="0" dirty="0"/>
              <a:t>Yes, this item is well aligned to the grade-level standard. In contrast to the previous item, this question asks students to consider the text as a whole. Though the correct answer does not include every plot point or every detail from the text, it does provide a general overview of the events. A student who correctly answers this item clearly demonstrates an understanding of the key takeaways of the text. Because the item is text based and requires students use the details of the text to make their inference, it is also aligned to RL.9-10.1.</a:t>
            </a:r>
          </a:p>
          <a:p>
            <a:endParaRPr lang="en-US" b="0" baseline="0" dirty="0"/>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Does this item require close reading? </a:t>
            </a:r>
            <a:r>
              <a:rPr lang="en-US" sz="1200" dirty="0">
                <a:effectLst/>
                <a:latin typeface="Calibri" panose="020F0502020204030204" pitchFamily="34" charset="0"/>
                <a:ea typeface="Calibri" panose="020F0502020204030204" pitchFamily="34" charset="0"/>
                <a:cs typeface="Times New Roman" panose="02020603050405020304" pitchFamily="18" charset="0"/>
              </a:rPr>
              <a:t>Yes, students</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must carefully read the entire text to understand those points and ideas worthy of being considered as part of a summary of the text.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Does this item focus on central ideas and important particulars of the text? </a:t>
            </a:r>
            <a:r>
              <a:rPr lang="en-US" sz="1200" dirty="0">
                <a:effectLst/>
                <a:latin typeface="Calibri" panose="020F0502020204030204" pitchFamily="34" charset="0"/>
                <a:ea typeface="Calibri" panose="020F0502020204030204" pitchFamily="34" charset="0"/>
                <a:cs typeface="Times New Roman" panose="02020603050405020304" pitchFamily="18" charset="0"/>
              </a:rPr>
              <a:t>Yes, the item asks</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for a summary of the entire text, and the correct answer focuses on providing the central ideas present in the excerpt.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Does this item require use of evidence? </a:t>
            </a:r>
            <a:r>
              <a:rPr lang="en-US" sz="1200" dirty="0">
                <a:effectLst/>
                <a:latin typeface="Calibri" panose="020F0502020204030204" pitchFamily="34" charset="0"/>
                <a:ea typeface="Calibri" panose="020F0502020204030204" pitchFamily="34" charset="0"/>
                <a:cs typeface="Times New Roman" panose="02020603050405020304" pitchFamily="18" charset="0"/>
              </a:rPr>
              <a:t>Yes, students use indirect</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evidence to make their inference.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36EC1E7A-7203-4B29-BE2A-FD4C6482419E}" type="slidenum">
              <a:rPr lang="en-US" smtClean="0"/>
              <a:t>10</a:t>
            </a:fld>
            <a:endParaRPr lang="en-US"/>
          </a:p>
        </p:txBody>
      </p:sp>
    </p:spTree>
    <p:extLst>
      <p:ext uri="{BB962C8B-B14F-4D97-AF65-F5344CB8AC3E}">
        <p14:creationId xmlns:p14="http://schemas.microsoft.com/office/powerpoint/2010/main" val="2315542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2"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2" y="2362438"/>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8" y="3835562"/>
            <a:ext cx="8785852" cy="792406"/>
          </a:xfrm>
        </p:spPr>
        <p:txBody>
          <a:bodyPr/>
          <a:lstStyle>
            <a:lvl1pPr marL="0" indent="0" algn="l">
              <a:buNone/>
              <a:defRPr>
                <a:solidFill>
                  <a:srgbClr val="24593B"/>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5"/>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2" y="283558"/>
            <a:ext cx="3651249" cy="750488"/>
          </a:xfrm>
          <a:prstGeom prst="rect">
            <a:avLst/>
          </a:prstGeom>
        </p:spPr>
      </p:pic>
    </p:spTree>
    <p:extLst>
      <p:ext uri="{BB962C8B-B14F-4D97-AF65-F5344CB8AC3E}">
        <p14:creationId xmlns:p14="http://schemas.microsoft.com/office/powerpoint/2010/main" val="42359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70"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44600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70"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00949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3" y="6330476"/>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9" name="TextBox 8"/>
          <p:cNvSpPr txBox="1"/>
          <p:nvPr userDrawn="1"/>
        </p:nvSpPr>
        <p:spPr>
          <a:xfrm>
            <a:off x="7571686" y="6483778"/>
            <a:ext cx="1458266" cy="246221"/>
          </a:xfrm>
          <a:prstGeom prst="rect">
            <a:avLst/>
          </a:prstGeom>
          <a:noFill/>
        </p:spPr>
        <p:txBody>
          <a:bodyPr wrap="square" rtlCol="0">
            <a:spAutoFit/>
          </a:bodyPr>
          <a:lstStyle/>
          <a:p>
            <a:pPr algn="r" defTabSz="457189"/>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189"/>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9"/>
            <a:ext cx="5476304" cy="338159"/>
          </a:xfrm>
          <a:prstGeom prst="rect">
            <a:avLst/>
          </a:prstGeom>
        </p:spPr>
      </p:pic>
      <p:sp>
        <p:nvSpPr>
          <p:cNvPr id="11" name="Rectangle 10">
            <a:hlinkClick r:id="rId3"/>
          </p:cNvPr>
          <p:cNvSpPr/>
          <p:nvPr userDrawn="1"/>
        </p:nvSpPr>
        <p:spPr>
          <a:xfrm>
            <a:off x="3542588" y="6519779"/>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411968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3" y="6330476"/>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10" name="TextBox 9"/>
          <p:cNvSpPr txBox="1"/>
          <p:nvPr userDrawn="1"/>
        </p:nvSpPr>
        <p:spPr>
          <a:xfrm>
            <a:off x="7571686" y="6483778"/>
            <a:ext cx="1458266" cy="246221"/>
          </a:xfrm>
          <a:prstGeom prst="rect">
            <a:avLst/>
          </a:prstGeom>
          <a:noFill/>
        </p:spPr>
        <p:txBody>
          <a:bodyPr wrap="square" rtlCol="0">
            <a:spAutoFit/>
          </a:bodyPr>
          <a:lstStyle/>
          <a:p>
            <a:pPr algn="r" defTabSz="457189"/>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189"/>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9"/>
            <a:ext cx="5476304" cy="338159"/>
          </a:xfrm>
          <a:prstGeom prst="rect">
            <a:avLst/>
          </a:prstGeom>
        </p:spPr>
      </p:pic>
      <p:sp>
        <p:nvSpPr>
          <p:cNvPr id="12" name="Rectangle 11">
            <a:hlinkClick r:id="rId3"/>
          </p:cNvPr>
          <p:cNvSpPr/>
          <p:nvPr userDrawn="1"/>
        </p:nvSpPr>
        <p:spPr>
          <a:xfrm>
            <a:off x="3542588" y="6519779"/>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983011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3" y="6330476"/>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12" name="TextBox 11"/>
          <p:cNvSpPr txBox="1"/>
          <p:nvPr userDrawn="1"/>
        </p:nvSpPr>
        <p:spPr>
          <a:xfrm>
            <a:off x="7571686" y="6483778"/>
            <a:ext cx="1458266" cy="246221"/>
          </a:xfrm>
          <a:prstGeom prst="rect">
            <a:avLst/>
          </a:prstGeom>
          <a:noFill/>
        </p:spPr>
        <p:txBody>
          <a:bodyPr wrap="square" rtlCol="0">
            <a:spAutoFit/>
          </a:bodyPr>
          <a:lstStyle/>
          <a:p>
            <a:pPr algn="r" defTabSz="457189"/>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189"/>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9"/>
            <a:ext cx="5476304" cy="338159"/>
          </a:xfrm>
          <a:prstGeom prst="rect">
            <a:avLst/>
          </a:prstGeom>
        </p:spPr>
      </p:pic>
      <p:sp>
        <p:nvSpPr>
          <p:cNvPr id="14" name="Rectangle 13">
            <a:hlinkClick r:id="rId3"/>
          </p:cNvPr>
          <p:cNvSpPr/>
          <p:nvPr userDrawn="1"/>
        </p:nvSpPr>
        <p:spPr>
          <a:xfrm>
            <a:off x="3542588" y="6519779"/>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3473025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3" y="6330476"/>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10" name="TextBox 9"/>
          <p:cNvSpPr txBox="1"/>
          <p:nvPr userDrawn="1"/>
        </p:nvSpPr>
        <p:spPr>
          <a:xfrm>
            <a:off x="7571686" y="6483778"/>
            <a:ext cx="1458266" cy="246221"/>
          </a:xfrm>
          <a:prstGeom prst="rect">
            <a:avLst/>
          </a:prstGeom>
          <a:noFill/>
        </p:spPr>
        <p:txBody>
          <a:bodyPr wrap="square" rtlCol="0">
            <a:spAutoFit/>
          </a:bodyPr>
          <a:lstStyle/>
          <a:p>
            <a:pPr algn="r" defTabSz="457189"/>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189"/>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9"/>
            <a:ext cx="5476304" cy="338159"/>
          </a:xfrm>
          <a:prstGeom prst="rect">
            <a:avLst/>
          </a:prstGeom>
        </p:spPr>
      </p:pic>
      <p:sp>
        <p:nvSpPr>
          <p:cNvPr id="12" name="Rectangle 11">
            <a:hlinkClick r:id="rId3"/>
          </p:cNvPr>
          <p:cNvSpPr/>
          <p:nvPr userDrawn="1"/>
        </p:nvSpPr>
        <p:spPr>
          <a:xfrm>
            <a:off x="3542588" y="6519779"/>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300234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218883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3" y="6330476"/>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7" name="TextBox 6"/>
          <p:cNvSpPr txBox="1"/>
          <p:nvPr userDrawn="1"/>
        </p:nvSpPr>
        <p:spPr>
          <a:xfrm>
            <a:off x="7571686" y="6483778"/>
            <a:ext cx="1458266" cy="246221"/>
          </a:xfrm>
          <a:prstGeom prst="rect">
            <a:avLst/>
          </a:prstGeom>
          <a:noFill/>
        </p:spPr>
        <p:txBody>
          <a:bodyPr wrap="square" rtlCol="0">
            <a:spAutoFit/>
          </a:bodyPr>
          <a:lstStyle/>
          <a:p>
            <a:pPr algn="r" defTabSz="457189"/>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189"/>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9"/>
            <a:ext cx="5476304" cy="338159"/>
          </a:xfrm>
          <a:prstGeom prst="rect">
            <a:avLst/>
          </a:prstGeom>
        </p:spPr>
      </p:pic>
      <p:sp>
        <p:nvSpPr>
          <p:cNvPr id="9" name="Rectangle 8">
            <a:hlinkClick r:id="rId3"/>
          </p:cNvPr>
          <p:cNvSpPr/>
          <p:nvPr userDrawn="1"/>
        </p:nvSpPr>
        <p:spPr>
          <a:xfrm>
            <a:off x="3542588" y="6519779"/>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3982242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3" y="6330476"/>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7" name="TextBox 6"/>
          <p:cNvSpPr txBox="1"/>
          <p:nvPr userDrawn="1"/>
        </p:nvSpPr>
        <p:spPr>
          <a:xfrm>
            <a:off x="7571686" y="6483778"/>
            <a:ext cx="1458266" cy="246221"/>
          </a:xfrm>
          <a:prstGeom prst="rect">
            <a:avLst/>
          </a:prstGeom>
          <a:noFill/>
        </p:spPr>
        <p:txBody>
          <a:bodyPr wrap="square" rtlCol="0">
            <a:spAutoFit/>
          </a:bodyPr>
          <a:lstStyle/>
          <a:p>
            <a:pPr algn="r" defTabSz="457189"/>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189"/>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9"/>
            <a:ext cx="5476304" cy="338159"/>
          </a:xfrm>
          <a:prstGeom prst="rect">
            <a:avLst/>
          </a:prstGeom>
        </p:spPr>
      </p:pic>
      <p:sp>
        <p:nvSpPr>
          <p:cNvPr id="9" name="Rectangle 8">
            <a:hlinkClick r:id="rId3"/>
          </p:cNvPr>
          <p:cNvSpPr/>
          <p:nvPr userDrawn="1"/>
        </p:nvSpPr>
        <p:spPr>
          <a:xfrm>
            <a:off x="3542588" y="6519779"/>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3837435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3" y="6330476"/>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1800" dirty="0">
                <a:solidFill>
                  <a:srgbClr val="FFFFFF"/>
                </a:solidFill>
              </a:rPr>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5" y="6519779"/>
            <a:ext cx="1974670" cy="159615"/>
          </a:xfrm>
          <a:prstGeom prst="rect">
            <a:avLst/>
          </a:prstGeom>
        </p:spPr>
      </p:pic>
      <p:sp>
        <p:nvSpPr>
          <p:cNvPr id="14" name="TextBox 13"/>
          <p:cNvSpPr txBox="1"/>
          <p:nvPr userDrawn="1"/>
        </p:nvSpPr>
        <p:spPr>
          <a:xfrm>
            <a:off x="7571686" y="6483778"/>
            <a:ext cx="1458266" cy="246221"/>
          </a:xfrm>
          <a:prstGeom prst="rect">
            <a:avLst/>
          </a:prstGeom>
          <a:noFill/>
        </p:spPr>
        <p:txBody>
          <a:bodyPr wrap="square" rtlCol="0">
            <a:spAutoFit/>
          </a:bodyPr>
          <a:lstStyle/>
          <a:p>
            <a:pPr algn="r" defTabSz="457189"/>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189"/>
              <a:t>‹#›</a:t>
            </a:fld>
            <a:r>
              <a:rPr lang="en-US" sz="1000" dirty="0">
                <a:solidFill>
                  <a:srgbClr val="FFFFFF"/>
                </a:solidFill>
                <a:latin typeface="Lucida Sans"/>
                <a:cs typeface="Lucida Sans"/>
              </a:rPr>
              <a:t> </a:t>
            </a:r>
          </a:p>
        </p:txBody>
      </p:sp>
      <p:sp>
        <p:nvSpPr>
          <p:cNvPr id="15" name="Rectangle 14">
            <a:hlinkClick r:id="rId3"/>
          </p:cNvPr>
          <p:cNvSpPr/>
          <p:nvPr userDrawn="1"/>
        </p:nvSpPr>
        <p:spPr>
          <a:xfrm>
            <a:off x="195231" y="6519779"/>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41532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2" y="2362438"/>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4" name="Picture Placeholder 3"/>
          <p:cNvSpPr>
            <a:spLocks noGrp="1"/>
          </p:cNvSpPr>
          <p:nvPr>
            <p:ph type="pic" sz="quarter" idx="10"/>
          </p:nvPr>
        </p:nvSpPr>
        <p:spPr>
          <a:xfrm>
            <a:off x="2" y="1857374"/>
            <a:ext cx="3349625" cy="3159126"/>
          </a:xfrm>
        </p:spPr>
        <p:txBody>
          <a:bodyPr/>
          <a:lstStyle/>
          <a:p>
            <a:r>
              <a:rPr lang="en-US" dirty="0"/>
              <a:t>Click icon to add picture</a:t>
            </a:r>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2"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2" y="283558"/>
            <a:ext cx="3651249" cy="750488"/>
          </a:xfrm>
          <a:prstGeom prst="rect">
            <a:avLst/>
          </a:prstGeom>
        </p:spPr>
      </p:pic>
    </p:spTree>
    <p:extLst>
      <p:ext uri="{BB962C8B-B14F-4D97-AF65-F5344CB8AC3E}">
        <p14:creationId xmlns:p14="http://schemas.microsoft.com/office/powerpoint/2010/main" val="1151605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1"/>
          <p:cNvSpPr txBox="1">
            <a:spLocks/>
          </p:cNvSpPr>
          <p:nvPr userDrawn="1"/>
        </p:nvSpPr>
        <p:spPr>
          <a:xfrm>
            <a:off x="216570" y="2852950"/>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2" y="225996"/>
            <a:ext cx="1640438" cy="808050"/>
          </a:xfrm>
          <a:prstGeom prst="rect">
            <a:avLst/>
          </a:prstGeom>
        </p:spPr>
      </p:pic>
      <p:sp>
        <p:nvSpPr>
          <p:cNvPr id="4" name="Title 3"/>
          <p:cNvSpPr>
            <a:spLocks noGrp="1"/>
          </p:cNvSpPr>
          <p:nvPr>
            <p:ph type="title"/>
          </p:nvPr>
        </p:nvSpPr>
        <p:spPr>
          <a:xfrm>
            <a:off x="219320" y="2852950"/>
            <a:ext cx="8617800" cy="876843"/>
          </a:xfrm>
        </p:spPr>
        <p:txBody>
          <a:bodyPr/>
          <a:lstStyle/>
          <a:p>
            <a:r>
              <a:rPr lang="en-US"/>
              <a:t>Click to edit Master title style</a:t>
            </a:r>
          </a:p>
        </p:txBody>
      </p:sp>
    </p:spTree>
    <p:extLst>
      <p:ext uri="{BB962C8B-B14F-4D97-AF65-F5344CB8AC3E}">
        <p14:creationId xmlns:p14="http://schemas.microsoft.com/office/powerpoint/2010/main" val="3880381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4"/>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3" y="6330476"/>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9" name="TextBox 8"/>
          <p:cNvSpPr txBox="1"/>
          <p:nvPr userDrawn="1"/>
        </p:nvSpPr>
        <p:spPr>
          <a:xfrm>
            <a:off x="7571686" y="6483778"/>
            <a:ext cx="1458266" cy="246221"/>
          </a:xfrm>
          <a:prstGeom prst="rect">
            <a:avLst/>
          </a:prstGeom>
          <a:noFill/>
        </p:spPr>
        <p:txBody>
          <a:bodyPr wrap="square" rtlCol="0">
            <a:spAutoFit/>
          </a:bodyPr>
          <a:lstStyle/>
          <a:p>
            <a:pPr algn="r" defTabSz="457189"/>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189"/>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9"/>
            <a:ext cx="5476304" cy="338159"/>
          </a:xfrm>
          <a:prstGeom prst="rect">
            <a:avLst/>
          </a:prstGeom>
        </p:spPr>
      </p:pic>
      <p:sp>
        <p:nvSpPr>
          <p:cNvPr id="11" name="Rectangle 10">
            <a:hlinkClick r:id="rId3"/>
          </p:cNvPr>
          <p:cNvSpPr/>
          <p:nvPr userDrawn="1"/>
        </p:nvSpPr>
        <p:spPr>
          <a:xfrm>
            <a:off x="3542588" y="6519779"/>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3097073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50988"/>
            <a:ext cx="4041775" cy="639762"/>
          </a:xfrm>
        </p:spPr>
        <p:txBody>
          <a:bodyPr anchor="b">
            <a:noAutofit/>
          </a:bodyPr>
          <a:lstStyle>
            <a:lvl1pPr marL="0" indent="0">
              <a:buNone/>
              <a:defRPr sz="2400" b="1">
                <a:solidFill>
                  <a:srgbClr val="3F3F39"/>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3" y="6330476"/>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11" name="TextBox 10"/>
          <p:cNvSpPr txBox="1"/>
          <p:nvPr userDrawn="1"/>
        </p:nvSpPr>
        <p:spPr>
          <a:xfrm>
            <a:off x="7571686" y="6483778"/>
            <a:ext cx="1458266" cy="246221"/>
          </a:xfrm>
          <a:prstGeom prst="rect">
            <a:avLst/>
          </a:prstGeom>
          <a:noFill/>
        </p:spPr>
        <p:txBody>
          <a:bodyPr wrap="square" rtlCol="0">
            <a:spAutoFit/>
          </a:bodyPr>
          <a:lstStyle/>
          <a:p>
            <a:pPr algn="r" defTabSz="457189"/>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189"/>
              <a:t>‹#›</a:t>
            </a:fld>
            <a:r>
              <a:rPr lang="en-US" sz="1000" dirty="0">
                <a:solidFill>
                  <a:srgbClr val="FFFFFF"/>
                </a:solidFill>
                <a:latin typeface="Lucida Sans"/>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9"/>
            <a:ext cx="5476304" cy="338159"/>
          </a:xfrm>
          <a:prstGeom prst="rect">
            <a:avLst/>
          </a:prstGeom>
        </p:spPr>
      </p:pic>
      <p:sp>
        <p:nvSpPr>
          <p:cNvPr id="13" name="Rectangle 12">
            <a:hlinkClick r:id="rId3"/>
          </p:cNvPr>
          <p:cNvSpPr/>
          <p:nvPr userDrawn="1"/>
        </p:nvSpPr>
        <p:spPr>
          <a:xfrm>
            <a:off x="3542588" y="6519779"/>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118942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1" y="1600201"/>
            <a:ext cx="4108450" cy="4525962"/>
          </a:xfrm>
        </p:spPr>
        <p:txBody>
          <a:bodyPr anchor="ctr"/>
          <a:lstStyle>
            <a:lvl1pPr marL="0" indent="0">
              <a:buNone/>
              <a:defRPr sz="3200">
                <a:solidFill>
                  <a:srgbClr val="3F3F39"/>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4"/>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1"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3" y="6330476"/>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12" name="TextBox 11"/>
          <p:cNvSpPr txBox="1"/>
          <p:nvPr userDrawn="1"/>
        </p:nvSpPr>
        <p:spPr>
          <a:xfrm>
            <a:off x="7571686" y="6483778"/>
            <a:ext cx="1458266" cy="246221"/>
          </a:xfrm>
          <a:prstGeom prst="rect">
            <a:avLst/>
          </a:prstGeom>
          <a:noFill/>
        </p:spPr>
        <p:txBody>
          <a:bodyPr wrap="square" rtlCol="0">
            <a:spAutoFit/>
          </a:bodyPr>
          <a:lstStyle/>
          <a:p>
            <a:pPr algn="r" defTabSz="457189"/>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189"/>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9"/>
            <a:ext cx="5476304" cy="338159"/>
          </a:xfrm>
          <a:prstGeom prst="rect">
            <a:avLst/>
          </a:prstGeom>
        </p:spPr>
      </p:pic>
      <p:sp>
        <p:nvSpPr>
          <p:cNvPr id="14" name="Rectangle 13">
            <a:hlinkClick r:id="rId3"/>
          </p:cNvPr>
          <p:cNvSpPr/>
          <p:nvPr userDrawn="1"/>
        </p:nvSpPr>
        <p:spPr>
          <a:xfrm>
            <a:off x="3542588" y="6519779"/>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3177937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1" y="3892047"/>
            <a:ext cx="4108450" cy="2234116"/>
          </a:xfrm>
        </p:spPr>
        <p:txBody>
          <a:bodyPr anchor="ctr"/>
          <a:lstStyle>
            <a:lvl1pPr marL="0" indent="0">
              <a:buNone/>
              <a:defRPr sz="3200">
                <a:solidFill>
                  <a:srgbClr val="3F3F39"/>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3" name="Picture Placeholder 2"/>
          <p:cNvSpPr>
            <a:spLocks noGrp="1"/>
          </p:cNvSpPr>
          <p:nvPr>
            <p:ph type="pic" idx="1"/>
          </p:nvPr>
        </p:nvSpPr>
        <p:spPr>
          <a:xfrm>
            <a:off x="4578351" y="1600201"/>
            <a:ext cx="4108450" cy="2234116"/>
          </a:xfrm>
        </p:spPr>
        <p:txBody>
          <a:bodyPr anchor="ctr"/>
          <a:lstStyle>
            <a:lvl1pPr marL="0" indent="0">
              <a:buNone/>
              <a:defRPr sz="3200">
                <a:solidFill>
                  <a:srgbClr val="3F3F39"/>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4"/>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1"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1"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3" y="6330476"/>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16" name="TextBox 15"/>
          <p:cNvSpPr txBox="1"/>
          <p:nvPr userDrawn="1"/>
        </p:nvSpPr>
        <p:spPr>
          <a:xfrm>
            <a:off x="7571686" y="6483778"/>
            <a:ext cx="1458266" cy="246221"/>
          </a:xfrm>
          <a:prstGeom prst="rect">
            <a:avLst/>
          </a:prstGeom>
          <a:noFill/>
        </p:spPr>
        <p:txBody>
          <a:bodyPr wrap="square" rtlCol="0">
            <a:spAutoFit/>
          </a:bodyPr>
          <a:lstStyle/>
          <a:p>
            <a:pPr algn="r" defTabSz="457189"/>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189"/>
              <a:t>‹#›</a:t>
            </a:fld>
            <a:r>
              <a:rPr lang="en-US" sz="1000" dirty="0">
                <a:solidFill>
                  <a:srgbClr val="FFFFFF"/>
                </a:solidFill>
                <a:latin typeface="Lucida Sans"/>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9"/>
            <a:ext cx="5476304" cy="338159"/>
          </a:xfrm>
          <a:prstGeom prst="rect">
            <a:avLst/>
          </a:prstGeom>
        </p:spPr>
      </p:pic>
      <p:sp>
        <p:nvSpPr>
          <p:cNvPr id="18" name="Rectangle 17">
            <a:hlinkClick r:id="rId3"/>
          </p:cNvPr>
          <p:cNvSpPr/>
          <p:nvPr userDrawn="1"/>
        </p:nvSpPr>
        <p:spPr>
          <a:xfrm>
            <a:off x="3542588" y="6519779"/>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2678242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1" y="1600204"/>
            <a:ext cx="4070350" cy="4525963"/>
          </a:xfrm>
        </p:spPr>
        <p:txBody>
          <a:bodyPr anchor="ctr"/>
          <a:lstStyle>
            <a:lvl1pPr marL="0" indent="0">
              <a:buNone/>
              <a:defRPr sz="3200">
                <a:solidFill>
                  <a:srgbClr val="3F3F39"/>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1"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201" y="1600204"/>
            <a:ext cx="4073525" cy="4525963"/>
          </a:xfrm>
        </p:spPr>
        <p:txBody>
          <a:bodyPr anchor="ctr"/>
          <a:lstStyle>
            <a:lvl1pPr marL="0" indent="0">
              <a:buNone/>
              <a:defRPr sz="3200">
                <a:solidFill>
                  <a:srgbClr val="3F3F39"/>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7" name="Text Placeholder 4"/>
          <p:cNvSpPr>
            <a:spLocks noGrp="1"/>
          </p:cNvSpPr>
          <p:nvPr>
            <p:ph type="body" sz="quarter" idx="13" hasCustomPrompt="1"/>
          </p:nvPr>
        </p:nvSpPr>
        <p:spPr>
          <a:xfrm>
            <a:off x="457200"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3" y="6330476"/>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13" name="TextBox 12"/>
          <p:cNvSpPr txBox="1"/>
          <p:nvPr userDrawn="1"/>
        </p:nvSpPr>
        <p:spPr>
          <a:xfrm>
            <a:off x="7571686" y="6483778"/>
            <a:ext cx="1458266" cy="246221"/>
          </a:xfrm>
          <a:prstGeom prst="rect">
            <a:avLst/>
          </a:prstGeom>
          <a:noFill/>
        </p:spPr>
        <p:txBody>
          <a:bodyPr wrap="square" rtlCol="0">
            <a:spAutoFit/>
          </a:bodyPr>
          <a:lstStyle/>
          <a:p>
            <a:pPr algn="r" defTabSz="457189"/>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189"/>
              <a:t>‹#›</a:t>
            </a:fld>
            <a:r>
              <a:rPr lang="en-US" sz="1000" dirty="0">
                <a:solidFill>
                  <a:srgbClr val="FFFFFF"/>
                </a:solidFill>
                <a:latin typeface="Lucida Sans"/>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9"/>
            <a:ext cx="5476304" cy="338159"/>
          </a:xfrm>
          <a:prstGeom prst="rect">
            <a:avLst/>
          </a:prstGeom>
        </p:spPr>
      </p:pic>
      <p:sp>
        <p:nvSpPr>
          <p:cNvPr id="15" name="Rectangle 14">
            <a:hlinkClick r:id="rId3"/>
          </p:cNvPr>
          <p:cNvSpPr/>
          <p:nvPr userDrawn="1"/>
        </p:nvSpPr>
        <p:spPr>
          <a:xfrm>
            <a:off x="3542588" y="6519779"/>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151253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1" y="3892050"/>
            <a:ext cx="4070350" cy="2234117"/>
          </a:xfrm>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3" name="Picture Placeholder 2"/>
          <p:cNvSpPr>
            <a:spLocks noGrp="1"/>
          </p:cNvSpPr>
          <p:nvPr>
            <p:ph type="pic" idx="1"/>
          </p:nvPr>
        </p:nvSpPr>
        <p:spPr>
          <a:xfrm>
            <a:off x="4616451" y="1600204"/>
            <a:ext cx="4070350" cy="2234117"/>
          </a:xfrm>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Picture Placeholder 2"/>
          <p:cNvSpPr>
            <a:spLocks noGrp="1"/>
          </p:cNvSpPr>
          <p:nvPr>
            <p:ph type="pic" idx="15"/>
          </p:nvPr>
        </p:nvSpPr>
        <p:spPr>
          <a:xfrm>
            <a:off x="457200" y="1600204"/>
            <a:ext cx="4070350" cy="2234117"/>
          </a:xfrm>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2" name="Picture Placeholder 2"/>
          <p:cNvSpPr>
            <a:spLocks noGrp="1"/>
          </p:cNvSpPr>
          <p:nvPr>
            <p:ph type="pic" idx="16"/>
          </p:nvPr>
        </p:nvSpPr>
        <p:spPr>
          <a:xfrm>
            <a:off x="460374" y="3892050"/>
            <a:ext cx="4070350" cy="2234117"/>
          </a:xfrm>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1"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200"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1"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5"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3" y="6330476"/>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19" name="TextBox 18"/>
          <p:cNvSpPr txBox="1"/>
          <p:nvPr userDrawn="1"/>
        </p:nvSpPr>
        <p:spPr>
          <a:xfrm>
            <a:off x="7571686" y="6483778"/>
            <a:ext cx="1458266" cy="246221"/>
          </a:xfrm>
          <a:prstGeom prst="rect">
            <a:avLst/>
          </a:prstGeom>
          <a:noFill/>
        </p:spPr>
        <p:txBody>
          <a:bodyPr wrap="square" rtlCol="0">
            <a:spAutoFit/>
          </a:bodyPr>
          <a:lstStyle/>
          <a:p>
            <a:pPr algn="r" defTabSz="457189"/>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189"/>
              <a:t>‹#›</a:t>
            </a:fld>
            <a:r>
              <a:rPr lang="en-US" sz="1000" dirty="0">
                <a:solidFill>
                  <a:srgbClr val="FFFFFF"/>
                </a:solidFill>
                <a:latin typeface="Lucida Sans"/>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9"/>
            <a:ext cx="5476304" cy="338159"/>
          </a:xfrm>
          <a:prstGeom prst="rect">
            <a:avLst/>
          </a:prstGeom>
        </p:spPr>
      </p:pic>
      <p:sp>
        <p:nvSpPr>
          <p:cNvPr id="21" name="Rectangle 20">
            <a:hlinkClick r:id="rId3"/>
          </p:cNvPr>
          <p:cNvSpPr/>
          <p:nvPr userDrawn="1"/>
        </p:nvSpPr>
        <p:spPr>
          <a:xfrm>
            <a:off x="3542588" y="6519779"/>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275584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2" y="225996"/>
            <a:ext cx="1640438" cy="808050"/>
          </a:xfrm>
          <a:prstGeom prst="rect">
            <a:avLst/>
          </a:prstGeom>
        </p:spPr>
      </p:pic>
      <p:sp>
        <p:nvSpPr>
          <p:cNvPr id="10" name="Title 1"/>
          <p:cNvSpPr>
            <a:spLocks noGrp="1"/>
          </p:cNvSpPr>
          <p:nvPr>
            <p:ph type="ctrTitle"/>
          </p:nvPr>
        </p:nvSpPr>
        <p:spPr>
          <a:xfrm>
            <a:off x="219322" y="2362438"/>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8" y="3835562"/>
            <a:ext cx="8785852" cy="792406"/>
          </a:xfrm>
        </p:spPr>
        <p:txBody>
          <a:bodyPr/>
          <a:lstStyle>
            <a:lvl1pPr marL="0" indent="0" algn="l">
              <a:buNone/>
              <a:defRPr>
                <a:solidFill>
                  <a:srgbClr val="24593B"/>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5" y="6518036"/>
            <a:ext cx="1862715" cy="150565"/>
          </a:xfrm>
          <a:prstGeom prst="rect">
            <a:avLst/>
          </a:prstGeom>
        </p:spPr>
      </p:pic>
      <p:sp>
        <p:nvSpPr>
          <p:cNvPr id="13" name="Rectangle 12"/>
          <p:cNvSpPr/>
          <p:nvPr userDrawn="1"/>
        </p:nvSpPr>
        <p:spPr>
          <a:xfrm>
            <a:off x="-1" y="1737615"/>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347290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2" y="225996"/>
            <a:ext cx="1640438" cy="808050"/>
          </a:xfrm>
          <a:prstGeom prst="rect">
            <a:avLst/>
          </a:prstGeom>
        </p:spPr>
      </p:pic>
      <p:sp>
        <p:nvSpPr>
          <p:cNvPr id="10" name="Title 1"/>
          <p:cNvSpPr>
            <a:spLocks noGrp="1"/>
          </p:cNvSpPr>
          <p:nvPr>
            <p:ph type="ctrTitle"/>
          </p:nvPr>
        </p:nvSpPr>
        <p:spPr>
          <a:xfrm>
            <a:off x="219322" y="2362438"/>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8" y="3835562"/>
            <a:ext cx="8785852" cy="792406"/>
          </a:xfrm>
        </p:spPr>
        <p:txBody>
          <a:bodyPr/>
          <a:lstStyle>
            <a:lvl1pPr marL="0" indent="0" algn="l">
              <a:buNone/>
              <a:defRPr>
                <a:solidFill>
                  <a:srgbClr val="24593B"/>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5" y="6518036"/>
            <a:ext cx="1862715" cy="150565"/>
          </a:xfrm>
          <a:prstGeom prst="rect">
            <a:avLst/>
          </a:prstGeom>
        </p:spPr>
      </p:pic>
      <p:sp>
        <p:nvSpPr>
          <p:cNvPr id="13" name="Rectangle 12"/>
          <p:cNvSpPr/>
          <p:nvPr userDrawn="1"/>
        </p:nvSpPr>
        <p:spPr>
          <a:xfrm>
            <a:off x="-1" y="1737615"/>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7" name="Picture Placeholder 6"/>
          <p:cNvSpPr>
            <a:spLocks noGrp="1"/>
          </p:cNvSpPr>
          <p:nvPr>
            <p:ph type="pic" sz="quarter" idx="11"/>
          </p:nvPr>
        </p:nvSpPr>
        <p:spPr>
          <a:xfrm>
            <a:off x="7117560" y="225425"/>
            <a:ext cx="1651000" cy="808038"/>
          </a:xfrm>
        </p:spPr>
        <p:txBody>
          <a:bodyPr>
            <a:normAutofit/>
          </a:bodyPr>
          <a:lstStyle>
            <a:lvl1pPr>
              <a:defRPr sz="1400"/>
            </a:lvl1pPr>
          </a:lstStyle>
          <a:p>
            <a:r>
              <a:rPr lang="en-US" dirty="0"/>
              <a:t>Click icon to add picture</a:t>
            </a:r>
          </a:p>
        </p:txBody>
      </p:sp>
    </p:spTree>
    <p:extLst>
      <p:ext uri="{BB962C8B-B14F-4D97-AF65-F5344CB8AC3E}">
        <p14:creationId xmlns:p14="http://schemas.microsoft.com/office/powerpoint/2010/main" val="299780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6"/>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700" y="5804045"/>
            <a:ext cx="5497220" cy="792406"/>
          </a:xfrm>
        </p:spPr>
        <p:txBody>
          <a:bodyPr/>
          <a:lstStyle>
            <a:lvl1pPr marL="0" indent="0" algn="l">
              <a:buNone/>
              <a:defRPr>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 y="329608"/>
            <a:ext cx="3651249" cy="750488"/>
          </a:xfrm>
          <a:prstGeom prst="rect">
            <a:avLst/>
          </a:prstGeom>
        </p:spPr>
      </p:pic>
    </p:spTree>
    <p:extLst>
      <p:ext uri="{BB962C8B-B14F-4D97-AF65-F5344CB8AC3E}">
        <p14:creationId xmlns:p14="http://schemas.microsoft.com/office/powerpoint/2010/main" val="51741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3" y="6330476"/>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7" name="TextBox 6"/>
          <p:cNvSpPr txBox="1"/>
          <p:nvPr userDrawn="1"/>
        </p:nvSpPr>
        <p:spPr>
          <a:xfrm>
            <a:off x="7571686" y="6483778"/>
            <a:ext cx="1458266" cy="246221"/>
          </a:xfrm>
          <a:prstGeom prst="rect">
            <a:avLst/>
          </a:prstGeom>
          <a:noFill/>
        </p:spPr>
        <p:txBody>
          <a:bodyPr wrap="square" rtlCol="0">
            <a:spAutoFit/>
          </a:bodyPr>
          <a:lstStyle/>
          <a:p>
            <a:pPr algn="r" defTabSz="457189"/>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189"/>
              <a:t>‹#›</a:t>
            </a:fld>
            <a:r>
              <a:rPr lang="en-US" sz="1000" dirty="0">
                <a:solidFill>
                  <a:srgbClr val="FFFFFF"/>
                </a:solidFill>
                <a:latin typeface="Lucida Sans"/>
                <a:cs typeface="Lucida Sans"/>
              </a:rPr>
              <a:t> </a:t>
            </a:r>
          </a:p>
        </p:txBody>
      </p:sp>
      <p:sp>
        <p:nvSpPr>
          <p:cNvPr id="8" name="Title 26"/>
          <p:cNvSpPr>
            <a:spLocks noGrp="1"/>
          </p:cNvSpPr>
          <p:nvPr>
            <p:ph type="title"/>
          </p:nvPr>
        </p:nvSpPr>
        <p:spPr>
          <a:xfrm>
            <a:off x="214315"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5" y="1858449"/>
            <a:ext cx="2444750" cy="539750"/>
          </a:xfrm>
        </p:spPr>
        <p:txBody>
          <a:bodyPr>
            <a:normAutofit/>
          </a:bodyPr>
          <a:lstStyle>
            <a:lvl1pPr marL="0" indent="0" algn="r">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6" y="1858449"/>
            <a:ext cx="1447348" cy="539750"/>
          </a:xfrm>
        </p:spPr>
        <p:txBody>
          <a:bodyPr>
            <a:normAutofit/>
          </a:bodyPr>
          <a:lstStyle>
            <a:lvl1pPr marL="0" indent="0">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Page #</a:t>
            </a:r>
          </a:p>
        </p:txBody>
      </p:sp>
      <p:sp>
        <p:nvSpPr>
          <p:cNvPr id="23" name="Text Placeholder 32"/>
          <p:cNvSpPr>
            <a:spLocks noGrp="1"/>
          </p:cNvSpPr>
          <p:nvPr>
            <p:ph type="body" sz="quarter" idx="12"/>
          </p:nvPr>
        </p:nvSpPr>
        <p:spPr>
          <a:xfrm>
            <a:off x="4624615" y="2400628"/>
            <a:ext cx="2444750" cy="539750"/>
          </a:xfrm>
        </p:spPr>
        <p:txBody>
          <a:bodyPr>
            <a:normAutofit/>
          </a:bodyPr>
          <a:lstStyle>
            <a:lvl1pPr marL="0" indent="0" algn="r">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6" y="2400628"/>
            <a:ext cx="1447348" cy="539750"/>
          </a:xfrm>
        </p:spPr>
        <p:txBody>
          <a:bodyPr>
            <a:normAutofit/>
          </a:bodyPr>
          <a:lstStyle>
            <a:lvl1pPr marL="0" indent="0">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Page #</a:t>
            </a:r>
          </a:p>
        </p:txBody>
      </p:sp>
      <p:sp>
        <p:nvSpPr>
          <p:cNvPr id="25" name="Text Placeholder 32"/>
          <p:cNvSpPr>
            <a:spLocks noGrp="1"/>
          </p:cNvSpPr>
          <p:nvPr>
            <p:ph type="body" sz="quarter" idx="14"/>
          </p:nvPr>
        </p:nvSpPr>
        <p:spPr>
          <a:xfrm>
            <a:off x="4624615" y="2955018"/>
            <a:ext cx="2444750" cy="539750"/>
          </a:xfrm>
        </p:spPr>
        <p:txBody>
          <a:bodyPr>
            <a:normAutofit/>
          </a:bodyPr>
          <a:lstStyle>
            <a:lvl1pPr marL="0" indent="0" algn="r">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6" y="2955018"/>
            <a:ext cx="1447348" cy="539750"/>
          </a:xfrm>
        </p:spPr>
        <p:txBody>
          <a:bodyPr>
            <a:normAutofit/>
          </a:bodyPr>
          <a:lstStyle>
            <a:lvl1pPr marL="0" indent="0">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Page #</a:t>
            </a:r>
          </a:p>
        </p:txBody>
      </p:sp>
      <p:sp>
        <p:nvSpPr>
          <p:cNvPr id="27" name="Text Placeholder 32"/>
          <p:cNvSpPr>
            <a:spLocks noGrp="1"/>
          </p:cNvSpPr>
          <p:nvPr>
            <p:ph type="body" sz="quarter" idx="16"/>
          </p:nvPr>
        </p:nvSpPr>
        <p:spPr>
          <a:xfrm>
            <a:off x="4624615" y="3509408"/>
            <a:ext cx="2444750" cy="539750"/>
          </a:xfrm>
        </p:spPr>
        <p:txBody>
          <a:bodyPr>
            <a:normAutofit/>
          </a:bodyPr>
          <a:lstStyle>
            <a:lvl1pPr marL="0" indent="0" algn="r">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6" y="3509408"/>
            <a:ext cx="1447348" cy="539750"/>
          </a:xfrm>
        </p:spPr>
        <p:txBody>
          <a:bodyPr>
            <a:normAutofit/>
          </a:bodyPr>
          <a:lstStyle>
            <a:lvl1pPr marL="0" indent="0">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Page #</a:t>
            </a:r>
          </a:p>
        </p:txBody>
      </p:sp>
      <p:sp>
        <p:nvSpPr>
          <p:cNvPr id="29" name="Text Placeholder 32"/>
          <p:cNvSpPr>
            <a:spLocks noGrp="1"/>
          </p:cNvSpPr>
          <p:nvPr>
            <p:ph type="body" sz="quarter" idx="18"/>
          </p:nvPr>
        </p:nvSpPr>
        <p:spPr>
          <a:xfrm>
            <a:off x="4624615" y="4063798"/>
            <a:ext cx="2444750" cy="539750"/>
          </a:xfrm>
        </p:spPr>
        <p:txBody>
          <a:bodyPr>
            <a:normAutofit/>
          </a:bodyPr>
          <a:lstStyle>
            <a:lvl1pPr marL="0" indent="0" algn="r">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6" y="4063798"/>
            <a:ext cx="1447348" cy="539750"/>
          </a:xfrm>
        </p:spPr>
        <p:txBody>
          <a:bodyPr>
            <a:normAutofit/>
          </a:bodyPr>
          <a:lstStyle>
            <a:lvl1pPr marL="0" indent="0">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Page #</a:t>
            </a:r>
          </a:p>
        </p:txBody>
      </p:sp>
      <p:sp>
        <p:nvSpPr>
          <p:cNvPr id="31" name="Text Placeholder 32"/>
          <p:cNvSpPr>
            <a:spLocks noGrp="1"/>
          </p:cNvSpPr>
          <p:nvPr>
            <p:ph type="body" sz="quarter" idx="20"/>
          </p:nvPr>
        </p:nvSpPr>
        <p:spPr>
          <a:xfrm>
            <a:off x="4624615" y="4618186"/>
            <a:ext cx="2444750" cy="539750"/>
          </a:xfrm>
        </p:spPr>
        <p:txBody>
          <a:bodyPr>
            <a:normAutofit/>
          </a:bodyPr>
          <a:lstStyle>
            <a:lvl1pPr marL="0" indent="0" algn="r">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6" y="4618186"/>
            <a:ext cx="1447348" cy="539750"/>
          </a:xfrm>
        </p:spPr>
        <p:txBody>
          <a:bodyPr>
            <a:normAutofit/>
          </a:bodyPr>
          <a:lstStyle>
            <a:lvl1pPr marL="0" indent="0">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9"/>
            <a:ext cx="5476304" cy="338159"/>
          </a:xfrm>
          <a:prstGeom prst="rect">
            <a:avLst/>
          </a:prstGeom>
        </p:spPr>
      </p:pic>
      <p:sp>
        <p:nvSpPr>
          <p:cNvPr id="36" name="Rectangle 35">
            <a:hlinkClick r:id="rId3"/>
          </p:cNvPr>
          <p:cNvSpPr/>
          <p:nvPr userDrawn="1"/>
        </p:nvSpPr>
        <p:spPr>
          <a:xfrm>
            <a:off x="3542588" y="6519779"/>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228840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9"/>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latin typeface="Lucida Sans"/>
              <a:cs typeface="Lucida Sans"/>
            </a:endParaRPr>
          </a:p>
        </p:txBody>
      </p:sp>
      <p:sp>
        <p:nvSpPr>
          <p:cNvPr id="27" name="Title 26"/>
          <p:cNvSpPr>
            <a:spLocks noGrp="1"/>
          </p:cNvSpPr>
          <p:nvPr>
            <p:ph type="title"/>
          </p:nvPr>
        </p:nvSpPr>
        <p:spPr>
          <a:xfrm>
            <a:off x="214315"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5" y="2456788"/>
            <a:ext cx="2444750" cy="539750"/>
          </a:xfrm>
        </p:spPr>
        <p:txBody>
          <a:bodyPr>
            <a:normAutofit/>
          </a:bodyPr>
          <a:lstStyle>
            <a:lvl1pPr marL="0" indent="0" algn="r">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6" y="2456788"/>
            <a:ext cx="1447348" cy="539750"/>
          </a:xfrm>
        </p:spPr>
        <p:txBody>
          <a:bodyPr>
            <a:normAutofit/>
          </a:bodyPr>
          <a:lstStyle>
            <a:lvl1pPr marL="0" indent="0">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Page #</a:t>
            </a:r>
          </a:p>
        </p:txBody>
      </p:sp>
      <p:sp>
        <p:nvSpPr>
          <p:cNvPr id="35" name="Text Placeholder 32"/>
          <p:cNvSpPr>
            <a:spLocks noGrp="1"/>
          </p:cNvSpPr>
          <p:nvPr>
            <p:ph type="body" sz="quarter" idx="12"/>
          </p:nvPr>
        </p:nvSpPr>
        <p:spPr>
          <a:xfrm>
            <a:off x="4624615" y="2998967"/>
            <a:ext cx="2444750" cy="539750"/>
          </a:xfrm>
        </p:spPr>
        <p:txBody>
          <a:bodyPr>
            <a:normAutofit/>
          </a:bodyPr>
          <a:lstStyle>
            <a:lvl1pPr marL="0" indent="0" algn="r">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6" y="2998967"/>
            <a:ext cx="1447348" cy="539750"/>
          </a:xfrm>
        </p:spPr>
        <p:txBody>
          <a:bodyPr>
            <a:normAutofit/>
          </a:bodyPr>
          <a:lstStyle>
            <a:lvl1pPr marL="0" indent="0">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Page #</a:t>
            </a:r>
          </a:p>
        </p:txBody>
      </p:sp>
      <p:sp>
        <p:nvSpPr>
          <p:cNvPr id="37" name="Text Placeholder 32"/>
          <p:cNvSpPr>
            <a:spLocks noGrp="1"/>
          </p:cNvSpPr>
          <p:nvPr>
            <p:ph type="body" sz="quarter" idx="14"/>
          </p:nvPr>
        </p:nvSpPr>
        <p:spPr>
          <a:xfrm>
            <a:off x="4624615" y="3553357"/>
            <a:ext cx="2444750" cy="539750"/>
          </a:xfrm>
        </p:spPr>
        <p:txBody>
          <a:bodyPr>
            <a:normAutofit/>
          </a:bodyPr>
          <a:lstStyle>
            <a:lvl1pPr marL="0" indent="0" algn="r">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6" y="3553357"/>
            <a:ext cx="1447348" cy="539750"/>
          </a:xfrm>
        </p:spPr>
        <p:txBody>
          <a:bodyPr>
            <a:normAutofit/>
          </a:bodyPr>
          <a:lstStyle>
            <a:lvl1pPr marL="0" indent="0">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Page #</a:t>
            </a:r>
          </a:p>
        </p:txBody>
      </p:sp>
      <p:sp>
        <p:nvSpPr>
          <p:cNvPr id="39" name="Text Placeholder 32"/>
          <p:cNvSpPr>
            <a:spLocks noGrp="1"/>
          </p:cNvSpPr>
          <p:nvPr>
            <p:ph type="body" sz="quarter" idx="16"/>
          </p:nvPr>
        </p:nvSpPr>
        <p:spPr>
          <a:xfrm>
            <a:off x="4624615" y="4107747"/>
            <a:ext cx="2444750" cy="539750"/>
          </a:xfrm>
        </p:spPr>
        <p:txBody>
          <a:bodyPr>
            <a:normAutofit/>
          </a:bodyPr>
          <a:lstStyle>
            <a:lvl1pPr marL="0" indent="0" algn="r">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6" y="4107747"/>
            <a:ext cx="1447348" cy="539750"/>
          </a:xfrm>
        </p:spPr>
        <p:txBody>
          <a:bodyPr>
            <a:normAutofit/>
          </a:bodyPr>
          <a:lstStyle>
            <a:lvl1pPr marL="0" indent="0">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Page #</a:t>
            </a:r>
          </a:p>
        </p:txBody>
      </p:sp>
      <p:sp>
        <p:nvSpPr>
          <p:cNvPr id="41" name="Text Placeholder 32"/>
          <p:cNvSpPr>
            <a:spLocks noGrp="1"/>
          </p:cNvSpPr>
          <p:nvPr>
            <p:ph type="body" sz="quarter" idx="18"/>
          </p:nvPr>
        </p:nvSpPr>
        <p:spPr>
          <a:xfrm>
            <a:off x="4624615" y="4662137"/>
            <a:ext cx="2444750" cy="539750"/>
          </a:xfrm>
        </p:spPr>
        <p:txBody>
          <a:bodyPr>
            <a:normAutofit/>
          </a:bodyPr>
          <a:lstStyle>
            <a:lvl1pPr marL="0" indent="0" algn="r">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6" y="4662137"/>
            <a:ext cx="1447348" cy="539750"/>
          </a:xfrm>
        </p:spPr>
        <p:txBody>
          <a:bodyPr>
            <a:normAutofit/>
          </a:bodyPr>
          <a:lstStyle>
            <a:lvl1pPr marL="0" indent="0">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Page #</a:t>
            </a:r>
          </a:p>
        </p:txBody>
      </p:sp>
      <p:sp>
        <p:nvSpPr>
          <p:cNvPr id="43" name="Text Placeholder 32"/>
          <p:cNvSpPr>
            <a:spLocks noGrp="1"/>
          </p:cNvSpPr>
          <p:nvPr>
            <p:ph type="body" sz="quarter" idx="20"/>
          </p:nvPr>
        </p:nvSpPr>
        <p:spPr>
          <a:xfrm>
            <a:off x="4624615" y="5216525"/>
            <a:ext cx="2444750" cy="539750"/>
          </a:xfrm>
        </p:spPr>
        <p:txBody>
          <a:bodyPr>
            <a:normAutofit/>
          </a:bodyPr>
          <a:lstStyle>
            <a:lvl1pPr marL="0" indent="0" algn="r">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6" y="5216525"/>
            <a:ext cx="1447348" cy="539750"/>
          </a:xfrm>
        </p:spPr>
        <p:txBody>
          <a:bodyPr>
            <a:normAutofit/>
          </a:bodyPr>
          <a:lstStyle>
            <a:lvl1pPr marL="0" indent="0">
              <a:buNone/>
              <a:defRPr sz="1800">
                <a:solidFill>
                  <a:srgbClr val="23593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Page #</a:t>
            </a:r>
          </a:p>
        </p:txBody>
      </p:sp>
    </p:spTree>
    <p:extLst>
      <p:ext uri="{BB962C8B-B14F-4D97-AF65-F5344CB8AC3E}">
        <p14:creationId xmlns:p14="http://schemas.microsoft.com/office/powerpoint/2010/main" val="93999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3" name="Title 2"/>
          <p:cNvSpPr>
            <a:spLocks noGrp="1"/>
          </p:cNvSpPr>
          <p:nvPr>
            <p:ph type="title"/>
          </p:nvPr>
        </p:nvSpPr>
        <p:spPr>
          <a:xfrm>
            <a:off x="216570"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33148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16570"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249268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7962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457189" rtl="0" eaLnBrk="1" latinLnBrk="0" hangingPunct="1">
        <a:spcBef>
          <a:spcPct val="0"/>
        </a:spcBef>
        <a:buNone/>
        <a:defRPr sz="2800" kern="1200">
          <a:solidFill>
            <a:schemeClr val="tx1"/>
          </a:solidFill>
          <a:latin typeface="Lucida Sans"/>
          <a:ea typeface="+mj-ea"/>
          <a:cs typeface="Lucida Sans"/>
        </a:defRPr>
      </a:lvl1pPr>
    </p:titleStyle>
    <p:bodyStyle>
      <a:lvl1pPr marL="342891" indent="-342891" algn="l" defTabSz="457189" rtl="0" eaLnBrk="1" latinLnBrk="0" hangingPunct="1">
        <a:spcBef>
          <a:spcPct val="20000"/>
        </a:spcBef>
        <a:buFont typeface="Arial"/>
        <a:buChar char="•"/>
        <a:defRPr sz="2400" kern="1200">
          <a:solidFill>
            <a:schemeClr val="tx1"/>
          </a:solidFill>
          <a:latin typeface="Lucida Sans"/>
          <a:ea typeface="+mn-ea"/>
          <a:cs typeface="Lucida Sans"/>
        </a:defRPr>
      </a:lvl1pPr>
      <a:lvl2pPr marL="742932" indent="-285744" algn="l" defTabSz="457189" rtl="0" eaLnBrk="1" latinLnBrk="0" hangingPunct="1">
        <a:spcBef>
          <a:spcPct val="20000"/>
        </a:spcBef>
        <a:buFont typeface="Arial"/>
        <a:buChar char="–"/>
        <a:defRPr sz="2000" kern="1200">
          <a:solidFill>
            <a:schemeClr val="tx1"/>
          </a:solidFill>
          <a:latin typeface="Lucida Sans"/>
          <a:ea typeface="+mn-ea"/>
          <a:cs typeface="Lucida Sans"/>
        </a:defRPr>
      </a:lvl2pPr>
      <a:lvl3pPr marL="1142971" indent="-228594" algn="l" defTabSz="457189" rtl="0" eaLnBrk="1" latinLnBrk="0" hangingPunct="1">
        <a:spcBef>
          <a:spcPct val="20000"/>
        </a:spcBef>
        <a:buFont typeface="Arial"/>
        <a:buChar char="•"/>
        <a:defRPr sz="1800" kern="1200">
          <a:solidFill>
            <a:schemeClr val="tx1"/>
          </a:solidFill>
          <a:latin typeface="Lucida Sans"/>
          <a:ea typeface="+mn-ea"/>
          <a:cs typeface="Lucida Sans"/>
        </a:defRPr>
      </a:lvl3pPr>
      <a:lvl4pPr marL="1600160" indent="-228594" algn="l" defTabSz="457189" rtl="0" eaLnBrk="1" latinLnBrk="0" hangingPunct="1">
        <a:spcBef>
          <a:spcPct val="20000"/>
        </a:spcBef>
        <a:buFont typeface="Arial"/>
        <a:buChar char="–"/>
        <a:defRPr sz="1600" kern="1200">
          <a:solidFill>
            <a:schemeClr val="tx1"/>
          </a:solidFill>
          <a:latin typeface="Lucida Sans"/>
          <a:ea typeface="+mn-ea"/>
          <a:cs typeface="Lucida Sans"/>
        </a:defRPr>
      </a:lvl4pPr>
      <a:lvl5pPr marL="2057349" indent="-228594" algn="l" defTabSz="457189" rtl="0" eaLnBrk="1" latinLnBrk="0" hangingPunct="1">
        <a:spcBef>
          <a:spcPct val="20000"/>
        </a:spcBef>
        <a:buFont typeface="Arial"/>
        <a:buChar char="»"/>
        <a:defRPr sz="1600" kern="1200">
          <a:solidFill>
            <a:schemeClr val="tx1"/>
          </a:solidFill>
          <a:latin typeface="Lucida Sans"/>
          <a:ea typeface="+mn-ea"/>
          <a:cs typeface="Lucida San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www.dailymotion.com/video/xsjkfr_friends-romans-countrymen-lend-me-your-ears_creation"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achievethecore.org/page/1111/mini-assessment-for-nowhere-to-go-by-kathiann-m-kowalski-detail-pg"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hyperlink" Target="http://achievethecore.org/page/982/mini-assessment-for-the-manhattan-project-text-set-detail-pg" TargetMode="External"/><Relationship Id="rId4" Type="http://schemas.openxmlformats.org/officeDocument/2006/relationships/hyperlink" Target="http://achievethecore.org/page/2760/a-big-surprise-from-the-edge-of-the-solar-system-mini-assessment"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achievethecore.org/page/1077/mini-assessment-for-the-walrus-and-the-carpenter-by-lewis-carroll-and-the-walrus-and-the-carpenter-head-back-by-j-t-holden-detail-pg" TargetMode="External"/><Relationship Id="rId2" Type="http://schemas.openxmlformats.org/officeDocument/2006/relationships/hyperlink" Target="http://achievethecore.org/page/926/mini-assessment-for-julius-caesar-act-iii-scene-ii-by-william-shakespeare-detail-pg"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771" y="5036554"/>
            <a:ext cx="184731" cy="369332"/>
          </a:xfrm>
          <a:prstGeom prst="rect">
            <a:avLst/>
          </a:prstGeom>
          <a:noFill/>
        </p:spPr>
        <p:txBody>
          <a:bodyPr wrap="none" rtlCol="0">
            <a:spAutoFit/>
          </a:bodyPr>
          <a:lstStyle/>
          <a:p>
            <a:pPr defTabSz="457189"/>
            <a:endParaRPr lang="en-US" dirty="0">
              <a:solidFill>
                <a:srgbClr val="000000"/>
              </a:solidFill>
            </a:endParaRPr>
          </a:p>
        </p:txBody>
      </p:sp>
      <p:sp>
        <p:nvSpPr>
          <p:cNvPr id="14" name="Title 13"/>
          <p:cNvSpPr>
            <a:spLocks noGrp="1"/>
          </p:cNvSpPr>
          <p:nvPr>
            <p:ph type="ctrTitle"/>
          </p:nvPr>
        </p:nvSpPr>
        <p:spPr/>
        <p:txBody>
          <a:bodyPr/>
          <a:lstStyle/>
          <a:p>
            <a:r>
              <a:rPr lang="en-US" dirty="0"/>
              <a:t>Grades 9-10: Common Core State Standards Alignment Guidance</a:t>
            </a:r>
          </a:p>
        </p:txBody>
      </p:sp>
      <p:sp>
        <p:nvSpPr>
          <p:cNvPr id="15" name="Subtitle 14"/>
          <p:cNvSpPr>
            <a:spLocks noGrp="1"/>
          </p:cNvSpPr>
          <p:nvPr>
            <p:ph type="subTitle" idx="1"/>
          </p:nvPr>
        </p:nvSpPr>
        <p:spPr/>
        <p:txBody>
          <a:bodyPr>
            <a:normAutofit lnSpcReduction="10000"/>
          </a:bodyPr>
          <a:lstStyle/>
          <a:p>
            <a:r>
              <a:rPr lang="en-US" dirty="0"/>
              <a:t>Reading for Literature and Reading for Informational Texts Standards</a:t>
            </a:r>
          </a:p>
        </p:txBody>
      </p:sp>
    </p:spTree>
    <p:extLst>
      <p:ext uri="{BB962C8B-B14F-4D97-AF65-F5344CB8AC3E}">
        <p14:creationId xmlns:p14="http://schemas.microsoft.com/office/powerpoint/2010/main" val="484972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434" y="348345"/>
            <a:ext cx="8213835" cy="5390303"/>
          </a:xfrm>
        </p:spPr>
        <p:txBody>
          <a:bodyPr/>
          <a:lstStyle/>
          <a:p>
            <a:pPr marL="0" indent="0">
              <a:buNone/>
            </a:pPr>
            <a:r>
              <a:rPr lang="en-US" b="1" dirty="0"/>
              <a:t>Which sentence provides the </a:t>
            </a:r>
            <a:r>
              <a:rPr lang="en-US" b="1" u="sng" dirty="0"/>
              <a:t>best</a:t>
            </a:r>
            <a:r>
              <a:rPr lang="en-US" b="1" dirty="0"/>
              <a:t> summary of </a:t>
            </a:r>
            <a:r>
              <a:rPr lang="en-US" b="1" i="1" dirty="0"/>
              <a:t>Julius Caesar</a:t>
            </a:r>
            <a:r>
              <a:rPr lang="en-US" b="1" dirty="0"/>
              <a:t>, Act III, scene ii?</a:t>
            </a:r>
          </a:p>
          <a:p>
            <a:pPr marL="457189" indent="-457189">
              <a:buAutoNum type="alphaUcPeriod"/>
            </a:pPr>
            <a:r>
              <a:rPr lang="en-US" dirty="0"/>
              <a:t>Despite his initial fears, Antony manages to gain the sympathy of the crowd at Caesar’s funeral.</a:t>
            </a:r>
          </a:p>
          <a:p>
            <a:pPr marL="457189" indent="-457189">
              <a:buAutoNum type="alphaUcPeriod"/>
            </a:pPr>
            <a:r>
              <a:rPr lang="en-US" dirty="0"/>
              <a:t>Through direct insults of Brutus and his friends, Antony convinces the crowd to avenge Caesar’s death. </a:t>
            </a:r>
          </a:p>
          <a:p>
            <a:pPr marL="457189" indent="-457189">
              <a:buAutoNum type="alphaUcPeriod"/>
            </a:pPr>
            <a:r>
              <a:rPr lang="en-US" dirty="0"/>
              <a:t>Despite believing that he bears some of the burden of Caesar’s death, Antony convinces the crowd of his innocence.  </a:t>
            </a:r>
          </a:p>
          <a:p>
            <a:pPr marL="457189" indent="-457189">
              <a:buAutoNum type="alphaUcPeriod"/>
            </a:pPr>
            <a:r>
              <a:rPr lang="en-US" dirty="0"/>
              <a:t>Through careful wording, Antony manages to turn the crowd against those who murdered Caesar. </a:t>
            </a:r>
          </a:p>
        </p:txBody>
      </p:sp>
      <p:sp>
        <p:nvSpPr>
          <p:cNvPr id="4" name="Rectangle 3"/>
          <p:cNvSpPr/>
          <p:nvPr/>
        </p:nvSpPr>
        <p:spPr>
          <a:xfrm>
            <a:off x="441434" y="5975131"/>
            <a:ext cx="8213835" cy="307777"/>
          </a:xfrm>
          <a:prstGeom prst="rect">
            <a:avLst/>
          </a:prstGeom>
        </p:spPr>
        <p:txBody>
          <a:bodyPr wrap="square">
            <a:spAutoFit/>
          </a:bodyPr>
          <a:lstStyle/>
          <a:p>
            <a:pPr algn="ctr">
              <a:defRPr/>
            </a:pPr>
            <a:r>
              <a:rPr lang="en-US" sz="1400" dirty="0"/>
              <a:t>Associated Text: </a:t>
            </a:r>
            <a:r>
              <a:rPr lang="en-US" sz="1400" i="1" dirty="0"/>
              <a:t>Julius Caesar</a:t>
            </a:r>
            <a:r>
              <a:rPr lang="en-US" sz="1400" dirty="0"/>
              <a:t>, Act III, scene ii by William Shakespeare</a:t>
            </a:r>
          </a:p>
        </p:txBody>
      </p:sp>
    </p:spTree>
    <p:extLst>
      <p:ext uri="{BB962C8B-B14F-4D97-AF65-F5344CB8AC3E}">
        <p14:creationId xmlns:p14="http://schemas.microsoft.com/office/powerpoint/2010/main" val="1990499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CCSS.ELA-Literacy.RL.9-10.3</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313963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138" y="304802"/>
            <a:ext cx="8182303" cy="5134301"/>
          </a:xfrm>
        </p:spPr>
        <p:txBody>
          <a:bodyPr/>
          <a:lstStyle/>
          <a:p>
            <a:pPr marL="0" indent="0">
              <a:buNone/>
            </a:pPr>
            <a:r>
              <a:rPr lang="en-US" b="1" dirty="0"/>
              <a:t>In “The Walrus and the Carpenter Head Back,” which statement </a:t>
            </a:r>
            <a:r>
              <a:rPr lang="en-US" b="1" u="sng" dirty="0"/>
              <a:t>best</a:t>
            </a:r>
            <a:r>
              <a:rPr lang="en-US" b="1" dirty="0"/>
              <a:t> describes how the Oysters feel when they see the Walrus and the Carpenter stuck in the sand?</a:t>
            </a:r>
            <a:endParaRPr lang="en-US" dirty="0"/>
          </a:p>
          <a:p>
            <a:pPr marL="457189" indent="-457189">
              <a:buFont typeface="+mj-lt"/>
              <a:buAutoNum type="alphaUcPeriod"/>
            </a:pPr>
            <a:r>
              <a:rPr lang="en-US" dirty="0"/>
              <a:t>They are pleased their friends are in trouble.</a:t>
            </a:r>
          </a:p>
          <a:p>
            <a:pPr marL="457189" indent="-457189">
              <a:buFont typeface="+mj-lt"/>
              <a:buAutoNum type="alphaUcPeriod"/>
            </a:pPr>
            <a:r>
              <a:rPr lang="en-US" dirty="0"/>
              <a:t>They are happy to see their old friends.</a:t>
            </a:r>
          </a:p>
          <a:p>
            <a:pPr marL="457189" indent="-457189">
              <a:buFont typeface="+mj-lt"/>
              <a:buAutoNum type="alphaUcPeriod"/>
            </a:pPr>
            <a:r>
              <a:rPr lang="en-US" dirty="0"/>
              <a:t>They are excited that they may get revenge.</a:t>
            </a:r>
          </a:p>
          <a:p>
            <a:pPr marL="457189" indent="-457189">
              <a:buFont typeface="+mj-lt"/>
              <a:buAutoNum type="alphaUcPeriod"/>
            </a:pPr>
            <a:r>
              <a:rPr lang="en-US" dirty="0"/>
              <a:t>They are curious to see what will happen next. </a:t>
            </a:r>
          </a:p>
          <a:p>
            <a:pPr marL="0" indent="0">
              <a:buNone/>
            </a:pPr>
            <a:endParaRPr lang="en-US" dirty="0"/>
          </a:p>
        </p:txBody>
      </p:sp>
      <p:sp>
        <p:nvSpPr>
          <p:cNvPr id="4" name="Rectangle 3"/>
          <p:cNvSpPr/>
          <p:nvPr/>
        </p:nvSpPr>
        <p:spPr>
          <a:xfrm>
            <a:off x="-914400" y="5941499"/>
            <a:ext cx="10972800" cy="307777"/>
          </a:xfrm>
          <a:prstGeom prst="rect">
            <a:avLst/>
          </a:prstGeom>
        </p:spPr>
        <p:txBody>
          <a:bodyPr wrap="square">
            <a:spAutoFit/>
          </a:bodyPr>
          <a:lstStyle/>
          <a:p>
            <a:pPr algn="ctr">
              <a:defRPr/>
            </a:pPr>
            <a:r>
              <a:rPr lang="en-US" sz="1400" dirty="0"/>
              <a:t>Associated Text: “The Walrus and the Carpenter Head Back” by J.T. Holden</a:t>
            </a:r>
          </a:p>
        </p:txBody>
      </p:sp>
    </p:spTree>
    <p:extLst>
      <p:ext uri="{BB962C8B-B14F-4D97-AF65-F5344CB8AC3E}">
        <p14:creationId xmlns:p14="http://schemas.microsoft.com/office/powerpoint/2010/main" val="400747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841" y="348346"/>
            <a:ext cx="8324194" cy="5593153"/>
          </a:xfrm>
        </p:spPr>
        <p:txBody>
          <a:bodyPr>
            <a:normAutofit fontScale="70000" lnSpcReduction="20000"/>
          </a:bodyPr>
          <a:lstStyle/>
          <a:p>
            <a:pPr marL="0" indent="0">
              <a:buNone/>
            </a:pPr>
            <a:r>
              <a:rPr lang="en-US" sz="2600" b="1" dirty="0"/>
              <a:t>The following question has two parts. Answer Part A and then answer Part B. </a:t>
            </a:r>
          </a:p>
          <a:p>
            <a:pPr marL="0" indent="0">
              <a:buNone/>
            </a:pPr>
            <a:endParaRPr lang="en-US" sz="2600" dirty="0"/>
          </a:p>
          <a:p>
            <a:pPr marL="0" indent="0">
              <a:buNone/>
            </a:pPr>
            <a:r>
              <a:rPr lang="en-US" sz="2600" b="1" dirty="0"/>
              <a:t>Part A: In Text 2, which statement </a:t>
            </a:r>
            <a:r>
              <a:rPr lang="en-US" sz="2600" b="1" u="sng" dirty="0"/>
              <a:t>best</a:t>
            </a:r>
            <a:r>
              <a:rPr lang="en-US" sz="2600" b="1" dirty="0"/>
              <a:t> describes how the Oysters feel when they see the Walrus and the Carpenter stuck in the sand?</a:t>
            </a:r>
            <a:endParaRPr lang="en-US" sz="2600" dirty="0"/>
          </a:p>
          <a:p>
            <a:pPr marL="457189" indent="-457189">
              <a:buFont typeface="+mj-lt"/>
              <a:buAutoNum type="alphaUcPeriod"/>
            </a:pPr>
            <a:r>
              <a:rPr lang="en-US" sz="2600" dirty="0"/>
              <a:t>They are pleased their friends in trouble.</a:t>
            </a:r>
          </a:p>
          <a:p>
            <a:pPr marL="457189" indent="-457189">
              <a:buFont typeface="+mj-lt"/>
              <a:buAutoNum type="alphaUcPeriod"/>
            </a:pPr>
            <a:r>
              <a:rPr lang="en-US" sz="2600" dirty="0"/>
              <a:t>They are happy to see their old friends.</a:t>
            </a:r>
          </a:p>
          <a:p>
            <a:pPr marL="457189" indent="-457189">
              <a:buFont typeface="+mj-lt"/>
              <a:buAutoNum type="alphaUcPeriod"/>
            </a:pPr>
            <a:r>
              <a:rPr lang="en-US" sz="2600" dirty="0"/>
              <a:t>They are excited that they may get revenge.</a:t>
            </a:r>
          </a:p>
          <a:p>
            <a:pPr marL="457189" indent="-457189">
              <a:buFont typeface="+mj-lt"/>
              <a:buAutoNum type="alphaUcPeriod"/>
            </a:pPr>
            <a:r>
              <a:rPr lang="en-US" sz="2600" dirty="0"/>
              <a:t>They are curious to see what will happen next. </a:t>
            </a:r>
          </a:p>
          <a:p>
            <a:endParaRPr lang="en-US" sz="2600" b="1" dirty="0"/>
          </a:p>
          <a:p>
            <a:pPr marL="0" indent="0">
              <a:buNone/>
            </a:pPr>
            <a:r>
              <a:rPr lang="en-US" sz="2600" b="1" dirty="0"/>
              <a:t>Part B: Which pair of lines from Text 2 </a:t>
            </a:r>
            <a:r>
              <a:rPr lang="en-US" sz="2600" b="1" u="sng" dirty="0"/>
              <a:t>best</a:t>
            </a:r>
            <a:r>
              <a:rPr lang="en-US" sz="2600" b="1" dirty="0"/>
              <a:t> support the correct answer to Part A? </a:t>
            </a:r>
            <a:endParaRPr lang="en-US" sz="2600" dirty="0"/>
          </a:p>
          <a:p>
            <a:pPr marL="457189" indent="-457189">
              <a:buFont typeface="+mj-lt"/>
              <a:buAutoNum type="alphaUcPeriod"/>
            </a:pPr>
            <a:r>
              <a:rPr lang="en-US" sz="2600" dirty="0"/>
              <a:t>“Whilst from the frothy breaking waves</a:t>
            </a:r>
            <a:br>
              <a:rPr lang="en-US" sz="2600" dirty="0"/>
            </a:br>
            <a:r>
              <a:rPr lang="en-US" sz="2600" dirty="0"/>
              <a:t> They came now, hand-in-hand.”</a:t>
            </a:r>
          </a:p>
          <a:p>
            <a:pPr marL="457189" indent="-457189">
              <a:buFont typeface="+mj-lt"/>
              <a:buAutoNum type="alphaUcPeriod"/>
            </a:pPr>
            <a:r>
              <a:rPr lang="en-US" sz="2600" dirty="0"/>
              <a:t>“Four dozen Oysters followed fast,</a:t>
            </a:r>
            <a:br>
              <a:rPr lang="en-US" sz="2600" dirty="0"/>
            </a:br>
            <a:r>
              <a:rPr lang="en-US" sz="2600" dirty="0"/>
              <a:t> And yet four hundred more;”</a:t>
            </a:r>
          </a:p>
          <a:p>
            <a:pPr marL="457189" indent="-457189">
              <a:buFont typeface="+mj-lt"/>
              <a:buAutoNum type="alphaUcPeriod"/>
            </a:pPr>
            <a:r>
              <a:rPr lang="en-US" sz="2600" dirty="0"/>
              <a:t>“And thick and quick, their bodies slick,</a:t>
            </a:r>
            <a:br>
              <a:rPr lang="en-US" sz="2600" dirty="0"/>
            </a:br>
            <a:r>
              <a:rPr lang="en-US" sz="2600" dirty="0"/>
              <a:t> They gathered on the shore—”</a:t>
            </a:r>
          </a:p>
          <a:p>
            <a:pPr marL="457189" indent="-457189">
              <a:buFont typeface="+mj-lt"/>
              <a:buAutoNum type="alphaUcPeriod"/>
            </a:pPr>
            <a:r>
              <a:rPr lang="en-US" sz="2600" dirty="0"/>
              <a:t>“All circling round and closing in,</a:t>
            </a:r>
            <a:br>
              <a:rPr lang="en-US" sz="2600" b="1" dirty="0"/>
            </a:br>
            <a:r>
              <a:rPr lang="en-US" sz="2600" dirty="0"/>
              <a:t> More eager than before.” </a:t>
            </a:r>
          </a:p>
          <a:p>
            <a:pPr marL="0" indent="0">
              <a:buNone/>
            </a:pPr>
            <a:endParaRPr lang="en-US" dirty="0"/>
          </a:p>
        </p:txBody>
      </p:sp>
      <p:sp>
        <p:nvSpPr>
          <p:cNvPr id="4" name="Rectangle 3"/>
          <p:cNvSpPr/>
          <p:nvPr/>
        </p:nvSpPr>
        <p:spPr>
          <a:xfrm>
            <a:off x="346840" y="5941499"/>
            <a:ext cx="8324195" cy="307777"/>
          </a:xfrm>
          <a:prstGeom prst="rect">
            <a:avLst/>
          </a:prstGeom>
        </p:spPr>
        <p:txBody>
          <a:bodyPr wrap="square">
            <a:spAutoFit/>
          </a:bodyPr>
          <a:lstStyle/>
          <a:p>
            <a:pPr algn="ctr">
              <a:defRPr/>
            </a:pPr>
            <a:r>
              <a:rPr lang="en-US" sz="1400" dirty="0"/>
              <a:t>Associated Text: “The Walrus and the Carpenter Head Back” by J.T. Holden</a:t>
            </a:r>
          </a:p>
        </p:txBody>
      </p:sp>
    </p:spTree>
    <p:extLst>
      <p:ext uri="{BB962C8B-B14F-4D97-AF65-F5344CB8AC3E}">
        <p14:creationId xmlns:p14="http://schemas.microsoft.com/office/powerpoint/2010/main" val="1324332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CCSS.ELA-Literacy.RL.9-10.4</a:t>
            </a:r>
          </a:p>
        </p:txBody>
      </p:sp>
      <p:sp>
        <p:nvSpPr>
          <p:cNvPr id="3" name="Content Placeholder 2"/>
          <p:cNvSpPr>
            <a:spLocks noGrp="1"/>
          </p:cNvSpPr>
          <p:nvPr>
            <p:ph idx="1"/>
          </p:nvPr>
        </p:nvSpPr>
        <p:spPr/>
        <p:txBody>
          <a:bodyPr/>
          <a:lstStyle/>
          <a:p>
            <a:pPr marL="0" indent="0">
              <a:buNone/>
            </a:pPr>
            <a:r>
              <a:rPr lang="en-US" dirty="0">
                <a:solidFill>
                  <a:schemeClr val="accent2"/>
                </a:solidFill>
              </a:rPr>
              <a:t>Determine</a:t>
            </a:r>
            <a:r>
              <a:rPr lang="en-US" dirty="0"/>
              <a:t> the meaning of words and phrases as they are used in the text, including figurative and connotative meanings; </a:t>
            </a:r>
            <a:r>
              <a:rPr lang="en-US" dirty="0">
                <a:solidFill>
                  <a:schemeClr val="accent2"/>
                </a:solidFill>
              </a:rPr>
              <a:t>analyze</a:t>
            </a:r>
            <a:r>
              <a:rPr lang="en-US" dirty="0"/>
              <a:t>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325703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076" y="195945"/>
            <a:ext cx="8355724" cy="5930221"/>
          </a:xfrm>
        </p:spPr>
        <p:txBody>
          <a:bodyPr>
            <a:normAutofit fontScale="77500" lnSpcReduction="20000"/>
          </a:bodyPr>
          <a:lstStyle/>
          <a:p>
            <a:pPr marL="0" indent="0">
              <a:buNone/>
            </a:pPr>
            <a:r>
              <a:rPr lang="en-US" b="1" dirty="0"/>
              <a:t>Read these lines from stanza 1 of “The Walrus and the Carpenter.”</a:t>
            </a:r>
          </a:p>
          <a:p>
            <a:pPr marL="0" indent="0">
              <a:buNone/>
            </a:pPr>
            <a:endParaRPr lang="en-US" b="1" dirty="0"/>
          </a:p>
          <a:p>
            <a:pPr marL="0" indent="0">
              <a:buNone/>
            </a:pPr>
            <a:r>
              <a:rPr lang="en-US" b="1" dirty="0"/>
              <a:t>He did his very best to make</a:t>
            </a:r>
          </a:p>
          <a:p>
            <a:pPr marL="0" indent="0">
              <a:buNone/>
            </a:pPr>
            <a:r>
              <a:rPr lang="en-US" b="1" dirty="0"/>
              <a:t>The billows smooth and bright --</a:t>
            </a:r>
          </a:p>
          <a:p>
            <a:pPr marL="0" indent="0">
              <a:buNone/>
            </a:pPr>
            <a:endParaRPr lang="en-US" b="1" dirty="0"/>
          </a:p>
          <a:p>
            <a:pPr marL="0" indent="0">
              <a:buNone/>
            </a:pPr>
            <a:r>
              <a:rPr lang="en-US" b="1" dirty="0"/>
              <a:t>What does </a:t>
            </a:r>
            <a:r>
              <a:rPr lang="en-US" b="1" i="1" dirty="0"/>
              <a:t>billows</a:t>
            </a:r>
            <a:r>
              <a:rPr lang="en-US" b="1" dirty="0"/>
              <a:t> mean as it is used in the sentence?</a:t>
            </a:r>
          </a:p>
          <a:p>
            <a:pPr marL="457189" indent="-457189">
              <a:buAutoNum type="alphaUcPeriod"/>
            </a:pPr>
            <a:r>
              <a:rPr lang="en-US" dirty="0"/>
              <a:t>Shadows </a:t>
            </a:r>
          </a:p>
          <a:p>
            <a:pPr marL="457189" indent="-457189">
              <a:buAutoNum type="alphaUcPeriod"/>
            </a:pPr>
            <a:r>
              <a:rPr lang="en-US" dirty="0"/>
              <a:t>Clouds</a:t>
            </a:r>
          </a:p>
          <a:p>
            <a:pPr marL="457189" indent="-457189">
              <a:buAutoNum type="alphaUcPeriod"/>
            </a:pPr>
            <a:r>
              <a:rPr lang="en-US" dirty="0"/>
              <a:t>Rays </a:t>
            </a:r>
          </a:p>
          <a:p>
            <a:pPr marL="457189" indent="-457189">
              <a:buAutoNum type="alphaUcPeriod"/>
            </a:pPr>
            <a:r>
              <a:rPr lang="en-US" dirty="0"/>
              <a:t>Waves</a:t>
            </a:r>
          </a:p>
          <a:p>
            <a:pPr marL="0" indent="0">
              <a:buNone/>
            </a:pPr>
            <a:endParaRPr lang="en-US" dirty="0"/>
          </a:p>
          <a:p>
            <a:pPr marL="0" indent="0">
              <a:buNone/>
            </a:pPr>
            <a:r>
              <a:rPr lang="en-US" i="1" dirty="0"/>
              <a:t>The remaining text from stanza 1 has been provided below for reference:</a:t>
            </a:r>
          </a:p>
          <a:p>
            <a:pPr marL="0" indent="0">
              <a:buNone/>
            </a:pPr>
            <a:r>
              <a:rPr lang="en-US" dirty="0"/>
              <a:t>The sun was shining on the sea,</a:t>
            </a:r>
          </a:p>
          <a:p>
            <a:pPr marL="0" indent="0">
              <a:buNone/>
            </a:pPr>
            <a:r>
              <a:rPr lang="en-US" dirty="0"/>
              <a:t>Shining with all his might:</a:t>
            </a:r>
          </a:p>
          <a:p>
            <a:pPr marL="0" indent="0">
              <a:buNone/>
            </a:pPr>
            <a:r>
              <a:rPr lang="en-US" dirty="0"/>
              <a:t>He did his very best to make</a:t>
            </a:r>
          </a:p>
          <a:p>
            <a:pPr marL="0" indent="0">
              <a:buNone/>
            </a:pPr>
            <a:r>
              <a:rPr lang="en-US" dirty="0"/>
              <a:t>The billows smooth and bright—</a:t>
            </a:r>
          </a:p>
          <a:p>
            <a:pPr marL="0" indent="0">
              <a:buNone/>
            </a:pPr>
            <a:r>
              <a:rPr lang="en-US" dirty="0"/>
              <a:t>And this was odd, because it was</a:t>
            </a:r>
          </a:p>
          <a:p>
            <a:pPr marL="0" indent="0">
              <a:buNone/>
            </a:pPr>
            <a:r>
              <a:rPr lang="en-US" dirty="0"/>
              <a:t>The middle of the night</a:t>
            </a:r>
          </a:p>
        </p:txBody>
      </p:sp>
      <p:sp>
        <p:nvSpPr>
          <p:cNvPr id="4" name="Rectangle 3"/>
          <p:cNvSpPr/>
          <p:nvPr/>
        </p:nvSpPr>
        <p:spPr>
          <a:xfrm>
            <a:off x="331076" y="5972277"/>
            <a:ext cx="8355724" cy="307777"/>
          </a:xfrm>
          <a:prstGeom prst="rect">
            <a:avLst/>
          </a:prstGeom>
        </p:spPr>
        <p:txBody>
          <a:bodyPr wrap="square">
            <a:spAutoFit/>
          </a:bodyPr>
          <a:lstStyle/>
          <a:p>
            <a:pPr algn="ctr">
              <a:defRPr/>
            </a:pPr>
            <a:r>
              <a:rPr lang="en-US" sz="1400" dirty="0"/>
              <a:t>Associated Text: “The Walrus and the Carpenter” by Lewis Carroll</a:t>
            </a:r>
          </a:p>
        </p:txBody>
      </p:sp>
    </p:spTree>
    <p:extLst>
      <p:ext uri="{BB962C8B-B14F-4D97-AF65-F5344CB8AC3E}">
        <p14:creationId xmlns:p14="http://schemas.microsoft.com/office/powerpoint/2010/main" val="1534511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434" y="385014"/>
            <a:ext cx="8308428" cy="5556485"/>
          </a:xfrm>
        </p:spPr>
        <p:txBody>
          <a:bodyPr>
            <a:normAutofit fontScale="92500" lnSpcReduction="20000"/>
          </a:bodyPr>
          <a:lstStyle/>
          <a:p>
            <a:pPr marL="0" indent="0">
              <a:buNone/>
            </a:pPr>
            <a:r>
              <a:rPr lang="en-US" b="1" dirty="0"/>
              <a:t>The following question has two parts. Answer Part A and then answer Part B. </a:t>
            </a:r>
          </a:p>
          <a:p>
            <a:pPr marL="0" indent="0">
              <a:buNone/>
            </a:pPr>
            <a:endParaRPr lang="en-US" dirty="0"/>
          </a:p>
          <a:p>
            <a:pPr marL="0" indent="0">
              <a:buNone/>
            </a:pPr>
            <a:r>
              <a:rPr lang="en-US" b="1" dirty="0"/>
              <a:t>Part A: What does </a:t>
            </a:r>
            <a:r>
              <a:rPr lang="en-US" b="1" i="1" dirty="0"/>
              <a:t>lament</a:t>
            </a:r>
            <a:r>
              <a:rPr lang="en-US" b="1" dirty="0"/>
              <a:t> mean as it is used in stanza 17 of “The Walrus and the Carpenter Head Back”?</a:t>
            </a:r>
            <a:endParaRPr lang="en-US" dirty="0"/>
          </a:p>
          <a:p>
            <a:pPr marL="457189" indent="-457189">
              <a:buFont typeface="+mj-lt"/>
              <a:buAutoNum type="alphaUcPeriod"/>
            </a:pPr>
            <a:r>
              <a:rPr lang="en-US" dirty="0"/>
              <a:t>Fear</a:t>
            </a:r>
          </a:p>
          <a:p>
            <a:pPr marL="457189" indent="-457189">
              <a:buFont typeface="+mj-lt"/>
              <a:buAutoNum type="alphaUcPeriod"/>
            </a:pPr>
            <a:r>
              <a:rPr lang="en-US" dirty="0"/>
              <a:t>Mourn</a:t>
            </a:r>
          </a:p>
          <a:p>
            <a:pPr marL="457189" indent="-457189">
              <a:buFont typeface="+mj-lt"/>
              <a:buAutoNum type="alphaUcPeriod"/>
            </a:pPr>
            <a:r>
              <a:rPr lang="en-US" dirty="0"/>
              <a:t>Worry</a:t>
            </a:r>
          </a:p>
          <a:p>
            <a:pPr marL="457189" indent="-457189">
              <a:buFont typeface="+mj-lt"/>
              <a:buAutoNum type="alphaUcPeriod"/>
            </a:pPr>
            <a:r>
              <a:rPr lang="en-US" dirty="0"/>
              <a:t>Suffer</a:t>
            </a:r>
          </a:p>
          <a:p>
            <a:pPr marL="0" indent="0">
              <a:buNone/>
            </a:pPr>
            <a:endParaRPr lang="en-US" b="1" dirty="0"/>
          </a:p>
          <a:p>
            <a:pPr marL="0" indent="0">
              <a:buNone/>
            </a:pPr>
            <a:r>
              <a:rPr lang="en-US" b="1" dirty="0"/>
              <a:t>Part B: Which word from stanza 17 of “The Walrus and the Carpenter Head Back” best helps the reader determine the meaning of </a:t>
            </a:r>
            <a:r>
              <a:rPr lang="en-US" b="1" i="1" dirty="0"/>
              <a:t>lament</a:t>
            </a:r>
            <a:r>
              <a:rPr lang="en-US" b="1" dirty="0"/>
              <a:t>?</a:t>
            </a:r>
            <a:endParaRPr lang="en-US" dirty="0"/>
          </a:p>
          <a:p>
            <a:pPr marL="457189" indent="-457189">
              <a:buFont typeface="+mj-lt"/>
              <a:buAutoNum type="alphaUcPeriod"/>
            </a:pPr>
            <a:r>
              <a:rPr lang="en-US" dirty="0"/>
              <a:t>“Weep”</a:t>
            </a:r>
          </a:p>
          <a:p>
            <a:pPr marL="457189" indent="-457189">
              <a:buFont typeface="+mj-lt"/>
              <a:buAutoNum type="alphaUcPeriod"/>
            </a:pPr>
            <a:r>
              <a:rPr lang="en-US" dirty="0"/>
              <a:t>“Boiling”</a:t>
            </a:r>
          </a:p>
          <a:p>
            <a:pPr marL="457189" indent="-457189">
              <a:buFont typeface="+mj-lt"/>
              <a:buAutoNum type="alphaUcPeriod"/>
            </a:pPr>
            <a:r>
              <a:rPr lang="en-US" dirty="0"/>
              <a:t>“Cabbages”</a:t>
            </a:r>
          </a:p>
          <a:p>
            <a:pPr marL="457189" indent="-457189">
              <a:buFont typeface="+mj-lt"/>
              <a:buAutoNum type="alphaUcPeriod"/>
            </a:pPr>
            <a:r>
              <a:rPr lang="en-US" dirty="0"/>
              <a:t>“Ferment”</a:t>
            </a:r>
          </a:p>
          <a:p>
            <a:pPr marL="0" indent="0">
              <a:buNone/>
            </a:pPr>
            <a:endParaRPr lang="en-US" dirty="0"/>
          </a:p>
        </p:txBody>
      </p:sp>
      <p:sp>
        <p:nvSpPr>
          <p:cNvPr id="4" name="Rectangle 3"/>
          <p:cNvSpPr/>
          <p:nvPr/>
        </p:nvSpPr>
        <p:spPr>
          <a:xfrm>
            <a:off x="441434" y="6053960"/>
            <a:ext cx="8308428" cy="307777"/>
          </a:xfrm>
          <a:prstGeom prst="rect">
            <a:avLst/>
          </a:prstGeom>
        </p:spPr>
        <p:txBody>
          <a:bodyPr wrap="square">
            <a:spAutoFit/>
          </a:bodyPr>
          <a:lstStyle/>
          <a:p>
            <a:pPr algn="ctr">
              <a:defRPr/>
            </a:pPr>
            <a:r>
              <a:rPr lang="en-US" sz="1400" dirty="0"/>
              <a:t>Associated Text: “The Walrus and the Carpenter Head Back” by J.T. Holden</a:t>
            </a:r>
          </a:p>
        </p:txBody>
      </p:sp>
    </p:spTree>
    <p:extLst>
      <p:ext uri="{BB962C8B-B14F-4D97-AF65-F5344CB8AC3E}">
        <p14:creationId xmlns:p14="http://schemas.microsoft.com/office/powerpoint/2010/main" val="1196265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138" y="261258"/>
            <a:ext cx="8308428" cy="5319735"/>
          </a:xfrm>
        </p:spPr>
        <p:txBody>
          <a:bodyPr/>
          <a:lstStyle/>
          <a:p>
            <a:pPr marL="0" indent="0">
              <a:buNone/>
            </a:pPr>
            <a:r>
              <a:rPr lang="en-US" b="1" dirty="0"/>
              <a:t>What tone is set by Carroll’s choice of words in “The Walrus and the Carpenter”?</a:t>
            </a:r>
          </a:p>
          <a:p>
            <a:pPr marL="457189" indent="-457189">
              <a:buAutoNum type="alphaUcPeriod"/>
            </a:pPr>
            <a:r>
              <a:rPr lang="en-US" dirty="0"/>
              <a:t>Humorous</a:t>
            </a:r>
          </a:p>
          <a:p>
            <a:pPr marL="457189" indent="-457189">
              <a:buAutoNum type="alphaUcPeriod"/>
            </a:pPr>
            <a:r>
              <a:rPr lang="en-US" dirty="0"/>
              <a:t>Cheerful</a:t>
            </a:r>
          </a:p>
          <a:p>
            <a:pPr marL="457189" indent="-457189">
              <a:buAutoNum type="alphaUcPeriod"/>
            </a:pPr>
            <a:r>
              <a:rPr lang="en-US" dirty="0"/>
              <a:t>Sympathetic</a:t>
            </a:r>
          </a:p>
          <a:p>
            <a:pPr marL="457189" indent="-457189">
              <a:buAutoNum type="alphaUcPeriod"/>
            </a:pPr>
            <a:r>
              <a:rPr lang="en-US" dirty="0"/>
              <a:t>Thoughtful</a:t>
            </a:r>
          </a:p>
          <a:p>
            <a:pPr marL="0" indent="0">
              <a:buNone/>
            </a:pPr>
            <a:endParaRPr lang="en-US" dirty="0"/>
          </a:p>
        </p:txBody>
      </p:sp>
      <p:sp>
        <p:nvSpPr>
          <p:cNvPr id="4" name="Rectangle 3"/>
          <p:cNvSpPr/>
          <p:nvPr/>
        </p:nvSpPr>
        <p:spPr>
          <a:xfrm>
            <a:off x="394138" y="5943600"/>
            <a:ext cx="8308428" cy="307777"/>
          </a:xfrm>
          <a:prstGeom prst="rect">
            <a:avLst/>
          </a:prstGeom>
        </p:spPr>
        <p:txBody>
          <a:bodyPr wrap="square">
            <a:spAutoFit/>
          </a:bodyPr>
          <a:lstStyle/>
          <a:p>
            <a:pPr algn="ctr">
              <a:defRPr/>
            </a:pPr>
            <a:r>
              <a:rPr lang="en-US" sz="1400" dirty="0"/>
              <a:t>Associated Text: “The Walrus and the Carpenter” by Lewis Carroll</a:t>
            </a:r>
          </a:p>
        </p:txBody>
      </p:sp>
    </p:spTree>
    <p:extLst>
      <p:ext uri="{BB962C8B-B14F-4D97-AF65-F5344CB8AC3E}">
        <p14:creationId xmlns:p14="http://schemas.microsoft.com/office/powerpoint/2010/main" val="3933578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902" y="217716"/>
            <a:ext cx="8308429" cy="5723783"/>
          </a:xfrm>
        </p:spPr>
        <p:txBody>
          <a:bodyPr>
            <a:normAutofit/>
          </a:bodyPr>
          <a:lstStyle/>
          <a:p>
            <a:pPr marL="0" indent="0">
              <a:buNone/>
            </a:pPr>
            <a:r>
              <a:rPr lang="en-US" b="1" dirty="0"/>
              <a:t>In “The Walrus and the Carpenter,” what is one effect of Carroll’s word choice on the overall tone of the poem?</a:t>
            </a:r>
            <a:endParaRPr lang="en-US" dirty="0"/>
          </a:p>
          <a:p>
            <a:pPr marL="457189" indent="-457189">
              <a:buFont typeface="+mj-lt"/>
              <a:buAutoNum type="alphaUcPeriod"/>
            </a:pPr>
            <a:r>
              <a:rPr lang="en-US" dirty="0"/>
              <a:t>His deliberate description of exaggerated emotion creates a humorous tone.</a:t>
            </a:r>
          </a:p>
          <a:p>
            <a:pPr marL="457189" indent="-457189">
              <a:buFont typeface="+mj-lt"/>
              <a:buAutoNum type="alphaUcPeriod"/>
            </a:pPr>
            <a:r>
              <a:rPr lang="en-US" dirty="0"/>
              <a:t>His thoughtful description of each character creates a cheerful tone.</a:t>
            </a:r>
          </a:p>
          <a:p>
            <a:pPr marL="457189" indent="-457189">
              <a:buFont typeface="+mj-lt"/>
              <a:buAutoNum type="alphaUcPeriod"/>
            </a:pPr>
            <a:r>
              <a:rPr lang="en-US" dirty="0"/>
              <a:t>His purposeful use of rhyme and meter creates a sympathetic tone. </a:t>
            </a:r>
          </a:p>
          <a:p>
            <a:pPr marL="457189" indent="-457189">
              <a:buFont typeface="+mj-lt"/>
              <a:buAutoNum type="alphaUcPeriod"/>
            </a:pPr>
            <a:r>
              <a:rPr lang="en-US" dirty="0"/>
              <a:t>His careful use of dialogue creates a thoughtful tone.  </a:t>
            </a:r>
          </a:p>
        </p:txBody>
      </p:sp>
      <p:sp>
        <p:nvSpPr>
          <p:cNvPr id="4" name="Rectangle 3"/>
          <p:cNvSpPr/>
          <p:nvPr/>
        </p:nvSpPr>
        <p:spPr>
          <a:xfrm>
            <a:off x="409902" y="5941499"/>
            <a:ext cx="8308429" cy="307777"/>
          </a:xfrm>
          <a:prstGeom prst="rect">
            <a:avLst/>
          </a:prstGeom>
        </p:spPr>
        <p:txBody>
          <a:bodyPr wrap="square">
            <a:spAutoFit/>
          </a:bodyPr>
          <a:lstStyle/>
          <a:p>
            <a:pPr algn="ctr">
              <a:defRPr/>
            </a:pPr>
            <a:r>
              <a:rPr lang="en-US" sz="1400" dirty="0"/>
              <a:t>Associated Text: “The Walrus and the Carpenter” by Lewis Carroll</a:t>
            </a:r>
          </a:p>
        </p:txBody>
      </p:sp>
    </p:spTree>
    <p:extLst>
      <p:ext uri="{BB962C8B-B14F-4D97-AF65-F5344CB8AC3E}">
        <p14:creationId xmlns:p14="http://schemas.microsoft.com/office/powerpoint/2010/main" val="1192893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CCSS.ELA-Literacy.RL.9-10.5</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how an author’s choices concerning how to structure a text, order events within it (e.g., parallel plots), and manipulate time (e.g., pacing, flashbacks) create such effects as mystery, tension, or surprise.</a:t>
            </a:r>
          </a:p>
        </p:txBody>
      </p:sp>
    </p:spTree>
    <p:extLst>
      <p:ext uri="{BB962C8B-B14F-4D97-AF65-F5344CB8AC3E}">
        <p14:creationId xmlns:p14="http://schemas.microsoft.com/office/powerpoint/2010/main" val="288745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a:t>
            </a:r>
          </a:p>
        </p:txBody>
      </p:sp>
      <p:sp>
        <p:nvSpPr>
          <p:cNvPr id="3" name="Content Placeholder 2"/>
          <p:cNvSpPr>
            <a:spLocks noGrp="1"/>
          </p:cNvSpPr>
          <p:nvPr>
            <p:ph idx="1"/>
          </p:nvPr>
        </p:nvSpPr>
        <p:spPr/>
        <p:txBody>
          <a:bodyPr/>
          <a:lstStyle/>
          <a:p>
            <a:pPr marL="0" indent="0">
              <a:buNone/>
            </a:pPr>
            <a:r>
              <a:rPr lang="en-US" dirty="0"/>
              <a:t>The purpose of these materials is to help develop understanding of the expectations of high-quality summative assessment items. </a:t>
            </a:r>
            <a:r>
              <a:rPr lang="en-US"/>
              <a:t>The concepts shown throughout these modules can be useful for classroom questioning and assessment, but the items themselves may need to be slightly modified.</a:t>
            </a:r>
          </a:p>
        </p:txBody>
      </p:sp>
    </p:spTree>
    <p:extLst>
      <p:ext uri="{BB962C8B-B14F-4D97-AF65-F5344CB8AC3E}">
        <p14:creationId xmlns:p14="http://schemas.microsoft.com/office/powerpoint/2010/main" val="2414543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966" y="500745"/>
            <a:ext cx="8150772" cy="5001421"/>
          </a:xfrm>
        </p:spPr>
        <p:txBody>
          <a:bodyPr/>
          <a:lstStyle/>
          <a:p>
            <a:pPr marL="0" indent="0">
              <a:buNone/>
            </a:pPr>
            <a:r>
              <a:rPr lang="en-US" b="1" dirty="0"/>
              <a:t>What effect is created in Lewis Carroll’s “The Walrus and the Carpenter”?</a:t>
            </a:r>
          </a:p>
          <a:p>
            <a:pPr marL="457189" indent="-457189">
              <a:buAutoNum type="alphaUcPeriod"/>
            </a:pPr>
            <a:r>
              <a:rPr lang="en-US" dirty="0"/>
              <a:t>Mystery</a:t>
            </a:r>
          </a:p>
          <a:p>
            <a:pPr marL="457189" indent="-457189">
              <a:buAutoNum type="alphaUcPeriod"/>
            </a:pPr>
            <a:r>
              <a:rPr lang="en-US" dirty="0"/>
              <a:t>Anxiety</a:t>
            </a:r>
          </a:p>
          <a:p>
            <a:pPr marL="457189" indent="-457189">
              <a:buAutoNum type="alphaUcPeriod"/>
            </a:pPr>
            <a:r>
              <a:rPr lang="en-US" dirty="0"/>
              <a:t>Surprise</a:t>
            </a:r>
          </a:p>
          <a:p>
            <a:pPr marL="457189" indent="-457189">
              <a:buAutoNum type="alphaUcPeriod"/>
            </a:pPr>
            <a:r>
              <a:rPr lang="en-US" dirty="0"/>
              <a:t>Fear </a:t>
            </a:r>
          </a:p>
        </p:txBody>
      </p:sp>
      <p:sp>
        <p:nvSpPr>
          <p:cNvPr id="4" name="Rectangle 3"/>
          <p:cNvSpPr/>
          <p:nvPr/>
        </p:nvSpPr>
        <p:spPr>
          <a:xfrm>
            <a:off x="472966" y="5864771"/>
            <a:ext cx="8150772" cy="307777"/>
          </a:xfrm>
          <a:prstGeom prst="rect">
            <a:avLst/>
          </a:prstGeom>
        </p:spPr>
        <p:txBody>
          <a:bodyPr wrap="square">
            <a:spAutoFit/>
          </a:bodyPr>
          <a:lstStyle/>
          <a:p>
            <a:pPr algn="ctr">
              <a:defRPr/>
            </a:pPr>
            <a:r>
              <a:rPr lang="en-US" sz="1400" dirty="0"/>
              <a:t>Associated Text: “The Walrus and the Carpenter” by Lewis Carroll</a:t>
            </a:r>
          </a:p>
        </p:txBody>
      </p:sp>
    </p:spTree>
    <p:extLst>
      <p:ext uri="{BB962C8B-B14F-4D97-AF65-F5344CB8AC3E}">
        <p14:creationId xmlns:p14="http://schemas.microsoft.com/office/powerpoint/2010/main" val="1308250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903" y="348346"/>
            <a:ext cx="8339960" cy="5593154"/>
          </a:xfrm>
        </p:spPr>
        <p:txBody>
          <a:bodyPr>
            <a:normAutofit fontScale="77500" lnSpcReduction="20000"/>
          </a:bodyPr>
          <a:lstStyle/>
          <a:p>
            <a:pPr marL="0" indent="0">
              <a:buNone/>
            </a:pPr>
            <a:r>
              <a:rPr lang="en-US" b="1" dirty="0"/>
              <a:t>The following question has two parts. Answer Part A and then answer Part B. </a:t>
            </a:r>
          </a:p>
          <a:p>
            <a:pPr marL="0" indent="0">
              <a:buNone/>
            </a:pPr>
            <a:endParaRPr lang="en-US" sz="1800" dirty="0"/>
          </a:p>
          <a:p>
            <a:pPr marL="0" indent="0">
              <a:buNone/>
            </a:pPr>
            <a:r>
              <a:rPr lang="en-US" b="1" dirty="0"/>
              <a:t>Part A: In “The Walrus and the Carpenter,” how does Carroll develop a pattern of surprise?</a:t>
            </a:r>
            <a:endParaRPr lang="en-US" dirty="0"/>
          </a:p>
          <a:p>
            <a:pPr marL="457189" indent="-457189">
              <a:buFont typeface="+mj-lt"/>
              <a:buAutoNum type="alphaUcPeriod"/>
            </a:pPr>
            <a:r>
              <a:rPr lang="en-US" dirty="0"/>
              <a:t>He uses dialogue to reveal confusing and ridiculous situations.</a:t>
            </a:r>
          </a:p>
          <a:p>
            <a:pPr marL="457189" indent="-457189">
              <a:buFont typeface="+mj-lt"/>
              <a:buAutoNum type="alphaUcPeriod"/>
            </a:pPr>
            <a:r>
              <a:rPr lang="en-US" dirty="0"/>
              <a:t>He provides detailed explanations of things that are not important.</a:t>
            </a:r>
          </a:p>
          <a:p>
            <a:pPr marL="457189" indent="-457189">
              <a:buFont typeface="+mj-lt"/>
              <a:buAutoNum type="alphaUcPeriod"/>
            </a:pPr>
            <a:r>
              <a:rPr lang="en-US" dirty="0"/>
              <a:t>He gives clues that hint at what will happen to each character.</a:t>
            </a:r>
          </a:p>
          <a:p>
            <a:pPr marL="457189" indent="-457189">
              <a:buFont typeface="+mj-lt"/>
              <a:buAutoNum type="alphaUcPeriod"/>
            </a:pPr>
            <a:r>
              <a:rPr lang="en-US" dirty="0"/>
              <a:t>He provides hints that show how things are not as predictable as they first seem.</a:t>
            </a:r>
          </a:p>
          <a:p>
            <a:pPr marL="0" indent="0">
              <a:buNone/>
            </a:pPr>
            <a:r>
              <a:rPr lang="en-US" b="1" dirty="0"/>
              <a:t>Part B: Which TWO stanzas from Text 1 </a:t>
            </a:r>
            <a:r>
              <a:rPr lang="en-US" b="1" u="sng" dirty="0"/>
              <a:t>best</a:t>
            </a:r>
            <a:r>
              <a:rPr lang="en-US" b="1" dirty="0"/>
              <a:t> support the correct answer to Part A?  </a:t>
            </a:r>
            <a:endParaRPr lang="en-US" dirty="0"/>
          </a:p>
          <a:p>
            <a:pPr marL="457189" indent="-457189">
              <a:buFont typeface="+mj-lt"/>
              <a:buAutoNum type="alphaUcPeriod"/>
            </a:pPr>
            <a:r>
              <a:rPr lang="en-US" dirty="0"/>
              <a:t>Stanza 1</a:t>
            </a:r>
          </a:p>
          <a:p>
            <a:pPr marL="457189" indent="-457189">
              <a:buFont typeface="+mj-lt"/>
              <a:buAutoNum type="alphaUcPeriod"/>
            </a:pPr>
            <a:r>
              <a:rPr lang="en-US" dirty="0"/>
              <a:t>Stanza 3</a:t>
            </a:r>
          </a:p>
          <a:p>
            <a:pPr marL="457189" indent="-457189">
              <a:buFont typeface="+mj-lt"/>
              <a:buAutoNum type="alphaUcPeriod"/>
            </a:pPr>
            <a:r>
              <a:rPr lang="en-US" dirty="0"/>
              <a:t>Stanza 5</a:t>
            </a:r>
          </a:p>
          <a:p>
            <a:pPr marL="457189" indent="-457189">
              <a:buFont typeface="+mj-lt"/>
              <a:buAutoNum type="alphaUcPeriod"/>
            </a:pPr>
            <a:r>
              <a:rPr lang="en-US" dirty="0"/>
              <a:t>Stanza 8</a:t>
            </a:r>
          </a:p>
          <a:p>
            <a:pPr marL="457189" indent="-457189">
              <a:buFont typeface="+mj-lt"/>
              <a:buAutoNum type="alphaUcPeriod"/>
            </a:pPr>
            <a:r>
              <a:rPr lang="en-US" dirty="0"/>
              <a:t>Stanza 11</a:t>
            </a:r>
          </a:p>
          <a:p>
            <a:pPr marL="457189" indent="-457189">
              <a:buFont typeface="+mj-lt"/>
              <a:buAutoNum type="alphaUcPeriod"/>
            </a:pPr>
            <a:r>
              <a:rPr lang="en-US" dirty="0"/>
              <a:t>Stanza 15</a:t>
            </a:r>
          </a:p>
          <a:p>
            <a:pPr marL="0" indent="0">
              <a:buNone/>
            </a:pPr>
            <a:endParaRPr lang="en-US" dirty="0"/>
          </a:p>
        </p:txBody>
      </p:sp>
      <p:sp>
        <p:nvSpPr>
          <p:cNvPr id="4" name="Rectangle 3"/>
          <p:cNvSpPr/>
          <p:nvPr/>
        </p:nvSpPr>
        <p:spPr>
          <a:xfrm>
            <a:off x="409902" y="5941500"/>
            <a:ext cx="8339961" cy="307777"/>
          </a:xfrm>
          <a:prstGeom prst="rect">
            <a:avLst/>
          </a:prstGeom>
        </p:spPr>
        <p:txBody>
          <a:bodyPr wrap="square">
            <a:spAutoFit/>
          </a:bodyPr>
          <a:lstStyle/>
          <a:p>
            <a:pPr algn="ctr">
              <a:defRPr/>
            </a:pPr>
            <a:r>
              <a:rPr lang="en-US" sz="1400" dirty="0"/>
              <a:t>Associated Text: “The Walrus and the Carpenter” by Lewis Carroll</a:t>
            </a:r>
          </a:p>
        </p:txBody>
      </p:sp>
    </p:spTree>
    <p:extLst>
      <p:ext uri="{BB962C8B-B14F-4D97-AF65-F5344CB8AC3E}">
        <p14:creationId xmlns:p14="http://schemas.microsoft.com/office/powerpoint/2010/main" val="2087059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CCSS.ELA-Literacy.RL.9-10.6</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a particular point of view or cultural experience reflected in a work of literature from outside the United States, drawing on a wide reading of world literature.</a:t>
            </a:r>
          </a:p>
        </p:txBody>
      </p:sp>
    </p:spTree>
    <p:extLst>
      <p:ext uri="{BB962C8B-B14F-4D97-AF65-F5344CB8AC3E}">
        <p14:creationId xmlns:p14="http://schemas.microsoft.com/office/powerpoint/2010/main" val="2581899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841" y="370116"/>
            <a:ext cx="8355726" cy="5210877"/>
          </a:xfrm>
        </p:spPr>
        <p:txBody>
          <a:bodyPr>
            <a:normAutofit/>
          </a:bodyPr>
          <a:lstStyle/>
          <a:p>
            <a:pPr marL="0" indent="0">
              <a:buNone/>
            </a:pPr>
            <a:r>
              <a:rPr lang="en-US" b="1" dirty="0"/>
              <a:t>Which sentence </a:t>
            </a:r>
            <a:r>
              <a:rPr lang="en-US" b="1" u="sng" dirty="0"/>
              <a:t>best</a:t>
            </a:r>
            <a:r>
              <a:rPr lang="en-US" b="1" dirty="0"/>
              <a:t> describes Marc Antony’s perspective about Brutus and the other conspirators?</a:t>
            </a:r>
          </a:p>
          <a:p>
            <a:pPr marL="457189" indent="-457189">
              <a:buAutoNum type="alphaUcPeriod"/>
            </a:pPr>
            <a:r>
              <a:rPr lang="en-US" dirty="0"/>
              <a:t>Antony dislikes what they did but understands why they felt they needed to take action. </a:t>
            </a:r>
          </a:p>
          <a:p>
            <a:pPr marL="457189" indent="-457189">
              <a:buAutoNum type="alphaUcPeriod"/>
            </a:pPr>
            <a:r>
              <a:rPr lang="en-US" dirty="0"/>
              <a:t>Antony believes they have created the opportunity for a new future for Romans. </a:t>
            </a:r>
          </a:p>
          <a:p>
            <a:pPr marL="457189" indent="-457189">
              <a:buAutoNum type="alphaUcPeriod"/>
            </a:pPr>
            <a:r>
              <a:rPr lang="en-US" dirty="0"/>
              <a:t>Antony thinks that they betrayed Rome by killing Caesar.</a:t>
            </a:r>
          </a:p>
          <a:p>
            <a:pPr marL="457189" indent="-457189">
              <a:buAutoNum type="alphaUcPeriod"/>
            </a:pPr>
            <a:r>
              <a:rPr lang="en-US" dirty="0"/>
              <a:t>Antony hopes that they will be satisfied now that Caesar is dead.</a:t>
            </a:r>
          </a:p>
        </p:txBody>
      </p:sp>
      <p:sp>
        <p:nvSpPr>
          <p:cNvPr id="4" name="Rectangle 3"/>
          <p:cNvSpPr/>
          <p:nvPr/>
        </p:nvSpPr>
        <p:spPr>
          <a:xfrm>
            <a:off x="346840" y="5849008"/>
            <a:ext cx="8355727" cy="307777"/>
          </a:xfrm>
          <a:prstGeom prst="rect">
            <a:avLst/>
          </a:prstGeom>
        </p:spPr>
        <p:txBody>
          <a:bodyPr wrap="square">
            <a:spAutoFit/>
          </a:bodyPr>
          <a:lstStyle/>
          <a:p>
            <a:pPr algn="ctr">
              <a:defRPr/>
            </a:pPr>
            <a:r>
              <a:rPr lang="en-US" sz="1400" dirty="0"/>
              <a:t>Associated Text: </a:t>
            </a:r>
            <a:r>
              <a:rPr lang="en-US" sz="1400" i="1" dirty="0"/>
              <a:t>Julius Caesar</a:t>
            </a:r>
            <a:r>
              <a:rPr lang="en-US" sz="1400" dirty="0"/>
              <a:t>, Act III, scene ii by William Shakespeare</a:t>
            </a:r>
          </a:p>
        </p:txBody>
      </p:sp>
    </p:spTree>
    <p:extLst>
      <p:ext uri="{BB962C8B-B14F-4D97-AF65-F5344CB8AC3E}">
        <p14:creationId xmlns:p14="http://schemas.microsoft.com/office/powerpoint/2010/main" val="860693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310" y="221228"/>
            <a:ext cx="8513380" cy="6169938"/>
          </a:xfrm>
        </p:spPr>
        <p:txBody>
          <a:bodyPr>
            <a:normAutofit fontScale="55000" lnSpcReduction="20000"/>
          </a:bodyPr>
          <a:lstStyle/>
          <a:p>
            <a:pPr marL="0" indent="0">
              <a:buNone/>
            </a:pPr>
            <a:r>
              <a:rPr lang="en-US" sz="2900" b="1" dirty="0"/>
              <a:t>The following question has two parts. Answer Part A and then answer Part B. </a:t>
            </a:r>
          </a:p>
          <a:p>
            <a:pPr marL="0" indent="0">
              <a:buNone/>
            </a:pPr>
            <a:endParaRPr lang="en-US" sz="2900" dirty="0"/>
          </a:p>
          <a:p>
            <a:pPr marL="0" indent="0">
              <a:buNone/>
            </a:pPr>
            <a:r>
              <a:rPr lang="en-US" sz="2900" b="1" dirty="0"/>
              <a:t>Part A: Anthony’s speech is </a:t>
            </a:r>
            <a:r>
              <a:rPr lang="en-US" sz="2900" b="1" u="sng" dirty="0"/>
              <a:t>most</a:t>
            </a:r>
            <a:r>
              <a:rPr lang="en-US" sz="2900" b="1" dirty="0"/>
              <a:t> meant to appeal to which aspect of Roman culture?</a:t>
            </a:r>
          </a:p>
          <a:p>
            <a:pPr marL="457189" indent="-457189">
              <a:buAutoNum type="alphaUcPeriod"/>
            </a:pPr>
            <a:r>
              <a:rPr lang="en-US" sz="2900" dirty="0"/>
              <a:t>Just treatment of others based on their actions</a:t>
            </a:r>
          </a:p>
          <a:p>
            <a:pPr marL="457189" indent="-457189">
              <a:buAutoNum type="alphaUcPeriod"/>
            </a:pPr>
            <a:r>
              <a:rPr lang="en-US" sz="2900" dirty="0"/>
              <a:t>Ambition to increase the size of the empire</a:t>
            </a:r>
          </a:p>
          <a:p>
            <a:pPr marL="457189" indent="-457189">
              <a:buAutoNum type="alphaUcPeriod"/>
            </a:pPr>
            <a:r>
              <a:rPr lang="en-US" sz="2900" dirty="0"/>
              <a:t>Greed for material possessions</a:t>
            </a:r>
          </a:p>
          <a:p>
            <a:pPr marL="457189" indent="-457189">
              <a:buAutoNum type="alphaUcPeriod"/>
            </a:pPr>
            <a:r>
              <a:rPr lang="en-US" sz="2900" dirty="0"/>
              <a:t>Forgiveness for mistakes</a:t>
            </a:r>
          </a:p>
          <a:p>
            <a:pPr marL="457189" indent="-457189">
              <a:buAutoNum type="alphaUcPeriod"/>
            </a:pPr>
            <a:endParaRPr lang="en-US" sz="2900" b="1" dirty="0"/>
          </a:p>
          <a:p>
            <a:pPr marL="0" indent="0">
              <a:buNone/>
            </a:pPr>
            <a:r>
              <a:rPr lang="en-US" sz="2900" b="1" dirty="0"/>
              <a:t>Part B: Which excerpt from the play </a:t>
            </a:r>
            <a:r>
              <a:rPr lang="en-US" sz="2900" b="1" u="sng" dirty="0"/>
              <a:t>best</a:t>
            </a:r>
            <a:r>
              <a:rPr lang="en-US" sz="2900" b="1" dirty="0"/>
              <a:t> supports the correct answer to Part A?</a:t>
            </a:r>
          </a:p>
          <a:p>
            <a:pPr marL="0" indent="0">
              <a:buNone/>
            </a:pPr>
            <a:r>
              <a:rPr lang="en-US" sz="2900" dirty="0"/>
              <a:t>A.  “The noble Brutus </a:t>
            </a:r>
          </a:p>
          <a:p>
            <a:pPr marL="0" indent="0">
              <a:buNone/>
            </a:pPr>
            <a:r>
              <a:rPr lang="en-US" sz="2900" dirty="0"/>
              <a:t>	Hath told you Caesar was ambitious: </a:t>
            </a:r>
          </a:p>
          <a:p>
            <a:pPr marL="0" indent="0">
              <a:buNone/>
            </a:pPr>
            <a:r>
              <a:rPr lang="en-US" sz="2900" dirty="0"/>
              <a:t>	If it were so, it was a grievous fault, </a:t>
            </a:r>
          </a:p>
          <a:p>
            <a:pPr marL="0" indent="0">
              <a:buNone/>
            </a:pPr>
            <a:r>
              <a:rPr lang="en-US" sz="2900" dirty="0"/>
              <a:t>	And grievously hath Caesar </a:t>
            </a:r>
            <a:r>
              <a:rPr lang="en-US" sz="2900" dirty="0" err="1"/>
              <a:t>answer'd</a:t>
            </a:r>
            <a:r>
              <a:rPr lang="en-US" sz="2900" dirty="0"/>
              <a:t> it.”</a:t>
            </a:r>
          </a:p>
          <a:p>
            <a:pPr marL="0" indent="0">
              <a:buNone/>
            </a:pPr>
            <a:r>
              <a:rPr lang="en-US" sz="2900" dirty="0"/>
              <a:t>B.   “He hath brought many captives home to Rome </a:t>
            </a:r>
          </a:p>
          <a:p>
            <a:pPr marL="0" indent="0">
              <a:buNone/>
            </a:pPr>
            <a:r>
              <a:rPr lang="en-US" sz="2900" dirty="0"/>
              <a:t>	Whose ransoms did the general coffers fill: </a:t>
            </a:r>
          </a:p>
          <a:p>
            <a:pPr marL="0" indent="0">
              <a:buNone/>
            </a:pPr>
            <a:r>
              <a:rPr lang="en-US" sz="2900" dirty="0"/>
              <a:t>	Did this in Caesar seem ambitious?”</a:t>
            </a:r>
          </a:p>
          <a:p>
            <a:pPr marL="0" indent="0">
              <a:buNone/>
            </a:pPr>
            <a:r>
              <a:rPr lang="en-US" sz="2900" dirty="0"/>
              <a:t>C.  “You all did love him once, not without cause: </a:t>
            </a:r>
          </a:p>
          <a:p>
            <a:pPr marL="0" indent="0">
              <a:buNone/>
            </a:pPr>
            <a:r>
              <a:rPr lang="en-US" sz="2900" dirty="0"/>
              <a:t>	What cause withholds you then, to mourn for him? </a:t>
            </a:r>
          </a:p>
          <a:p>
            <a:pPr marL="0" indent="0">
              <a:buNone/>
            </a:pPr>
            <a:r>
              <a:rPr lang="en-US" sz="2900" dirty="0"/>
              <a:t>	O judgment! thou art fled to brutish beasts, </a:t>
            </a:r>
          </a:p>
          <a:p>
            <a:pPr marL="0" indent="0">
              <a:buNone/>
            </a:pPr>
            <a:r>
              <a:rPr lang="en-US" sz="2900" dirty="0"/>
              <a:t>	And men have lost their reason.”</a:t>
            </a:r>
          </a:p>
          <a:p>
            <a:pPr marL="0" indent="0">
              <a:buNone/>
            </a:pPr>
            <a:r>
              <a:rPr lang="en-US" sz="2900" dirty="0"/>
              <a:t>D    “I come not, friends, to steal away your hearts: </a:t>
            </a:r>
          </a:p>
          <a:p>
            <a:pPr marL="0" indent="0">
              <a:buNone/>
            </a:pPr>
            <a:r>
              <a:rPr lang="en-US" sz="2900" dirty="0"/>
              <a:t>	I am no orator, as Brutus is; </a:t>
            </a:r>
          </a:p>
          <a:p>
            <a:pPr marL="0" indent="0">
              <a:buNone/>
            </a:pPr>
            <a:r>
              <a:rPr lang="en-US" sz="2900" dirty="0"/>
              <a:t>	But, as you know me all, a plain blunt man, </a:t>
            </a:r>
          </a:p>
          <a:p>
            <a:pPr marL="0" indent="0">
              <a:buNone/>
            </a:pPr>
            <a:r>
              <a:rPr lang="en-US" sz="2900" dirty="0"/>
              <a:t>      That love my friend”</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Rectangle 3"/>
          <p:cNvSpPr/>
          <p:nvPr/>
        </p:nvSpPr>
        <p:spPr>
          <a:xfrm>
            <a:off x="3421116" y="6083389"/>
            <a:ext cx="5407573" cy="307777"/>
          </a:xfrm>
          <a:prstGeom prst="rect">
            <a:avLst/>
          </a:prstGeom>
        </p:spPr>
        <p:txBody>
          <a:bodyPr wrap="square">
            <a:spAutoFit/>
          </a:bodyPr>
          <a:lstStyle/>
          <a:p>
            <a:pPr algn="ctr">
              <a:defRPr/>
            </a:pPr>
            <a:r>
              <a:rPr lang="en-US" sz="1400" dirty="0"/>
              <a:t>Associated Text: </a:t>
            </a:r>
            <a:r>
              <a:rPr lang="en-US" sz="1400" i="1" dirty="0"/>
              <a:t>Julius Caesar</a:t>
            </a:r>
            <a:r>
              <a:rPr lang="en-US" sz="1400" dirty="0"/>
              <a:t>, Act III, scene ii by William Shakespeare</a:t>
            </a:r>
          </a:p>
        </p:txBody>
      </p:sp>
    </p:spTree>
    <p:extLst>
      <p:ext uri="{BB962C8B-B14F-4D97-AF65-F5344CB8AC3E}">
        <p14:creationId xmlns:p14="http://schemas.microsoft.com/office/powerpoint/2010/main" val="1009223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CCSS.ELA-Literacy.RL.9-10.7</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the representation of a subject or a key scene in two different artistic mediums, including what is emphasized or absent in each treatment (e.g., Auden’s “</a:t>
            </a:r>
            <a:r>
              <a:rPr lang="en-US" dirty="0" err="1"/>
              <a:t>Musée</a:t>
            </a:r>
            <a:r>
              <a:rPr lang="en-US" dirty="0"/>
              <a:t> des Beaux Arts” and Breughel’s Landscape with the Fall of Icarus).</a:t>
            </a:r>
          </a:p>
        </p:txBody>
      </p:sp>
    </p:spTree>
    <p:extLst>
      <p:ext uri="{BB962C8B-B14F-4D97-AF65-F5344CB8AC3E}">
        <p14:creationId xmlns:p14="http://schemas.microsoft.com/office/powerpoint/2010/main" val="4203642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076" y="217716"/>
            <a:ext cx="8434552" cy="5723783"/>
          </a:xfrm>
        </p:spPr>
        <p:txBody>
          <a:bodyPr/>
          <a:lstStyle/>
          <a:p>
            <a:pPr marL="0" indent="0">
              <a:buNone/>
            </a:pPr>
            <a:r>
              <a:rPr lang="en-US" b="1" dirty="0"/>
              <a:t>What would </a:t>
            </a:r>
            <a:r>
              <a:rPr lang="en-US" b="1" u="sng" dirty="0"/>
              <a:t>most likely</a:t>
            </a:r>
            <a:r>
              <a:rPr lang="en-US" b="1" dirty="0"/>
              <a:t> be included in a picture representing the excerpt from </a:t>
            </a:r>
            <a:r>
              <a:rPr lang="en-US" b="1" i="1" dirty="0"/>
              <a:t>Julius Caesar,</a:t>
            </a:r>
            <a:r>
              <a:rPr lang="en-US" b="1" dirty="0"/>
              <a:t> Act III, scene ii?</a:t>
            </a:r>
          </a:p>
          <a:p>
            <a:pPr marL="457189" indent="-457189">
              <a:buFont typeface="+mj-lt"/>
              <a:buAutoNum type="alphaUcPeriod"/>
            </a:pPr>
            <a:r>
              <a:rPr lang="en-US" dirty="0"/>
              <a:t>Brutus’s reaction to Antony’s words </a:t>
            </a:r>
          </a:p>
          <a:p>
            <a:pPr marL="457189" indent="-457189">
              <a:buFont typeface="+mj-lt"/>
              <a:buAutoNum type="alphaUcPeriod"/>
            </a:pPr>
            <a:r>
              <a:rPr lang="en-US" dirty="0"/>
              <a:t>Brutus and his co-conspirators plotting to murder Caesar</a:t>
            </a:r>
          </a:p>
          <a:p>
            <a:pPr marL="457189" indent="-457189">
              <a:buFont typeface="+mj-lt"/>
              <a:buAutoNum type="alphaUcPeriod"/>
            </a:pPr>
            <a:r>
              <a:rPr lang="en-US" dirty="0"/>
              <a:t>The crowd’s initial reaction to Caesar’s murder</a:t>
            </a:r>
          </a:p>
          <a:p>
            <a:pPr marL="457189" indent="-457189">
              <a:buFont typeface="+mj-lt"/>
              <a:buAutoNum type="alphaUcPeriod"/>
            </a:pPr>
            <a:r>
              <a:rPr lang="en-US" dirty="0"/>
              <a:t>Antony speaking to a crowd of Roman citizens </a:t>
            </a:r>
          </a:p>
          <a:p>
            <a:pPr marL="457189" indent="-457189">
              <a:buFont typeface="+mj-lt"/>
              <a:buAutoNum type="alphaUcPeriod"/>
            </a:pPr>
            <a:endParaRPr lang="en-US" dirty="0"/>
          </a:p>
        </p:txBody>
      </p:sp>
      <p:sp>
        <p:nvSpPr>
          <p:cNvPr id="4" name="Rectangle 3"/>
          <p:cNvSpPr/>
          <p:nvPr/>
        </p:nvSpPr>
        <p:spPr>
          <a:xfrm>
            <a:off x="331076" y="5941499"/>
            <a:ext cx="8434552" cy="307777"/>
          </a:xfrm>
          <a:prstGeom prst="rect">
            <a:avLst/>
          </a:prstGeom>
        </p:spPr>
        <p:txBody>
          <a:bodyPr wrap="square">
            <a:spAutoFit/>
          </a:bodyPr>
          <a:lstStyle/>
          <a:p>
            <a:pPr algn="ctr">
              <a:defRPr/>
            </a:pPr>
            <a:r>
              <a:rPr lang="en-US" sz="1400" dirty="0"/>
              <a:t>Associated Text: </a:t>
            </a:r>
            <a:r>
              <a:rPr lang="en-US" sz="1400" i="1" dirty="0"/>
              <a:t>Julius Caesar</a:t>
            </a:r>
            <a:r>
              <a:rPr lang="en-US" sz="1400" dirty="0"/>
              <a:t>, Act III, scene ii by William Shakespeare</a:t>
            </a:r>
          </a:p>
        </p:txBody>
      </p:sp>
    </p:spTree>
    <p:extLst>
      <p:ext uri="{BB962C8B-B14F-4D97-AF65-F5344CB8AC3E}">
        <p14:creationId xmlns:p14="http://schemas.microsoft.com/office/powerpoint/2010/main" val="1408717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544" y="217717"/>
            <a:ext cx="8434553" cy="5867774"/>
          </a:xfrm>
        </p:spPr>
        <p:txBody>
          <a:bodyPr>
            <a:normAutofit lnSpcReduction="10000"/>
          </a:bodyPr>
          <a:lstStyle/>
          <a:p>
            <a:pPr marL="0" indent="0">
              <a:buNone/>
            </a:pPr>
            <a:r>
              <a:rPr lang="en-US" b="1" dirty="0"/>
              <a:t>Watch this video of </a:t>
            </a:r>
            <a:r>
              <a:rPr lang="en-US" b="1" i="1" dirty="0"/>
              <a:t>Julius Caesar</a:t>
            </a:r>
            <a:r>
              <a:rPr lang="en-US" b="1" dirty="0"/>
              <a:t>.</a:t>
            </a:r>
          </a:p>
          <a:p>
            <a:pPr marL="0" indent="0">
              <a:buNone/>
            </a:pPr>
            <a:endParaRPr lang="en-US" b="1" dirty="0"/>
          </a:p>
          <a:p>
            <a:pPr marL="0" indent="0">
              <a:buNone/>
            </a:pPr>
            <a:r>
              <a:rPr lang="en-US" u="sng" dirty="0">
                <a:hlinkClick r:id="rId3"/>
              </a:rPr>
              <a:t>http://www.dailymotion.com/video/xsjkfr_friends-romans-countrymen-lend-me-your-ears_creation</a:t>
            </a:r>
            <a:endParaRPr lang="en-US" dirty="0"/>
          </a:p>
          <a:p>
            <a:pPr marL="0" indent="0">
              <a:buNone/>
            </a:pPr>
            <a:endParaRPr lang="en-US" b="1" dirty="0"/>
          </a:p>
          <a:p>
            <a:pPr marL="0" indent="0">
              <a:buNone/>
            </a:pPr>
            <a:r>
              <a:rPr lang="en-US" b="1" dirty="0"/>
              <a:t>What aspect of the scene is more apparent in the video than in the written excerpt?</a:t>
            </a:r>
            <a:endParaRPr lang="en-US" dirty="0"/>
          </a:p>
          <a:p>
            <a:pPr marL="0" indent="0">
              <a:buNone/>
            </a:pPr>
            <a:endParaRPr lang="en-US" dirty="0"/>
          </a:p>
          <a:p>
            <a:pPr marL="457189" indent="-457189">
              <a:buFont typeface="+mj-lt"/>
              <a:buAutoNum type="alphaUcPeriod"/>
            </a:pPr>
            <a:r>
              <a:rPr lang="en-US" dirty="0"/>
              <a:t>The influence of Antony’s speech on the crowd of citizens</a:t>
            </a:r>
          </a:p>
          <a:p>
            <a:pPr marL="457189" indent="-457189">
              <a:buFont typeface="+mj-lt"/>
              <a:buAutoNum type="alphaUcPeriod"/>
            </a:pPr>
            <a:r>
              <a:rPr lang="en-US" dirty="0"/>
              <a:t>How Caesar was killed and who was responsible</a:t>
            </a:r>
          </a:p>
          <a:p>
            <a:pPr marL="457189" indent="-457189">
              <a:buFont typeface="+mj-lt"/>
              <a:buAutoNum type="alphaUcPeriod"/>
            </a:pPr>
            <a:r>
              <a:rPr lang="en-US" dirty="0"/>
              <a:t>The depth of Antony’s anguish as he delivers his speech</a:t>
            </a:r>
          </a:p>
          <a:p>
            <a:pPr marL="457189" indent="-457189">
              <a:buFont typeface="+mj-lt"/>
              <a:buAutoNum type="alphaUcPeriod"/>
            </a:pPr>
            <a:r>
              <a:rPr lang="en-US" dirty="0"/>
              <a:t>The various accomplishments of Caesar as the ruler of Rome</a:t>
            </a:r>
          </a:p>
        </p:txBody>
      </p:sp>
      <p:sp>
        <p:nvSpPr>
          <p:cNvPr id="4" name="Rectangle 3"/>
          <p:cNvSpPr/>
          <p:nvPr/>
        </p:nvSpPr>
        <p:spPr>
          <a:xfrm>
            <a:off x="299544" y="6085491"/>
            <a:ext cx="8434553" cy="307777"/>
          </a:xfrm>
          <a:prstGeom prst="rect">
            <a:avLst/>
          </a:prstGeom>
        </p:spPr>
        <p:txBody>
          <a:bodyPr wrap="square">
            <a:spAutoFit/>
          </a:bodyPr>
          <a:lstStyle/>
          <a:p>
            <a:pPr algn="ctr">
              <a:defRPr/>
            </a:pPr>
            <a:r>
              <a:rPr lang="en-US" sz="1400" dirty="0"/>
              <a:t>Associated Text: </a:t>
            </a:r>
            <a:r>
              <a:rPr lang="en-US" sz="1400" i="1" dirty="0"/>
              <a:t>Julius Caesar</a:t>
            </a:r>
            <a:r>
              <a:rPr lang="en-US" sz="1400" dirty="0"/>
              <a:t>, Act III, scene ii by William Shakespeare;  Film excerpt of Julius Caesar, 1953.</a:t>
            </a:r>
          </a:p>
        </p:txBody>
      </p:sp>
    </p:spTree>
    <p:extLst>
      <p:ext uri="{BB962C8B-B14F-4D97-AF65-F5344CB8AC3E}">
        <p14:creationId xmlns:p14="http://schemas.microsoft.com/office/powerpoint/2010/main" val="1001737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CCSS.ELA-Literacy.RL.9-10.8</a:t>
            </a:r>
          </a:p>
        </p:txBody>
      </p:sp>
      <p:sp>
        <p:nvSpPr>
          <p:cNvPr id="3" name="Content Placeholder 2"/>
          <p:cNvSpPr>
            <a:spLocks noGrp="1"/>
          </p:cNvSpPr>
          <p:nvPr>
            <p:ph idx="1"/>
          </p:nvPr>
        </p:nvSpPr>
        <p:spPr/>
        <p:txBody>
          <a:bodyPr anchor="ctr"/>
          <a:lstStyle/>
          <a:p>
            <a:pPr marL="0" indent="0" algn="ctr">
              <a:buNone/>
            </a:pPr>
            <a:r>
              <a:rPr lang="en-US" dirty="0"/>
              <a:t>Standard 8 does not apply to literature</a:t>
            </a:r>
          </a:p>
          <a:p>
            <a:pPr marL="0" indent="0">
              <a:buNone/>
            </a:pPr>
            <a:endParaRPr lang="en-US" dirty="0"/>
          </a:p>
        </p:txBody>
      </p:sp>
    </p:spTree>
    <p:extLst>
      <p:ext uri="{BB962C8B-B14F-4D97-AF65-F5344CB8AC3E}">
        <p14:creationId xmlns:p14="http://schemas.microsoft.com/office/powerpoint/2010/main" val="1279943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CCSS.ELA-Literacy.RL.9-10.9</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how an author draws on and transforms source material in a specific work (e.g., how Shakespeare treats a theme or topic from Ovid or the Bible or how a later author draws on a play by Shakespeare).</a:t>
            </a:r>
          </a:p>
        </p:txBody>
      </p:sp>
    </p:spTree>
    <p:extLst>
      <p:ext uri="{BB962C8B-B14F-4D97-AF65-F5344CB8AC3E}">
        <p14:creationId xmlns:p14="http://schemas.microsoft.com/office/powerpoint/2010/main" val="61135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4" name="Title 7"/>
          <p:cNvSpPr txBox="1">
            <a:spLocks/>
          </p:cNvSpPr>
          <p:nvPr/>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 name="Title 1"/>
          <p:cNvSpPr>
            <a:spLocks noGrp="1"/>
          </p:cNvSpPr>
          <p:nvPr>
            <p:ph type="title"/>
          </p:nvPr>
        </p:nvSpPr>
        <p:spPr/>
        <p:txBody>
          <a:bodyPr/>
          <a:lstStyle/>
          <a:p>
            <a:pPr algn="ctr"/>
            <a:r>
              <a:rPr lang="en-US" dirty="0"/>
              <a:t>Reading Standards for Literature</a:t>
            </a:r>
          </a:p>
        </p:txBody>
      </p:sp>
    </p:spTree>
    <p:extLst>
      <p:ext uri="{BB962C8B-B14F-4D97-AF65-F5344CB8AC3E}">
        <p14:creationId xmlns:p14="http://schemas.microsoft.com/office/powerpoint/2010/main" val="2806295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793" y="326574"/>
            <a:ext cx="8135008" cy="5799593"/>
          </a:xfrm>
        </p:spPr>
        <p:txBody>
          <a:bodyPr/>
          <a:lstStyle/>
          <a:p>
            <a:pPr marL="0" indent="0">
              <a:buNone/>
            </a:pPr>
            <a:r>
              <a:rPr lang="en-US" b="1" dirty="0"/>
              <a:t>Complete the table by dragging each idea from the “Details” box and dropping it under the title of the text it represents. Each detail will be used at least once, and one detail will be used twice. </a:t>
            </a:r>
          </a:p>
          <a:p>
            <a:pPr marL="0" indent="0">
              <a:buNone/>
            </a:pPr>
            <a:endParaRPr lang="en-US" b="1" dirty="0"/>
          </a:p>
          <a:p>
            <a:pPr marL="0" indent="0">
              <a:buNone/>
            </a:pPr>
            <a:endParaRPr lang="en-US" b="1" dirty="0"/>
          </a:p>
          <a:p>
            <a:pPr marL="0" indent="0">
              <a:buNone/>
            </a:pPr>
            <a:endParaRPr lang="en-US" dirty="0"/>
          </a:p>
          <a:p>
            <a:pPr marL="457189" indent="-457189">
              <a:buFont typeface="+mj-lt"/>
              <a:buAutoNum type="alphaUcPeriod"/>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92119592"/>
              </p:ext>
            </p:extLst>
          </p:nvPr>
        </p:nvGraphicFramePr>
        <p:xfrm>
          <a:off x="977461" y="2033751"/>
          <a:ext cx="7488622" cy="3794760"/>
        </p:xfrm>
        <a:graphic>
          <a:graphicData uri="http://schemas.openxmlformats.org/drawingml/2006/table">
            <a:tbl>
              <a:tblPr firstRow="1" bandRow="1">
                <a:tableStyleId>{5C22544A-7EE6-4342-B048-85BDC9FD1C3A}</a:tableStyleId>
              </a:tblPr>
              <a:tblGrid>
                <a:gridCol w="3744311">
                  <a:extLst>
                    <a:ext uri="{9D8B030D-6E8A-4147-A177-3AD203B41FA5}">
                      <a16:colId xmlns:a16="http://schemas.microsoft.com/office/drawing/2014/main" val="20000"/>
                    </a:ext>
                  </a:extLst>
                </a:gridCol>
                <a:gridCol w="3744311">
                  <a:extLst>
                    <a:ext uri="{9D8B030D-6E8A-4147-A177-3AD203B41FA5}">
                      <a16:colId xmlns:a16="http://schemas.microsoft.com/office/drawing/2014/main" val="20001"/>
                    </a:ext>
                  </a:extLst>
                </a:gridCol>
              </a:tblGrid>
              <a:tr h="536028">
                <a:tc>
                  <a:txBody>
                    <a:bodyPr/>
                    <a:lstStyle/>
                    <a:p>
                      <a:pPr algn="ctr"/>
                      <a:r>
                        <a:rPr lang="en-US" sz="1600" dirty="0"/>
                        <a:t>“The</a:t>
                      </a:r>
                      <a:r>
                        <a:rPr lang="en-US" sz="1600" baseline="0" dirty="0"/>
                        <a:t> Walrus and the Carpenter” by Lewis Carroll</a:t>
                      </a:r>
                      <a:endParaRPr lang="en-US" sz="1600" dirty="0"/>
                    </a:p>
                  </a:txBody>
                  <a:tcPr/>
                </a:tc>
                <a:tc>
                  <a:txBody>
                    <a:bodyPr/>
                    <a:lstStyle/>
                    <a:p>
                      <a:pPr algn="ctr"/>
                      <a:r>
                        <a:rPr lang="en-US" sz="1600" dirty="0"/>
                        <a:t>“The Walrus and the Carpenter Head Back” by J.T. Holden</a:t>
                      </a:r>
                    </a:p>
                  </a:txBody>
                  <a:tcPr/>
                </a:tc>
                <a:extLst>
                  <a:ext uri="{0D108BD9-81ED-4DB2-BD59-A6C34878D82A}">
                    <a16:rowId xmlns:a16="http://schemas.microsoft.com/office/drawing/2014/main" val="10000"/>
                  </a:ext>
                </a:extLst>
              </a:tr>
              <a:tr h="1076260">
                <a:tc>
                  <a:txBody>
                    <a:bodyPr/>
                    <a:lstStyle/>
                    <a:p>
                      <a:endParaRPr lang="en-US" sz="1300" dirty="0"/>
                    </a:p>
                    <a:p>
                      <a:endParaRPr lang="en-US" sz="1300" dirty="0"/>
                    </a:p>
                    <a:p>
                      <a:endParaRPr lang="en-US" sz="1300" dirty="0"/>
                    </a:p>
                    <a:p>
                      <a:endParaRPr lang="en-US" sz="1300" dirty="0"/>
                    </a:p>
                    <a:p>
                      <a:endParaRPr lang="en-US" sz="1300" dirty="0"/>
                    </a:p>
                  </a:txBody>
                  <a:tcPr/>
                </a:tc>
                <a:tc>
                  <a:txBody>
                    <a:bodyPr/>
                    <a:lstStyle/>
                    <a:p>
                      <a:endParaRPr lang="en-US" sz="1300" dirty="0"/>
                    </a:p>
                  </a:txBody>
                  <a:tcPr/>
                </a:tc>
                <a:extLst>
                  <a:ext uri="{0D108BD9-81ED-4DB2-BD59-A6C34878D82A}">
                    <a16:rowId xmlns:a16="http://schemas.microsoft.com/office/drawing/2014/main" val="10001"/>
                  </a:ext>
                </a:extLst>
              </a:tr>
              <a:tr h="323304">
                <a:tc gridSpan="2">
                  <a:txBody>
                    <a:bodyPr/>
                    <a:lstStyle/>
                    <a:p>
                      <a:pPr algn="ctr"/>
                      <a:r>
                        <a:rPr lang="en-US" sz="1600" b="1" dirty="0"/>
                        <a:t>Details</a:t>
                      </a:r>
                    </a:p>
                  </a:txBody>
                  <a:tcPr/>
                </a:tc>
                <a:tc hMerge="1">
                  <a:txBody>
                    <a:bodyPr/>
                    <a:lstStyle/>
                    <a:p>
                      <a:pPr algn="ctr"/>
                      <a:endParaRPr lang="en-US" dirty="0"/>
                    </a:p>
                  </a:txBody>
                  <a:tcPr/>
                </a:tc>
                <a:extLst>
                  <a:ext uri="{0D108BD9-81ED-4DB2-BD59-A6C34878D82A}">
                    <a16:rowId xmlns:a16="http://schemas.microsoft.com/office/drawing/2014/main" val="10002"/>
                  </a:ext>
                </a:extLst>
              </a:tr>
              <a:tr h="1666259">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t>The oysters do the eating</a:t>
                      </a:r>
                      <a:endParaRPr lang="en-US" sz="1600" dirty="0"/>
                    </a:p>
                    <a:p>
                      <a:pPr algn="ctr"/>
                      <a:r>
                        <a:rPr lang="en-US" sz="1600" dirty="0"/>
                        <a:t>Set at night</a:t>
                      </a:r>
                    </a:p>
                    <a:p>
                      <a:pPr algn="ctr"/>
                      <a:r>
                        <a:rPr lang="en-US" sz="1600" dirty="0"/>
                        <a:t>The Walrus weeps</a:t>
                      </a:r>
                    </a:p>
                    <a:p>
                      <a:pPr algn="ctr"/>
                      <a:r>
                        <a:rPr lang="en-US" sz="1600" dirty="0"/>
                        <a:t>Set during the day</a:t>
                      </a:r>
                    </a:p>
                    <a:p>
                      <a:pPr algn="ctr"/>
                      <a:r>
                        <a:rPr lang="en-US" sz="1600" dirty="0"/>
                        <a:t>The Walrus and the Carpenter walk</a:t>
                      </a:r>
                      <a:r>
                        <a:rPr lang="en-US" sz="1600" baseline="0" dirty="0"/>
                        <a:t> along a beach</a:t>
                      </a:r>
                    </a:p>
                    <a:p>
                      <a:pPr algn="ctr"/>
                      <a:r>
                        <a:rPr lang="en-US" sz="1600" baseline="0" dirty="0"/>
                        <a:t>The oysters are eaten</a:t>
                      </a:r>
                    </a:p>
                    <a:p>
                      <a:pPr algn="ctr"/>
                      <a:r>
                        <a:rPr lang="en-US" sz="1600" baseline="0" dirty="0"/>
                        <a:t>The Carpenter weeps</a:t>
                      </a:r>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4" name="Rectangle 3"/>
          <p:cNvSpPr/>
          <p:nvPr/>
        </p:nvSpPr>
        <p:spPr>
          <a:xfrm>
            <a:off x="551792" y="5864557"/>
            <a:ext cx="8135009" cy="523220"/>
          </a:xfrm>
          <a:prstGeom prst="rect">
            <a:avLst/>
          </a:prstGeom>
        </p:spPr>
        <p:txBody>
          <a:bodyPr wrap="square">
            <a:spAutoFit/>
          </a:bodyPr>
          <a:lstStyle/>
          <a:p>
            <a:pPr algn="ctr">
              <a:defRPr/>
            </a:pPr>
            <a:r>
              <a:rPr lang="en-US" sz="1400" dirty="0"/>
              <a:t>Associated Texts: “The Walrus and the Carpenter” by Lewis Carroll and</a:t>
            </a:r>
            <a:br>
              <a:rPr lang="en-US" sz="1400" dirty="0"/>
            </a:br>
            <a:r>
              <a:rPr lang="en-US" sz="1400" dirty="0"/>
              <a:t> “The Walrus and the Carpenter Head Back” by J.T. Holden</a:t>
            </a:r>
          </a:p>
        </p:txBody>
      </p:sp>
    </p:spTree>
    <p:extLst>
      <p:ext uri="{BB962C8B-B14F-4D97-AF65-F5344CB8AC3E}">
        <p14:creationId xmlns:p14="http://schemas.microsoft.com/office/powerpoint/2010/main" val="367250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607" y="239489"/>
            <a:ext cx="8403022" cy="5577988"/>
          </a:xfrm>
        </p:spPr>
        <p:txBody>
          <a:bodyPr>
            <a:normAutofit lnSpcReduction="10000"/>
          </a:bodyPr>
          <a:lstStyle/>
          <a:p>
            <a:pPr marL="0" indent="0">
              <a:buNone/>
            </a:pPr>
            <a:r>
              <a:rPr lang="en-US" b="1" dirty="0"/>
              <a:t>In “The Walrus and the Carpenter Head Back,” how does Holden transform the characters from “The Walrus and the Carpenter”?</a:t>
            </a:r>
            <a:endParaRPr lang="en-US" dirty="0"/>
          </a:p>
          <a:p>
            <a:pPr marL="457189" indent="-457189">
              <a:buFont typeface="+mj-lt"/>
              <a:buAutoNum type="alphaUcPeriod"/>
            </a:pPr>
            <a:r>
              <a:rPr lang="en-US" dirty="0"/>
              <a:t>In Carroll’s poem the eldest Oyster is a passive observer, while in Holden’s poem, he is an active leader.</a:t>
            </a:r>
          </a:p>
          <a:p>
            <a:pPr marL="457189" indent="-457189">
              <a:buFont typeface="+mj-lt"/>
              <a:buAutoNum type="alphaUcPeriod"/>
            </a:pPr>
            <a:r>
              <a:rPr lang="en-US" dirty="0"/>
              <a:t>In Carroll’s poem the Moon silently seethes, while in Holden’s poem, she directly tells the Sun how she feels.</a:t>
            </a:r>
          </a:p>
          <a:p>
            <a:pPr marL="457189" indent="-457189">
              <a:buFont typeface="+mj-lt"/>
              <a:buAutoNum type="alphaUcPeriod"/>
            </a:pPr>
            <a:r>
              <a:rPr lang="en-US" dirty="0"/>
              <a:t>In Carroll’s poem the Walrus and the Carpenter do not feel regret for their actions, while in Holden’s poem, they do.</a:t>
            </a:r>
          </a:p>
          <a:p>
            <a:pPr marL="457189" indent="-457189">
              <a:buFont typeface="+mj-lt"/>
              <a:buAutoNum type="alphaUcPeriod"/>
            </a:pPr>
            <a:r>
              <a:rPr lang="en-US" dirty="0"/>
              <a:t>In Carroll’s poem, the reader must guess at why the characters take certain actions, while in Holden’s poem their motives are explained.</a:t>
            </a:r>
          </a:p>
          <a:p>
            <a:pPr marL="0" indent="0">
              <a:buNone/>
            </a:pPr>
            <a:endParaRPr lang="en-US" dirty="0"/>
          </a:p>
        </p:txBody>
      </p:sp>
      <p:sp>
        <p:nvSpPr>
          <p:cNvPr id="4" name="Rectangle 3"/>
          <p:cNvSpPr/>
          <p:nvPr/>
        </p:nvSpPr>
        <p:spPr>
          <a:xfrm>
            <a:off x="362606" y="5817477"/>
            <a:ext cx="8403023" cy="523220"/>
          </a:xfrm>
          <a:prstGeom prst="rect">
            <a:avLst/>
          </a:prstGeom>
        </p:spPr>
        <p:txBody>
          <a:bodyPr wrap="square">
            <a:spAutoFit/>
          </a:bodyPr>
          <a:lstStyle/>
          <a:p>
            <a:pPr algn="ctr">
              <a:defRPr/>
            </a:pPr>
            <a:r>
              <a:rPr lang="en-US" sz="1400" dirty="0"/>
              <a:t>Associated Texts: “The Walrus and the Carpenter” by Lewis Carroll and </a:t>
            </a:r>
            <a:br>
              <a:rPr lang="en-US" sz="1400" dirty="0"/>
            </a:br>
            <a:r>
              <a:rPr lang="en-US" sz="1400" dirty="0"/>
              <a:t>“The Walrus and the Carpenter Head Back” by J.T. Holden</a:t>
            </a:r>
          </a:p>
        </p:txBody>
      </p:sp>
    </p:spTree>
    <p:extLst>
      <p:ext uri="{BB962C8B-B14F-4D97-AF65-F5344CB8AC3E}">
        <p14:creationId xmlns:p14="http://schemas.microsoft.com/office/powerpoint/2010/main" val="2312936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Bottom Line for </a:t>
            </a:r>
            <a:br>
              <a:rPr lang="en-US" dirty="0"/>
            </a:br>
            <a:r>
              <a:rPr lang="en-US" dirty="0"/>
              <a:t>Reading for Literature Standards</a:t>
            </a:r>
          </a:p>
        </p:txBody>
      </p:sp>
      <p:sp>
        <p:nvSpPr>
          <p:cNvPr id="3" name="Content Placeholder 2"/>
          <p:cNvSpPr>
            <a:spLocks noGrp="1"/>
          </p:cNvSpPr>
          <p:nvPr>
            <p:ph idx="1"/>
          </p:nvPr>
        </p:nvSpPr>
        <p:spPr/>
        <p:txBody>
          <a:bodyPr>
            <a:normAutofit fontScale="92500"/>
          </a:bodyPr>
          <a:lstStyle/>
          <a:p>
            <a:pPr marL="0" indent="0">
              <a:buNone/>
            </a:pPr>
            <a:r>
              <a:rPr lang="en-US" i="1" dirty="0"/>
              <a:t>Questions are </a:t>
            </a:r>
          </a:p>
          <a:p>
            <a:pPr lvl="1"/>
            <a:r>
              <a:rPr lang="en-US" sz="2400" dirty="0"/>
              <a:t>based on texts that are </a:t>
            </a:r>
            <a:r>
              <a:rPr lang="en-US" sz="2400" dirty="0">
                <a:solidFill>
                  <a:schemeClr val="tx1"/>
                </a:solidFill>
              </a:rPr>
              <a:t>of </a:t>
            </a:r>
            <a:r>
              <a:rPr lang="en-US" sz="2400" b="1" dirty="0">
                <a:solidFill>
                  <a:schemeClr val="accent2"/>
                </a:solidFill>
              </a:rPr>
              <a:t>appropriate</a:t>
            </a:r>
            <a:r>
              <a:rPr lang="en-US" sz="2400" dirty="0">
                <a:solidFill>
                  <a:schemeClr val="accent2"/>
                </a:solidFill>
              </a:rPr>
              <a:t> </a:t>
            </a:r>
            <a:r>
              <a:rPr lang="en-US" sz="2400" b="1" dirty="0">
                <a:solidFill>
                  <a:schemeClr val="accent2"/>
                </a:solidFill>
              </a:rPr>
              <a:t>complexity</a:t>
            </a:r>
            <a:r>
              <a:rPr lang="en-US" sz="2400" dirty="0">
                <a:solidFill>
                  <a:schemeClr val="tx1"/>
                </a:solidFill>
              </a:rPr>
              <a:t>. They are worthy of students’ attention. (Standard 10)</a:t>
            </a:r>
          </a:p>
          <a:p>
            <a:pPr marL="0" indent="0">
              <a:buNone/>
            </a:pPr>
            <a:endParaRPr lang="en-US" dirty="0">
              <a:solidFill>
                <a:schemeClr val="tx1"/>
              </a:solidFill>
            </a:endParaRPr>
          </a:p>
          <a:p>
            <a:pPr marL="0" indent="0">
              <a:buNone/>
            </a:pPr>
            <a:r>
              <a:rPr lang="en-US" i="1" dirty="0">
                <a:solidFill>
                  <a:schemeClr val="tx1"/>
                </a:solidFill>
              </a:rPr>
              <a:t>Questions require</a:t>
            </a:r>
          </a:p>
          <a:p>
            <a:pPr lvl="1"/>
            <a:r>
              <a:rPr lang="en-US" sz="2400" dirty="0">
                <a:solidFill>
                  <a:schemeClr val="tx1"/>
                </a:solidFill>
              </a:rPr>
              <a:t>students to </a:t>
            </a:r>
            <a:r>
              <a:rPr lang="en-US" sz="2400" b="1" dirty="0">
                <a:solidFill>
                  <a:schemeClr val="accent2"/>
                </a:solidFill>
              </a:rPr>
              <a:t>read</a:t>
            </a:r>
            <a:r>
              <a:rPr lang="en-US" sz="2400" dirty="0">
                <a:solidFill>
                  <a:schemeClr val="accent2"/>
                </a:solidFill>
              </a:rPr>
              <a:t> </a:t>
            </a:r>
            <a:r>
              <a:rPr lang="en-US" sz="2400" b="1" dirty="0">
                <a:solidFill>
                  <a:schemeClr val="accent2"/>
                </a:solidFill>
              </a:rPr>
              <a:t>closely</a:t>
            </a:r>
            <a:r>
              <a:rPr lang="en-US" sz="2400" dirty="0">
                <a:solidFill>
                  <a:schemeClr val="accent2"/>
                </a:solidFill>
              </a:rPr>
              <a:t> </a:t>
            </a:r>
            <a:r>
              <a:rPr lang="en-US" sz="2400" dirty="0">
                <a:solidFill>
                  <a:schemeClr val="tx1"/>
                </a:solidFill>
              </a:rPr>
              <a:t>and </a:t>
            </a:r>
            <a:r>
              <a:rPr lang="en-US" sz="2400" b="1" dirty="0">
                <a:solidFill>
                  <a:schemeClr val="accent2"/>
                </a:solidFill>
              </a:rPr>
              <a:t>think deeply </a:t>
            </a:r>
            <a:r>
              <a:rPr lang="en-US" sz="2400" dirty="0">
                <a:solidFill>
                  <a:schemeClr val="tx1"/>
                </a:solidFill>
              </a:rPr>
              <a:t>about </a:t>
            </a:r>
            <a:r>
              <a:rPr lang="en-US" sz="2400" b="1" dirty="0">
                <a:solidFill>
                  <a:schemeClr val="accent2"/>
                </a:solidFill>
              </a:rPr>
              <a:t>key</a:t>
            </a:r>
            <a:r>
              <a:rPr lang="en-US" sz="2400" dirty="0">
                <a:solidFill>
                  <a:schemeClr val="accent2"/>
                </a:solidFill>
              </a:rPr>
              <a:t> </a:t>
            </a:r>
            <a:r>
              <a:rPr lang="en-US" sz="2400" b="1" dirty="0">
                <a:solidFill>
                  <a:schemeClr val="accent2"/>
                </a:solidFill>
              </a:rPr>
              <a:t>ideas</a:t>
            </a:r>
            <a:r>
              <a:rPr lang="en-US" sz="2400" dirty="0">
                <a:solidFill>
                  <a:schemeClr val="accent2"/>
                </a:solidFill>
              </a:rPr>
              <a:t> </a:t>
            </a:r>
            <a:r>
              <a:rPr lang="en-US" sz="2400" dirty="0">
                <a:solidFill>
                  <a:schemeClr val="tx1"/>
                </a:solidFill>
              </a:rPr>
              <a:t>and </a:t>
            </a:r>
            <a:r>
              <a:rPr lang="en-US" sz="2400" b="1" dirty="0">
                <a:solidFill>
                  <a:schemeClr val="accent2"/>
                </a:solidFill>
              </a:rPr>
              <a:t>specifics</a:t>
            </a:r>
            <a:r>
              <a:rPr lang="en-US" sz="2400" dirty="0">
                <a:solidFill>
                  <a:schemeClr val="tx1"/>
                </a:solidFill>
              </a:rPr>
              <a:t> of the texts. They are questions worth answering.</a:t>
            </a:r>
          </a:p>
          <a:p>
            <a:pPr lvl="1"/>
            <a:r>
              <a:rPr lang="en-US" sz="2400" dirty="0">
                <a:solidFill>
                  <a:schemeClr val="tx1"/>
                </a:solidFill>
              </a:rPr>
              <a:t>students to use </a:t>
            </a:r>
            <a:r>
              <a:rPr lang="en-US" sz="2400" b="1" dirty="0">
                <a:solidFill>
                  <a:schemeClr val="accent2"/>
                </a:solidFill>
              </a:rPr>
              <a:t>textual evidence </a:t>
            </a:r>
            <a:r>
              <a:rPr lang="en-US" sz="2400" dirty="0">
                <a:solidFill>
                  <a:schemeClr val="tx1"/>
                </a:solidFill>
              </a:rPr>
              <a:t>to help them formulate their responses. They help prepare </a:t>
            </a:r>
            <a:r>
              <a:rPr lang="en-US" sz="2400" dirty="0"/>
              <a:t>students for the demands of careers and college. (Standard 1)</a:t>
            </a:r>
          </a:p>
          <a:p>
            <a:endParaRPr lang="en-US" dirty="0"/>
          </a:p>
        </p:txBody>
      </p:sp>
    </p:spTree>
    <p:extLst>
      <p:ext uri="{BB962C8B-B14F-4D97-AF65-F5344CB8AC3E}">
        <p14:creationId xmlns:p14="http://schemas.microsoft.com/office/powerpoint/2010/main" val="257328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4" name="Title 7"/>
          <p:cNvSpPr txBox="1">
            <a:spLocks/>
          </p:cNvSpPr>
          <p:nvPr/>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 name="Title 1"/>
          <p:cNvSpPr>
            <a:spLocks noGrp="1"/>
          </p:cNvSpPr>
          <p:nvPr>
            <p:ph type="title"/>
          </p:nvPr>
        </p:nvSpPr>
        <p:spPr/>
        <p:txBody>
          <a:bodyPr/>
          <a:lstStyle/>
          <a:p>
            <a:pPr algn="ctr"/>
            <a:r>
              <a:rPr lang="en-US"/>
              <a:t>Reading Standards for </a:t>
            </a:r>
            <a:r>
              <a:rPr lang="en-US" dirty="0"/>
              <a:t>Informational Text</a:t>
            </a:r>
          </a:p>
        </p:txBody>
      </p:sp>
    </p:spTree>
    <p:extLst>
      <p:ext uri="{BB962C8B-B14F-4D97-AF65-F5344CB8AC3E}">
        <p14:creationId xmlns:p14="http://schemas.microsoft.com/office/powerpoint/2010/main" val="3112518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Diving into the Specific Grade-Level Standards</a:t>
            </a:r>
          </a:p>
        </p:txBody>
      </p:sp>
      <p:sp>
        <p:nvSpPr>
          <p:cNvPr id="3" name="Content Placeholder 2"/>
          <p:cNvSpPr>
            <a:spLocks noGrp="1"/>
          </p:cNvSpPr>
          <p:nvPr>
            <p:ph idx="1"/>
          </p:nvPr>
        </p:nvSpPr>
        <p:spPr/>
        <p:txBody>
          <a:bodyPr/>
          <a:lstStyle/>
          <a:p>
            <a:pPr marL="0" indent="0">
              <a:buNone/>
            </a:pPr>
            <a:r>
              <a:rPr lang="en-US" dirty="0"/>
              <a:t>Remember that Standards 1 and 10 are bookends requiring:</a:t>
            </a:r>
          </a:p>
          <a:p>
            <a:r>
              <a:rPr lang="en-US" dirty="0">
                <a:solidFill>
                  <a:schemeClr val="tx1"/>
                </a:solidFill>
              </a:rPr>
              <a:t>all </a:t>
            </a:r>
            <a:r>
              <a:rPr lang="en-US" b="1" dirty="0">
                <a:solidFill>
                  <a:schemeClr val="accent2"/>
                </a:solidFill>
              </a:rPr>
              <a:t>passages</a:t>
            </a:r>
            <a:r>
              <a:rPr lang="en-US" dirty="0">
                <a:solidFill>
                  <a:schemeClr val="accent2"/>
                </a:solidFill>
              </a:rPr>
              <a:t> </a:t>
            </a:r>
            <a:r>
              <a:rPr lang="en-US" dirty="0">
                <a:solidFill>
                  <a:schemeClr val="tx1"/>
                </a:solidFill>
              </a:rPr>
              <a:t>to be appropriately complex </a:t>
            </a:r>
          </a:p>
          <a:p>
            <a:r>
              <a:rPr lang="en-US" dirty="0">
                <a:solidFill>
                  <a:schemeClr val="tx1"/>
                </a:solidFill>
              </a:rPr>
              <a:t>all </a:t>
            </a:r>
            <a:r>
              <a:rPr lang="en-US" b="1" dirty="0">
                <a:solidFill>
                  <a:schemeClr val="accent2"/>
                </a:solidFill>
              </a:rPr>
              <a:t>items</a:t>
            </a:r>
            <a:r>
              <a:rPr lang="en-US" dirty="0">
                <a:solidFill>
                  <a:schemeClr val="accent2"/>
                </a:solidFill>
              </a:rPr>
              <a:t> </a:t>
            </a:r>
            <a:r>
              <a:rPr lang="en-US" dirty="0"/>
              <a:t>to be answered using textual evidence</a:t>
            </a:r>
            <a:endParaRPr lang="en-US" strike="sngStrike" dirty="0"/>
          </a:p>
        </p:txBody>
      </p:sp>
    </p:spTree>
    <p:extLst>
      <p:ext uri="{BB962C8B-B14F-4D97-AF65-F5344CB8AC3E}">
        <p14:creationId xmlns:p14="http://schemas.microsoft.com/office/powerpoint/2010/main" val="2932541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Links to Associated Informational Texts</a:t>
            </a:r>
          </a:p>
        </p:txBody>
      </p:sp>
      <p:sp>
        <p:nvSpPr>
          <p:cNvPr id="3" name="Content Placeholder 2"/>
          <p:cNvSpPr>
            <a:spLocks noGrp="1"/>
          </p:cNvSpPr>
          <p:nvPr>
            <p:ph idx="1"/>
          </p:nvPr>
        </p:nvSpPr>
        <p:spPr/>
        <p:txBody>
          <a:bodyPr/>
          <a:lstStyle/>
          <a:p>
            <a:pPr marL="0" indent="0">
              <a:buNone/>
            </a:pPr>
            <a:r>
              <a:rPr lang="en-US" dirty="0"/>
              <a:t>The informational sample items are written to the texts linked below. To better understand the points made in each item, you should familiarize yourself with each text. </a:t>
            </a:r>
          </a:p>
          <a:p>
            <a:r>
              <a:rPr lang="en-US" dirty="0">
                <a:hlinkClick r:id="rId3"/>
              </a:rPr>
              <a:t>“Nowhere to Go” by </a:t>
            </a:r>
            <a:r>
              <a:rPr lang="en-US" dirty="0" err="1">
                <a:hlinkClick r:id="rId3"/>
              </a:rPr>
              <a:t>Kathiann</a:t>
            </a:r>
            <a:r>
              <a:rPr lang="en-US" dirty="0">
                <a:hlinkClick r:id="rId3"/>
              </a:rPr>
              <a:t> M. Kowalski</a:t>
            </a:r>
            <a:endParaRPr lang="en-US" dirty="0"/>
          </a:p>
          <a:p>
            <a:r>
              <a:rPr lang="en-US" dirty="0">
                <a:hlinkClick r:id="rId4"/>
              </a:rPr>
              <a:t>“A Big Surprise at the Edge of the Solar System” by Dr. Tony Phillips </a:t>
            </a:r>
            <a:endParaRPr lang="en-US" dirty="0"/>
          </a:p>
          <a:p>
            <a:r>
              <a:rPr lang="en-US" dirty="0">
                <a:hlinkClick r:id="rId5"/>
              </a:rPr>
              <a:t>The Manhattan Project Text Set</a:t>
            </a:r>
            <a:endParaRPr lang="en-US" dirty="0"/>
          </a:p>
        </p:txBody>
      </p:sp>
    </p:spTree>
    <p:extLst>
      <p:ext uri="{BB962C8B-B14F-4D97-AF65-F5344CB8AC3E}">
        <p14:creationId xmlns:p14="http://schemas.microsoft.com/office/powerpoint/2010/main" val="1579091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CCSS.ELA-Literacy.RI.9-10.2</a:t>
            </a:r>
          </a:p>
        </p:txBody>
      </p:sp>
      <p:sp>
        <p:nvSpPr>
          <p:cNvPr id="3" name="Content Placeholder 2"/>
          <p:cNvSpPr>
            <a:spLocks noGrp="1"/>
          </p:cNvSpPr>
          <p:nvPr>
            <p:ph idx="1"/>
          </p:nvPr>
        </p:nvSpPr>
        <p:spPr/>
        <p:txBody>
          <a:bodyPr/>
          <a:lstStyle/>
          <a:p>
            <a:pPr marL="0" indent="0">
              <a:buNone/>
            </a:pPr>
            <a:r>
              <a:rPr lang="en-US" dirty="0">
                <a:solidFill>
                  <a:schemeClr val="accent2"/>
                </a:solidFill>
              </a:rPr>
              <a:t>Determine</a:t>
            </a:r>
            <a:r>
              <a:rPr lang="en-US" dirty="0"/>
              <a:t> a central idea of a text and </a:t>
            </a:r>
            <a:r>
              <a:rPr lang="en-US" dirty="0">
                <a:solidFill>
                  <a:schemeClr val="accent2"/>
                </a:solidFill>
              </a:rPr>
              <a:t>analyze</a:t>
            </a:r>
            <a:r>
              <a:rPr lang="en-US" dirty="0"/>
              <a:t> its development over the course of the text, including how it emerges and is shaped and refined by specific details; </a:t>
            </a:r>
            <a:r>
              <a:rPr lang="en-US" dirty="0">
                <a:solidFill>
                  <a:schemeClr val="accent2"/>
                </a:solidFill>
              </a:rPr>
              <a:t>provide</a:t>
            </a:r>
            <a:r>
              <a:rPr lang="en-US" dirty="0"/>
              <a:t> an objective summary of the text.</a:t>
            </a:r>
          </a:p>
        </p:txBody>
      </p:sp>
    </p:spTree>
    <p:extLst>
      <p:ext uri="{BB962C8B-B14F-4D97-AF65-F5344CB8AC3E}">
        <p14:creationId xmlns:p14="http://schemas.microsoft.com/office/powerpoint/2010/main" val="2280777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372" y="180111"/>
            <a:ext cx="8308428" cy="5558537"/>
          </a:xfrm>
        </p:spPr>
        <p:txBody>
          <a:bodyPr/>
          <a:lstStyle/>
          <a:p>
            <a:pPr marL="0" indent="0">
              <a:buNone/>
            </a:pPr>
            <a:r>
              <a:rPr lang="en-US" b="1" dirty="0"/>
              <a:t>Which sentence </a:t>
            </a:r>
            <a:r>
              <a:rPr lang="en-US" b="1" u="sng" dirty="0"/>
              <a:t>best</a:t>
            </a:r>
            <a:r>
              <a:rPr lang="en-US" b="1" dirty="0"/>
              <a:t> states a central idea of the section “Sitting and Sitting” in “Nowhere to Go”?</a:t>
            </a:r>
            <a:endParaRPr lang="en-US" dirty="0"/>
          </a:p>
          <a:p>
            <a:pPr marL="457189" indent="-457189">
              <a:buFont typeface="+mj-lt"/>
              <a:buAutoNum type="alphaUcPeriod"/>
            </a:pPr>
            <a:r>
              <a:rPr lang="en-US" dirty="0"/>
              <a:t>It will take a tremendous amount of time and money to find an appropriate nuclear waste disposal site.</a:t>
            </a:r>
          </a:p>
          <a:p>
            <a:pPr marL="457189" indent="-457189">
              <a:buFont typeface="+mj-lt"/>
              <a:buAutoNum type="alphaUcPeriod"/>
            </a:pPr>
            <a:r>
              <a:rPr lang="en-US" dirty="0"/>
              <a:t>Many states are under consideration to become the next nuclear waste disposal site. </a:t>
            </a:r>
          </a:p>
          <a:p>
            <a:pPr marL="457189" indent="-457189">
              <a:buFont typeface="+mj-lt"/>
              <a:buAutoNum type="alphaUcPeriod"/>
            </a:pPr>
            <a:r>
              <a:rPr lang="en-US" dirty="0"/>
              <a:t>Scientists believe that it is safe to store nuclear waste in the location where it will ultimately be disposed of. </a:t>
            </a:r>
          </a:p>
          <a:p>
            <a:pPr marL="457189" indent="-457189">
              <a:buFont typeface="+mj-lt"/>
              <a:buAutoNum type="alphaUcPeriod"/>
            </a:pPr>
            <a:r>
              <a:rPr lang="en-US" dirty="0"/>
              <a:t>Storage and disposal are two different issues related to the use of nuclear power in this country. </a:t>
            </a:r>
          </a:p>
        </p:txBody>
      </p:sp>
      <p:sp>
        <p:nvSpPr>
          <p:cNvPr id="4" name="Rectangle 3"/>
          <p:cNvSpPr/>
          <p:nvPr/>
        </p:nvSpPr>
        <p:spPr>
          <a:xfrm>
            <a:off x="378373" y="5912069"/>
            <a:ext cx="8308428" cy="307777"/>
          </a:xfrm>
          <a:prstGeom prst="rect">
            <a:avLst/>
          </a:prstGeom>
        </p:spPr>
        <p:txBody>
          <a:bodyPr wrap="square">
            <a:spAutoFit/>
          </a:bodyPr>
          <a:lstStyle/>
          <a:p>
            <a:pPr algn="ctr">
              <a:defRPr/>
            </a:pPr>
            <a:r>
              <a:rPr lang="en-US" sz="1400" dirty="0"/>
              <a:t>Associated Text: “Nowhere to Go” by </a:t>
            </a:r>
            <a:r>
              <a:rPr lang="en-US" sz="1400" dirty="0" err="1"/>
              <a:t>Kathiann</a:t>
            </a:r>
            <a:r>
              <a:rPr lang="en-US" sz="1400" dirty="0"/>
              <a:t> M. Kowalski  </a:t>
            </a:r>
          </a:p>
        </p:txBody>
      </p:sp>
    </p:spTree>
    <p:extLst>
      <p:ext uri="{BB962C8B-B14F-4D97-AF65-F5344CB8AC3E}">
        <p14:creationId xmlns:p14="http://schemas.microsoft.com/office/powerpoint/2010/main" val="2505123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249" y="180112"/>
            <a:ext cx="8639504" cy="5761386"/>
          </a:xfrm>
        </p:spPr>
        <p:txBody>
          <a:bodyPr>
            <a:normAutofit fontScale="92500"/>
          </a:bodyPr>
          <a:lstStyle/>
          <a:p>
            <a:pPr marL="0" indent="0">
              <a:buNone/>
            </a:pPr>
            <a:r>
              <a:rPr lang="en-US" b="1" dirty="0"/>
              <a:t>Select </a:t>
            </a:r>
            <a:r>
              <a:rPr lang="en-US" b="1" u="sng" dirty="0"/>
              <a:t>three</a:t>
            </a:r>
            <a:r>
              <a:rPr lang="en-US" b="1" dirty="0"/>
              <a:t> details the author uses to develop the central idea regarding waste disposal sites. </a:t>
            </a:r>
            <a:endParaRPr lang="en-US" dirty="0"/>
          </a:p>
          <a:p>
            <a:pPr marL="457189" indent="-457189">
              <a:buFont typeface="+mj-lt"/>
              <a:buAutoNum type="alphaUcPeriod"/>
            </a:pPr>
            <a:r>
              <a:rPr lang="en-US" dirty="0"/>
              <a:t>The description of how states and individuals have objected to proposed sites</a:t>
            </a:r>
          </a:p>
          <a:p>
            <a:pPr marL="457189" indent="-457189">
              <a:buFont typeface="+mj-lt"/>
              <a:buAutoNum type="alphaUcPeriod"/>
            </a:pPr>
            <a:r>
              <a:rPr lang="en-US" dirty="0"/>
              <a:t>The description of a 2013 court decision regarding the NRC and site reviews</a:t>
            </a:r>
          </a:p>
          <a:p>
            <a:pPr marL="457189" indent="-457189">
              <a:buFont typeface="+mj-lt"/>
              <a:buAutoNum type="alphaUcPeriod"/>
            </a:pPr>
            <a:r>
              <a:rPr lang="en-US" dirty="0"/>
              <a:t>The quotation from an expert who says anticipating the future is difficult</a:t>
            </a:r>
          </a:p>
          <a:p>
            <a:pPr marL="457189" indent="-457189">
              <a:buFont typeface="+mj-lt"/>
              <a:buAutoNum type="alphaUcPeriod"/>
            </a:pPr>
            <a:r>
              <a:rPr lang="en-US" dirty="0"/>
              <a:t>The explanation that in-depth study of proposed sites is needed</a:t>
            </a:r>
          </a:p>
          <a:p>
            <a:pPr marL="457189" indent="-457189">
              <a:buFont typeface="+mj-lt"/>
              <a:buAutoNum type="alphaUcPeriod"/>
            </a:pPr>
            <a:r>
              <a:rPr lang="en-US" dirty="0"/>
              <a:t>The indication that Yucca Mountain is no longer a possible site </a:t>
            </a:r>
          </a:p>
          <a:p>
            <a:pPr marL="457189" indent="-457189">
              <a:buFont typeface="+mj-lt"/>
              <a:buAutoNum type="alphaUcPeriod"/>
            </a:pPr>
            <a:r>
              <a:rPr lang="en-US" dirty="0"/>
              <a:t>The explanation of how fission continues to add to the growing amount of waste </a:t>
            </a:r>
          </a:p>
          <a:p>
            <a:pPr marL="457189" indent="-457189">
              <a:buFont typeface="+mj-lt"/>
              <a:buAutoNum type="alphaUcPeriod"/>
            </a:pPr>
            <a:r>
              <a:rPr lang="en-US" dirty="0"/>
              <a:t>The mention of the financial limitations faced by the NRC</a:t>
            </a:r>
          </a:p>
          <a:p>
            <a:pPr marL="0" indent="0">
              <a:buNone/>
            </a:pPr>
            <a:endParaRPr lang="en-US" dirty="0"/>
          </a:p>
        </p:txBody>
      </p:sp>
      <p:sp>
        <p:nvSpPr>
          <p:cNvPr id="4" name="Rectangle 3"/>
          <p:cNvSpPr/>
          <p:nvPr/>
        </p:nvSpPr>
        <p:spPr>
          <a:xfrm>
            <a:off x="252249" y="5941498"/>
            <a:ext cx="8639504" cy="307777"/>
          </a:xfrm>
          <a:prstGeom prst="rect">
            <a:avLst/>
          </a:prstGeom>
        </p:spPr>
        <p:txBody>
          <a:bodyPr wrap="square">
            <a:spAutoFit/>
          </a:bodyPr>
          <a:lstStyle/>
          <a:p>
            <a:pPr algn="ctr">
              <a:defRPr/>
            </a:pPr>
            <a:r>
              <a:rPr lang="en-US" sz="1400" dirty="0"/>
              <a:t>Associated Text: “Nowhere to Go” by </a:t>
            </a:r>
            <a:r>
              <a:rPr lang="en-US" sz="1400" dirty="0" err="1"/>
              <a:t>Kathiann</a:t>
            </a:r>
            <a:r>
              <a:rPr lang="en-US" sz="1400" dirty="0"/>
              <a:t> M. Kowalski  </a:t>
            </a:r>
          </a:p>
        </p:txBody>
      </p:sp>
    </p:spTree>
    <p:extLst>
      <p:ext uri="{BB962C8B-B14F-4D97-AF65-F5344CB8AC3E}">
        <p14:creationId xmlns:p14="http://schemas.microsoft.com/office/powerpoint/2010/main" val="4229815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0407"/>
            <a:ext cx="8213834" cy="5332476"/>
          </a:xfrm>
        </p:spPr>
        <p:txBody>
          <a:bodyPr/>
          <a:lstStyle/>
          <a:p>
            <a:pPr marL="0" indent="0">
              <a:buNone/>
            </a:pPr>
            <a:r>
              <a:rPr lang="en-US" b="1" dirty="0"/>
              <a:t>Which sentence provides the </a:t>
            </a:r>
            <a:r>
              <a:rPr lang="en-US" b="1" u="sng" dirty="0"/>
              <a:t>best</a:t>
            </a:r>
            <a:r>
              <a:rPr lang="en-US" b="1" dirty="0"/>
              <a:t> summary of paragraphs 1-4 of “A Big Surprise from The Edge of the Solar System”?</a:t>
            </a:r>
          </a:p>
          <a:p>
            <a:pPr marL="457189" indent="-457189">
              <a:buAutoNum type="alphaUcPeriod"/>
            </a:pPr>
            <a:r>
              <a:rPr lang="en-US" dirty="0"/>
              <a:t>The Voyager probes are important to scientific discovery.</a:t>
            </a:r>
          </a:p>
          <a:p>
            <a:pPr marL="457189" indent="-457189">
              <a:buAutoNum type="alphaUcPeriod"/>
            </a:pPr>
            <a:r>
              <a:rPr lang="en-US" dirty="0"/>
              <a:t>The Voyager probes recently discovered that the solar system is bubbly. </a:t>
            </a:r>
          </a:p>
          <a:p>
            <a:pPr marL="457189" indent="-457189">
              <a:buAutoNum type="alphaUcPeriod"/>
            </a:pPr>
            <a:r>
              <a:rPr lang="en-US" dirty="0"/>
              <a:t>The Voyager probes are currently 9 billion miles away from Earth. </a:t>
            </a:r>
          </a:p>
          <a:p>
            <a:pPr marL="457189" indent="-457189">
              <a:buAutoNum type="alphaUcPeriod"/>
            </a:pPr>
            <a:r>
              <a:rPr lang="en-US" dirty="0"/>
              <a:t>The Voyager probes entered the foam zone in 2007. </a:t>
            </a:r>
          </a:p>
          <a:p>
            <a:pPr marL="457189" indent="-457189">
              <a:buAutoNum type="alphaUcPeriod"/>
            </a:pPr>
            <a:endParaRPr lang="en-US" dirty="0"/>
          </a:p>
        </p:txBody>
      </p:sp>
      <p:sp>
        <p:nvSpPr>
          <p:cNvPr id="4" name="Rectangle 3"/>
          <p:cNvSpPr/>
          <p:nvPr/>
        </p:nvSpPr>
        <p:spPr>
          <a:xfrm>
            <a:off x="457201" y="5943600"/>
            <a:ext cx="8213834" cy="305674"/>
          </a:xfrm>
          <a:prstGeom prst="rect">
            <a:avLst/>
          </a:prstGeom>
        </p:spPr>
        <p:txBody>
          <a:bodyPr wrap="square">
            <a:spAutoFit/>
          </a:bodyPr>
          <a:lstStyle/>
          <a:p>
            <a:pPr algn="ctr">
              <a:defRPr/>
            </a:pPr>
            <a:r>
              <a:rPr lang="en-US" sz="1400" dirty="0"/>
              <a:t>Associated Text: “A Big Surprise from The Edge of the Solar System” by Dr. Tony Phillips</a:t>
            </a:r>
          </a:p>
        </p:txBody>
      </p:sp>
    </p:spTree>
    <p:extLst>
      <p:ext uri="{BB962C8B-B14F-4D97-AF65-F5344CB8AC3E}">
        <p14:creationId xmlns:p14="http://schemas.microsoft.com/office/powerpoint/2010/main" val="425186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Links to Associated Literary Texts</a:t>
            </a:r>
          </a:p>
        </p:txBody>
      </p:sp>
      <p:sp>
        <p:nvSpPr>
          <p:cNvPr id="3" name="Content Placeholder 2"/>
          <p:cNvSpPr>
            <a:spLocks noGrp="1"/>
          </p:cNvSpPr>
          <p:nvPr>
            <p:ph idx="1"/>
          </p:nvPr>
        </p:nvSpPr>
        <p:spPr/>
        <p:txBody>
          <a:bodyPr/>
          <a:lstStyle/>
          <a:p>
            <a:pPr marL="0" indent="0">
              <a:buNone/>
            </a:pPr>
            <a:r>
              <a:rPr lang="en-US" dirty="0"/>
              <a:t>The literary sample items are written to the texts linked below. To better understand the points made in each item, you should familiarize yourself with each text. </a:t>
            </a:r>
          </a:p>
          <a:p>
            <a:pPr marL="0" indent="0">
              <a:buNone/>
            </a:pPr>
            <a:endParaRPr lang="en-US" dirty="0"/>
          </a:p>
          <a:p>
            <a:r>
              <a:rPr lang="en-US" dirty="0">
                <a:hlinkClick r:id="rId2"/>
              </a:rPr>
              <a:t>Excerpt from </a:t>
            </a:r>
            <a:r>
              <a:rPr lang="en-US" i="1" dirty="0">
                <a:hlinkClick r:id="rId2"/>
              </a:rPr>
              <a:t>Julius Caesar</a:t>
            </a:r>
            <a:r>
              <a:rPr lang="en-US" dirty="0">
                <a:hlinkClick r:id="rId2"/>
              </a:rPr>
              <a:t>, Act III, Scene ii by William Shakespeare</a:t>
            </a:r>
            <a:endParaRPr lang="en-US" dirty="0"/>
          </a:p>
          <a:p>
            <a:r>
              <a:rPr lang="en-US" dirty="0">
                <a:hlinkClick r:id="rId3"/>
              </a:rPr>
              <a:t>“The Walrus and the Carpenter” by Lewis Carroll and “The Walrus and the Carpenter Head Back” by J.T. Holden</a:t>
            </a:r>
            <a:endParaRPr lang="en-US" dirty="0"/>
          </a:p>
        </p:txBody>
      </p:sp>
    </p:spTree>
    <p:extLst>
      <p:ext uri="{BB962C8B-B14F-4D97-AF65-F5344CB8AC3E}">
        <p14:creationId xmlns:p14="http://schemas.microsoft.com/office/powerpoint/2010/main" val="2398576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778" y="207820"/>
            <a:ext cx="8513381" cy="5918347"/>
          </a:xfrm>
        </p:spPr>
        <p:txBody>
          <a:bodyPr/>
          <a:lstStyle/>
          <a:p>
            <a:pPr marL="0" indent="0">
              <a:buNone/>
            </a:pPr>
            <a:r>
              <a:rPr lang="en-US" b="1" dirty="0"/>
              <a:t>Complete a summary of the article by writing the ideas from the “Possible Ideas” table in the “Summary” table in an order that builds to produce a complete account. Not all ideas will be used. </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45662003"/>
              </p:ext>
            </p:extLst>
          </p:nvPr>
        </p:nvGraphicFramePr>
        <p:xfrm>
          <a:off x="283778" y="1761065"/>
          <a:ext cx="8513381" cy="3915391"/>
        </p:xfrm>
        <a:graphic>
          <a:graphicData uri="http://schemas.openxmlformats.org/drawingml/2006/table">
            <a:tbl>
              <a:tblPr firstRow="1" bandRow="1">
                <a:tableStyleId>{5C22544A-7EE6-4342-B048-85BDC9FD1C3A}</a:tableStyleId>
              </a:tblPr>
              <a:tblGrid>
                <a:gridCol w="1418897">
                  <a:extLst>
                    <a:ext uri="{9D8B030D-6E8A-4147-A177-3AD203B41FA5}">
                      <a16:colId xmlns:a16="http://schemas.microsoft.com/office/drawing/2014/main" val="20000"/>
                    </a:ext>
                  </a:extLst>
                </a:gridCol>
                <a:gridCol w="500681">
                  <a:extLst>
                    <a:ext uri="{9D8B030D-6E8A-4147-A177-3AD203B41FA5}">
                      <a16:colId xmlns:a16="http://schemas.microsoft.com/office/drawing/2014/main" val="20001"/>
                    </a:ext>
                  </a:extLst>
                </a:gridCol>
                <a:gridCol w="918216">
                  <a:extLst>
                    <a:ext uri="{9D8B030D-6E8A-4147-A177-3AD203B41FA5}">
                      <a16:colId xmlns:a16="http://schemas.microsoft.com/office/drawing/2014/main" val="20002"/>
                    </a:ext>
                  </a:extLst>
                </a:gridCol>
                <a:gridCol w="1418897">
                  <a:extLst>
                    <a:ext uri="{9D8B030D-6E8A-4147-A177-3AD203B41FA5}">
                      <a16:colId xmlns:a16="http://schemas.microsoft.com/office/drawing/2014/main" val="20003"/>
                    </a:ext>
                  </a:extLst>
                </a:gridCol>
                <a:gridCol w="1418897">
                  <a:extLst>
                    <a:ext uri="{9D8B030D-6E8A-4147-A177-3AD203B41FA5}">
                      <a16:colId xmlns:a16="http://schemas.microsoft.com/office/drawing/2014/main" val="20004"/>
                    </a:ext>
                  </a:extLst>
                </a:gridCol>
                <a:gridCol w="636241">
                  <a:extLst>
                    <a:ext uri="{9D8B030D-6E8A-4147-A177-3AD203B41FA5}">
                      <a16:colId xmlns:a16="http://schemas.microsoft.com/office/drawing/2014/main" val="20005"/>
                    </a:ext>
                  </a:extLst>
                </a:gridCol>
                <a:gridCol w="782655">
                  <a:extLst>
                    <a:ext uri="{9D8B030D-6E8A-4147-A177-3AD203B41FA5}">
                      <a16:colId xmlns:a16="http://schemas.microsoft.com/office/drawing/2014/main" val="20006"/>
                    </a:ext>
                  </a:extLst>
                </a:gridCol>
                <a:gridCol w="1418897">
                  <a:extLst>
                    <a:ext uri="{9D8B030D-6E8A-4147-A177-3AD203B41FA5}">
                      <a16:colId xmlns:a16="http://schemas.microsoft.com/office/drawing/2014/main" val="20007"/>
                    </a:ext>
                  </a:extLst>
                </a:gridCol>
              </a:tblGrid>
              <a:tr h="482881">
                <a:tc gridSpan="8">
                  <a:txBody>
                    <a:bodyPr/>
                    <a:lstStyle/>
                    <a:p>
                      <a:pPr algn="ctr"/>
                      <a:r>
                        <a:rPr lang="en-US" sz="1800" dirty="0"/>
                        <a:t>Summary</a:t>
                      </a:r>
                    </a:p>
                  </a:txBody>
                  <a:tcPr anchor="ct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3450">
                <a:tc gridSpan="2">
                  <a:txBody>
                    <a:bodyPr/>
                    <a:lstStyle/>
                    <a:p>
                      <a:pPr algn="ctr"/>
                      <a:r>
                        <a:rPr lang="en-US" sz="1800" dirty="0"/>
                        <a:t>First</a:t>
                      </a:r>
                    </a:p>
                  </a:txBody>
                  <a:tcPr/>
                </a:tc>
                <a:tc hMerge="1">
                  <a:txBody>
                    <a:bodyPr/>
                    <a:lstStyle/>
                    <a:p>
                      <a:endParaRPr lang="en-US"/>
                    </a:p>
                  </a:txBody>
                  <a:tcPr/>
                </a:tc>
                <a:tc gridSpan="2">
                  <a:txBody>
                    <a:bodyPr/>
                    <a:lstStyle/>
                    <a:p>
                      <a:pPr algn="ctr"/>
                      <a:r>
                        <a:rPr lang="en-US" sz="1800" dirty="0"/>
                        <a:t>Second</a:t>
                      </a:r>
                    </a:p>
                  </a:txBody>
                  <a:tcPr/>
                </a:tc>
                <a:tc hMerge="1">
                  <a:txBody>
                    <a:bodyPr/>
                    <a:lstStyle/>
                    <a:p>
                      <a:pPr algn="ctr"/>
                      <a:endParaRPr lang="en-US" dirty="0"/>
                    </a:p>
                  </a:txBody>
                  <a:tcPr/>
                </a:tc>
                <a:tc gridSpan="2">
                  <a:txBody>
                    <a:bodyPr/>
                    <a:lstStyle/>
                    <a:p>
                      <a:pPr algn="ctr"/>
                      <a:r>
                        <a:rPr lang="en-US" sz="1800" dirty="0"/>
                        <a:t>Third</a:t>
                      </a:r>
                    </a:p>
                  </a:txBody>
                  <a:tcPr/>
                </a:tc>
                <a:tc hMerge="1">
                  <a:txBody>
                    <a:bodyPr/>
                    <a:lstStyle/>
                    <a:p>
                      <a:pPr algn="ctr"/>
                      <a:endParaRPr lang="en-US" dirty="0"/>
                    </a:p>
                  </a:txBody>
                  <a:tcPr/>
                </a:tc>
                <a:tc gridSpan="2">
                  <a:txBody>
                    <a:bodyPr/>
                    <a:lstStyle/>
                    <a:p>
                      <a:pPr algn="ctr"/>
                      <a:r>
                        <a:rPr lang="en-US" sz="1800" dirty="0"/>
                        <a:t>Fourth</a:t>
                      </a:r>
                    </a:p>
                  </a:txBody>
                  <a:tcPr/>
                </a:tc>
                <a:tc hMerge="1">
                  <a:txBody>
                    <a:bodyPr/>
                    <a:lstStyle/>
                    <a:p>
                      <a:endParaRPr lang="en-US"/>
                    </a:p>
                  </a:txBody>
                  <a:tcPr/>
                </a:tc>
                <a:extLst>
                  <a:ext uri="{0D108BD9-81ED-4DB2-BD59-A6C34878D82A}">
                    <a16:rowId xmlns:a16="http://schemas.microsoft.com/office/drawing/2014/main" val="10001"/>
                  </a:ext>
                </a:extLst>
              </a:tr>
              <a:tr h="463450">
                <a:tc gridSpan="2">
                  <a:txBody>
                    <a:bodyPr/>
                    <a:lstStyle/>
                    <a:p>
                      <a:endParaRPr lang="en-US" sz="1300" dirty="0"/>
                    </a:p>
                  </a:txBody>
                  <a:tcPr/>
                </a:tc>
                <a:tc hMerge="1">
                  <a:txBody>
                    <a:bodyPr/>
                    <a:lstStyle/>
                    <a:p>
                      <a:endParaRPr lang="en-US"/>
                    </a:p>
                  </a:txBody>
                  <a:tcPr/>
                </a:tc>
                <a:tc gridSpan="2">
                  <a:txBody>
                    <a:bodyPr/>
                    <a:lstStyle/>
                    <a:p>
                      <a:endParaRPr lang="en-US" sz="1300"/>
                    </a:p>
                  </a:txBody>
                  <a:tcPr/>
                </a:tc>
                <a:tc hMerge="1">
                  <a:txBody>
                    <a:bodyPr/>
                    <a:lstStyle/>
                    <a:p>
                      <a:endParaRPr lang="en-US" dirty="0"/>
                    </a:p>
                  </a:txBody>
                  <a:tcPr/>
                </a:tc>
                <a:tc gridSpan="2">
                  <a:txBody>
                    <a:bodyPr/>
                    <a:lstStyle/>
                    <a:p>
                      <a:endParaRPr lang="en-US" sz="1300" dirty="0"/>
                    </a:p>
                  </a:txBody>
                  <a:tcPr/>
                </a:tc>
                <a:tc hMerge="1">
                  <a:txBody>
                    <a:bodyPr/>
                    <a:lstStyle/>
                    <a:p>
                      <a:endParaRPr lang="en-US" dirty="0"/>
                    </a:p>
                  </a:txBody>
                  <a:tcPr/>
                </a:tc>
                <a:tc gridSpan="2">
                  <a:txBody>
                    <a:bodyPr/>
                    <a:lstStyle/>
                    <a:p>
                      <a:endParaRPr lang="en-US" sz="1300"/>
                    </a:p>
                  </a:txBody>
                  <a:tcPr/>
                </a:tc>
                <a:tc hMerge="1">
                  <a:txBody>
                    <a:bodyPr/>
                    <a:lstStyle/>
                    <a:p>
                      <a:endParaRPr lang="en-US"/>
                    </a:p>
                  </a:txBody>
                  <a:tcPr/>
                </a:tc>
                <a:extLst>
                  <a:ext uri="{0D108BD9-81ED-4DB2-BD59-A6C34878D82A}">
                    <a16:rowId xmlns:a16="http://schemas.microsoft.com/office/drawing/2014/main" val="10002"/>
                  </a:ext>
                </a:extLst>
              </a:tr>
              <a:tr h="463450">
                <a:tc gridSpan="8">
                  <a:txBody>
                    <a:bodyPr/>
                    <a:lstStyle/>
                    <a:p>
                      <a:pPr algn="ctr"/>
                      <a:r>
                        <a:rPr lang="en-US" sz="1800" dirty="0"/>
                        <a:t>Possible Ideas</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599855">
                <a:tc>
                  <a:txBody>
                    <a:bodyPr/>
                    <a:lstStyle/>
                    <a:p>
                      <a:r>
                        <a:rPr lang="en-US" sz="1600" dirty="0"/>
                        <a:t>Cosmic rays are subatomic particles that travel at near-light</a:t>
                      </a:r>
                      <a:r>
                        <a:rPr lang="en-US" sz="1600" baseline="0" dirty="0"/>
                        <a:t> speed.</a:t>
                      </a:r>
                      <a:endParaRPr lang="en-US" sz="1600" dirty="0"/>
                    </a:p>
                  </a:txBody>
                  <a:tcPr/>
                </a:tc>
                <a:tc gridSpan="2">
                  <a:txBody>
                    <a:bodyPr/>
                    <a:lstStyle/>
                    <a:p>
                      <a:r>
                        <a:rPr lang="en-US" sz="1600" dirty="0"/>
                        <a:t>In the 1950’s, the magnetic field of the sun was believed to be in the shape of an arc.</a:t>
                      </a:r>
                    </a:p>
                  </a:txBody>
                  <a:tcPr/>
                </a:tc>
                <a:tc hMerge="1">
                  <a:txBody>
                    <a:bodyPr/>
                    <a:lstStyle/>
                    <a:p>
                      <a:endParaRPr lang="en-US"/>
                    </a:p>
                  </a:txBody>
                  <a:tcPr/>
                </a:tc>
                <a:tc>
                  <a:txBody>
                    <a:bodyPr/>
                    <a:lstStyle/>
                    <a:p>
                      <a:r>
                        <a:rPr lang="en-US" sz="1600" dirty="0"/>
                        <a:t>Scientists expect to make further discoveries based on the data recorded by the Voyager craft.</a:t>
                      </a:r>
                    </a:p>
                  </a:txBody>
                  <a:tcPr/>
                </a:tc>
                <a:tc>
                  <a:txBody>
                    <a:bodyPr/>
                    <a:lstStyle/>
                    <a:p>
                      <a:r>
                        <a:rPr lang="en-US" sz="1600" dirty="0"/>
                        <a:t>Scientists</a:t>
                      </a:r>
                      <a:r>
                        <a:rPr lang="en-US" sz="1600" baseline="0" dirty="0"/>
                        <a:t> believe the foam-like magnetic fields are caused by the spinning of the sun.</a:t>
                      </a:r>
                      <a:endParaRPr lang="en-US" sz="1600" dirty="0"/>
                    </a:p>
                  </a:txBody>
                  <a:tcPr/>
                </a:tc>
                <a:tc gridSpan="2">
                  <a:txBody>
                    <a:bodyPr/>
                    <a:lstStyle/>
                    <a:p>
                      <a:r>
                        <a:rPr lang="en-US" sz="1600" dirty="0"/>
                        <a:t>A new theory of magnetic foam is based on information gathered</a:t>
                      </a:r>
                      <a:r>
                        <a:rPr lang="en-US" sz="1600" baseline="0" dirty="0"/>
                        <a:t> by the Voyager craft. </a:t>
                      </a:r>
                      <a:endParaRPr lang="en-US" sz="1600" dirty="0"/>
                    </a:p>
                  </a:txBody>
                  <a:tcPr/>
                </a:tc>
                <a:tc hMerge="1">
                  <a:txBody>
                    <a:bodyPr/>
                    <a:lstStyle/>
                    <a:p>
                      <a:endParaRPr lang="en-US"/>
                    </a:p>
                  </a:txBody>
                  <a:tcPr/>
                </a:tc>
                <a:tc>
                  <a:txBody>
                    <a:bodyPr/>
                    <a:lstStyle/>
                    <a:p>
                      <a:r>
                        <a:rPr lang="en-US" sz="1600" dirty="0"/>
                        <a:t>The border between the</a:t>
                      </a:r>
                      <a:r>
                        <a:rPr lang="en-US" sz="1600" baseline="0" dirty="0"/>
                        <a:t> Milky Way and the Solar System is known as “the heliosheath.”</a:t>
                      </a:r>
                      <a:endParaRPr lang="en-US" sz="1600" dirty="0"/>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283778" y="5896303"/>
            <a:ext cx="8513381" cy="307777"/>
          </a:xfrm>
          <a:prstGeom prst="rect">
            <a:avLst/>
          </a:prstGeom>
        </p:spPr>
        <p:txBody>
          <a:bodyPr wrap="square">
            <a:spAutoFit/>
          </a:bodyPr>
          <a:lstStyle/>
          <a:p>
            <a:pPr algn="ctr">
              <a:defRPr/>
            </a:pPr>
            <a:r>
              <a:rPr lang="en-US" sz="1400" dirty="0"/>
              <a:t>Associated Text: “A Big Surprise from The Edge of the Solar System” by Dr. Tony Phillips</a:t>
            </a:r>
          </a:p>
        </p:txBody>
      </p:sp>
    </p:spTree>
    <p:extLst>
      <p:ext uri="{BB962C8B-B14F-4D97-AF65-F5344CB8AC3E}">
        <p14:creationId xmlns:p14="http://schemas.microsoft.com/office/powerpoint/2010/main" val="411131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CCSS.ELA-Literacy.RI.9-10.3</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how the author unfolds an analysis or series of ideas or events, including the order in which the points are made, how they are introduced and developed, and the connections that are drawn between them.</a:t>
            </a:r>
          </a:p>
        </p:txBody>
      </p:sp>
    </p:spTree>
    <p:extLst>
      <p:ext uri="{BB962C8B-B14F-4D97-AF65-F5344CB8AC3E}">
        <p14:creationId xmlns:p14="http://schemas.microsoft.com/office/powerpoint/2010/main" val="141907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841" y="274321"/>
            <a:ext cx="8135008" cy="4896769"/>
          </a:xfrm>
        </p:spPr>
        <p:txBody>
          <a:bodyPr/>
          <a:lstStyle/>
          <a:p>
            <a:pPr marL="0" indent="0">
              <a:buNone/>
            </a:pPr>
            <a:r>
              <a:rPr lang="en-US" b="1" dirty="0"/>
              <a:t>Which </a:t>
            </a:r>
            <a:r>
              <a:rPr lang="en-US" b="1" u="sng" dirty="0"/>
              <a:t>two</a:t>
            </a:r>
            <a:r>
              <a:rPr lang="en-US" b="1" dirty="0"/>
              <a:t> elements combine to produce nuclear fission?</a:t>
            </a:r>
          </a:p>
          <a:p>
            <a:pPr marL="457189" indent="-457189">
              <a:buFont typeface="+mj-lt"/>
              <a:buAutoNum type="alphaUcPeriod"/>
            </a:pPr>
            <a:r>
              <a:rPr lang="en-US" dirty="0"/>
              <a:t>radioactive particles and energy</a:t>
            </a:r>
          </a:p>
          <a:p>
            <a:pPr marL="457189" indent="-457189">
              <a:buFont typeface="+mj-lt"/>
              <a:buAutoNum type="alphaUcPeriod"/>
            </a:pPr>
            <a:r>
              <a:rPr lang="en-US" dirty="0"/>
              <a:t>energy and reactions</a:t>
            </a:r>
          </a:p>
          <a:p>
            <a:pPr marL="457189" indent="-457189">
              <a:buFont typeface="+mj-lt"/>
              <a:buAutoNum type="alphaUcPeriod"/>
            </a:pPr>
            <a:r>
              <a:rPr lang="en-US" dirty="0"/>
              <a:t>reactions and atoms</a:t>
            </a:r>
          </a:p>
          <a:p>
            <a:pPr marL="457189" indent="-457189">
              <a:buFont typeface="+mj-lt"/>
              <a:buAutoNum type="alphaUcPeriod"/>
            </a:pPr>
            <a:r>
              <a:rPr lang="en-US" dirty="0"/>
              <a:t>steam and elements</a:t>
            </a:r>
          </a:p>
        </p:txBody>
      </p:sp>
      <p:sp>
        <p:nvSpPr>
          <p:cNvPr id="4" name="Rectangle 3"/>
          <p:cNvSpPr/>
          <p:nvPr/>
        </p:nvSpPr>
        <p:spPr>
          <a:xfrm>
            <a:off x="346841" y="5880538"/>
            <a:ext cx="8135008" cy="307777"/>
          </a:xfrm>
          <a:prstGeom prst="rect">
            <a:avLst/>
          </a:prstGeom>
        </p:spPr>
        <p:txBody>
          <a:bodyPr wrap="square">
            <a:spAutoFit/>
          </a:bodyPr>
          <a:lstStyle/>
          <a:p>
            <a:pPr algn="ctr">
              <a:defRPr/>
            </a:pPr>
            <a:r>
              <a:rPr lang="en-US" sz="1400" dirty="0"/>
              <a:t>Associated Text: “Nowhere to Go” by </a:t>
            </a:r>
            <a:r>
              <a:rPr lang="en-US" sz="1400" dirty="0" err="1"/>
              <a:t>Kathiann</a:t>
            </a:r>
            <a:r>
              <a:rPr lang="en-US" sz="1400" dirty="0"/>
              <a:t> M. Kowalski</a:t>
            </a:r>
          </a:p>
        </p:txBody>
      </p:sp>
    </p:spTree>
    <p:extLst>
      <p:ext uri="{BB962C8B-B14F-4D97-AF65-F5344CB8AC3E}">
        <p14:creationId xmlns:p14="http://schemas.microsoft.com/office/powerpoint/2010/main" val="2684914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139" y="425670"/>
            <a:ext cx="8276896" cy="5155324"/>
          </a:xfrm>
        </p:spPr>
        <p:txBody>
          <a:bodyPr>
            <a:normAutofit/>
          </a:bodyPr>
          <a:lstStyle/>
          <a:p>
            <a:pPr marL="0" indent="0">
              <a:buNone/>
            </a:pPr>
            <a:r>
              <a:rPr lang="en-US" b="1" dirty="0"/>
              <a:t>Which sentence explains an association between fission and radioactivity in a nuclear reactor?</a:t>
            </a:r>
            <a:endParaRPr lang="en-US" dirty="0"/>
          </a:p>
          <a:p>
            <a:pPr marL="457189" indent="-457189">
              <a:buFont typeface="+mj-lt"/>
              <a:buAutoNum type="alphaUcPeriod"/>
            </a:pPr>
            <a:r>
              <a:rPr lang="en-US" dirty="0"/>
              <a:t>Fission starts the chain reaction that makes particles radioactive. </a:t>
            </a:r>
          </a:p>
          <a:p>
            <a:pPr marL="457189" indent="-457189">
              <a:buFont typeface="+mj-lt"/>
              <a:buAutoNum type="alphaUcPeriod"/>
            </a:pPr>
            <a:r>
              <a:rPr lang="en-US" dirty="0"/>
              <a:t>Fission is dangerous to elements because it causes them to be radioactive. </a:t>
            </a:r>
          </a:p>
          <a:p>
            <a:pPr marL="457189" indent="-457189">
              <a:buFont typeface="+mj-lt"/>
              <a:buAutoNum type="alphaUcPeriod"/>
            </a:pPr>
            <a:r>
              <a:rPr lang="en-US" dirty="0"/>
              <a:t>The byproducts of fission are highly radioactive and dangerous. </a:t>
            </a:r>
          </a:p>
          <a:p>
            <a:pPr marL="457189" indent="-457189">
              <a:buFont typeface="+mj-lt"/>
              <a:buAutoNum type="alphaUcPeriod"/>
            </a:pPr>
            <a:r>
              <a:rPr lang="en-US" dirty="0"/>
              <a:t>Uranium is the result of fission and radioactive elements combining. </a:t>
            </a:r>
          </a:p>
          <a:p>
            <a:pPr marL="0" indent="0">
              <a:buNone/>
            </a:pPr>
            <a:endParaRPr lang="en-US" dirty="0"/>
          </a:p>
        </p:txBody>
      </p:sp>
      <p:sp>
        <p:nvSpPr>
          <p:cNvPr id="4" name="Rectangle 3"/>
          <p:cNvSpPr/>
          <p:nvPr/>
        </p:nvSpPr>
        <p:spPr>
          <a:xfrm>
            <a:off x="394139" y="5880538"/>
            <a:ext cx="8276896" cy="307777"/>
          </a:xfrm>
          <a:prstGeom prst="rect">
            <a:avLst/>
          </a:prstGeom>
        </p:spPr>
        <p:txBody>
          <a:bodyPr wrap="square">
            <a:spAutoFit/>
          </a:bodyPr>
          <a:lstStyle/>
          <a:p>
            <a:pPr algn="ctr">
              <a:defRPr/>
            </a:pPr>
            <a:r>
              <a:rPr lang="en-US" sz="1400" dirty="0"/>
              <a:t>Associated Text: “Nowhere to Go” by </a:t>
            </a:r>
            <a:r>
              <a:rPr lang="en-US" sz="1400" dirty="0" err="1"/>
              <a:t>Kathiann</a:t>
            </a:r>
            <a:r>
              <a:rPr lang="en-US" sz="1400" dirty="0"/>
              <a:t> M. Kowalski</a:t>
            </a:r>
          </a:p>
        </p:txBody>
      </p:sp>
    </p:spTree>
    <p:extLst>
      <p:ext uri="{BB962C8B-B14F-4D97-AF65-F5344CB8AC3E}">
        <p14:creationId xmlns:p14="http://schemas.microsoft.com/office/powerpoint/2010/main" val="1023312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CCSS.ELA-Literacy.RI.9-10.4</a:t>
            </a:r>
          </a:p>
        </p:txBody>
      </p:sp>
      <p:sp>
        <p:nvSpPr>
          <p:cNvPr id="3" name="Content Placeholder 2"/>
          <p:cNvSpPr>
            <a:spLocks noGrp="1"/>
          </p:cNvSpPr>
          <p:nvPr>
            <p:ph idx="1"/>
          </p:nvPr>
        </p:nvSpPr>
        <p:spPr/>
        <p:txBody>
          <a:bodyPr/>
          <a:lstStyle/>
          <a:p>
            <a:pPr marL="0" indent="0">
              <a:buNone/>
            </a:pPr>
            <a:r>
              <a:rPr lang="en-US" dirty="0">
                <a:solidFill>
                  <a:schemeClr val="accent2"/>
                </a:solidFill>
              </a:rPr>
              <a:t>Determine</a:t>
            </a:r>
            <a:r>
              <a:rPr lang="en-US" dirty="0"/>
              <a:t> the meaning of words and phrases as they are used in a text, including figurative, connotative, and technical meanings; </a:t>
            </a:r>
            <a:r>
              <a:rPr lang="en-US" dirty="0">
                <a:solidFill>
                  <a:schemeClr val="accent2"/>
                </a:solidFill>
              </a:rPr>
              <a:t>analyze</a:t>
            </a:r>
            <a:r>
              <a:rPr lang="en-US" dirty="0"/>
              <a:t> the cumulative impact of specific word choices on meaning and tone (e.g., how the language of a court opinion differs from that of a newspaper).</a:t>
            </a:r>
          </a:p>
        </p:txBody>
      </p:sp>
    </p:spTree>
    <p:extLst>
      <p:ext uri="{BB962C8B-B14F-4D97-AF65-F5344CB8AC3E}">
        <p14:creationId xmlns:p14="http://schemas.microsoft.com/office/powerpoint/2010/main" val="4040483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138" y="206479"/>
            <a:ext cx="8308428" cy="5735019"/>
          </a:xfrm>
        </p:spPr>
        <p:txBody>
          <a:bodyPr>
            <a:normAutofit lnSpcReduction="10000"/>
          </a:bodyPr>
          <a:lstStyle/>
          <a:p>
            <a:pPr marL="0" indent="0">
              <a:buNone/>
            </a:pPr>
            <a:r>
              <a:rPr lang="en-US" b="1" dirty="0"/>
              <a:t>What does </a:t>
            </a:r>
            <a:r>
              <a:rPr lang="en-US" b="1" i="1" dirty="0"/>
              <a:t>imminent</a:t>
            </a:r>
            <a:r>
              <a:rPr lang="en-US" b="1" dirty="0"/>
              <a:t> mean in Paragraph 1 of “Truman Tells Stalin, July 24, 1945”?</a:t>
            </a:r>
          </a:p>
          <a:p>
            <a:pPr marL="457189" indent="-457189">
              <a:buFont typeface="+mj-lt"/>
              <a:buAutoNum type="alphaUcPeriod"/>
            </a:pPr>
            <a:r>
              <a:rPr lang="en-US" dirty="0"/>
              <a:t>permanent</a:t>
            </a:r>
          </a:p>
          <a:p>
            <a:pPr marL="457189" indent="-457189">
              <a:buFont typeface="+mj-lt"/>
              <a:buAutoNum type="alphaUcPeriod"/>
            </a:pPr>
            <a:r>
              <a:rPr lang="en-US" dirty="0"/>
              <a:t>subsequent</a:t>
            </a:r>
          </a:p>
          <a:p>
            <a:pPr marL="457189" indent="-457189">
              <a:buFont typeface="+mj-lt"/>
              <a:buAutoNum type="alphaUcPeriod"/>
            </a:pPr>
            <a:r>
              <a:rPr lang="en-US" dirty="0"/>
              <a:t>unalterable </a:t>
            </a:r>
          </a:p>
          <a:p>
            <a:pPr marL="457189" indent="-457189">
              <a:buFont typeface="+mj-lt"/>
              <a:buAutoNum type="alphaUcPeriod"/>
            </a:pPr>
            <a:r>
              <a:rPr lang="en-US" dirty="0"/>
              <a:t>Forthcoming</a:t>
            </a:r>
          </a:p>
          <a:p>
            <a:pPr marL="457189" indent="-457189">
              <a:buFont typeface="+mj-lt"/>
              <a:buAutoNum type="alphaUcPeriod"/>
            </a:pPr>
            <a:endParaRPr lang="en-US" dirty="0"/>
          </a:p>
          <a:p>
            <a:pPr marL="0" indent="0">
              <a:buNone/>
            </a:pPr>
            <a:r>
              <a:rPr lang="en-US" i="1" dirty="0"/>
              <a:t>Paragraph 1 provided below for reference:</a:t>
            </a:r>
          </a:p>
          <a:p>
            <a:pPr marL="0" indent="0">
              <a:buNone/>
            </a:pPr>
            <a:r>
              <a:rPr lang="en-US" dirty="0"/>
              <a:t>Most of the groups and individuals who had considered the subject—from the Scientific Panel to the writers of the Franck Report—believed it necessary to inform the USSR of the imminent success of the Manhattan project. Failure to do so, they believed, would guarantee a post-war atmosphere of suspicion and hostility. </a:t>
            </a:r>
          </a:p>
        </p:txBody>
      </p:sp>
      <p:sp>
        <p:nvSpPr>
          <p:cNvPr id="4" name="Rectangle 3"/>
          <p:cNvSpPr/>
          <p:nvPr/>
        </p:nvSpPr>
        <p:spPr>
          <a:xfrm>
            <a:off x="394139" y="5941498"/>
            <a:ext cx="8308428" cy="307777"/>
          </a:xfrm>
          <a:prstGeom prst="rect">
            <a:avLst/>
          </a:prstGeom>
        </p:spPr>
        <p:txBody>
          <a:bodyPr wrap="square">
            <a:spAutoFit/>
          </a:bodyPr>
          <a:lstStyle/>
          <a:p>
            <a:pPr algn="ctr">
              <a:defRPr/>
            </a:pPr>
            <a:r>
              <a:rPr lang="en-US" sz="1400" dirty="0"/>
              <a:t>Associated Text: “Truman Tells Stalin, July 24, 1945”  from </a:t>
            </a:r>
            <a:r>
              <a:rPr lang="en-US" sz="1400" i="1" dirty="0"/>
              <a:t>Atomic Bomb: Decision </a:t>
            </a:r>
            <a:r>
              <a:rPr lang="en-US" sz="1400" dirty="0"/>
              <a:t>by Gene </a:t>
            </a:r>
            <a:r>
              <a:rPr lang="en-US" sz="1400" dirty="0" err="1"/>
              <a:t>Dannon</a:t>
            </a:r>
            <a:endParaRPr lang="en-US" sz="1400" dirty="0"/>
          </a:p>
        </p:txBody>
      </p:sp>
    </p:spTree>
    <p:extLst>
      <p:ext uri="{BB962C8B-B14F-4D97-AF65-F5344CB8AC3E}">
        <p14:creationId xmlns:p14="http://schemas.microsoft.com/office/powerpoint/2010/main" val="3953060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545" y="176984"/>
            <a:ext cx="8434552" cy="5608962"/>
          </a:xfrm>
        </p:spPr>
        <p:txBody>
          <a:bodyPr>
            <a:normAutofit lnSpcReduction="10000"/>
          </a:bodyPr>
          <a:lstStyle/>
          <a:p>
            <a:pPr marL="0" indent="0">
              <a:buNone/>
            </a:pPr>
            <a:r>
              <a:rPr lang="en-US" b="1" dirty="0"/>
              <a:t>Based on the context of “Truman Tells Stalin, July 24, 1945,” what is the meaning of the word </a:t>
            </a:r>
            <a:r>
              <a:rPr lang="en-US" b="1" i="1" dirty="0"/>
              <a:t>tactic</a:t>
            </a:r>
            <a:r>
              <a:rPr lang="en-US" b="1" dirty="0"/>
              <a:t>?</a:t>
            </a:r>
          </a:p>
          <a:p>
            <a:pPr marL="457189" indent="-457189">
              <a:buAutoNum type="alphaUcPeriod"/>
            </a:pPr>
            <a:r>
              <a:rPr lang="en-US" dirty="0"/>
              <a:t>deliberate action</a:t>
            </a:r>
          </a:p>
          <a:p>
            <a:pPr marL="457189" indent="-457189">
              <a:buAutoNum type="alphaUcPeriod"/>
            </a:pPr>
            <a:r>
              <a:rPr lang="en-US" dirty="0"/>
              <a:t>impulsive decision</a:t>
            </a:r>
          </a:p>
          <a:p>
            <a:pPr marL="457189" indent="-457189">
              <a:buAutoNum type="alphaUcPeriod"/>
            </a:pPr>
            <a:r>
              <a:rPr lang="en-US" dirty="0"/>
              <a:t>detailed process</a:t>
            </a:r>
          </a:p>
          <a:p>
            <a:pPr marL="457189" indent="-457189">
              <a:buAutoNum type="alphaUcPeriod"/>
            </a:pPr>
            <a:r>
              <a:rPr lang="en-US" dirty="0"/>
              <a:t>ultimate plan</a:t>
            </a:r>
          </a:p>
          <a:p>
            <a:pPr marL="457189" indent="-457189">
              <a:buAutoNum type="alphaUcPeriod"/>
            </a:pPr>
            <a:endParaRPr lang="en-US" dirty="0"/>
          </a:p>
          <a:p>
            <a:pPr marL="0" indent="0">
              <a:buNone/>
            </a:pPr>
            <a:r>
              <a:rPr lang="en-US" i="1" dirty="0"/>
              <a:t>Paragraph 2 provided below for reference:</a:t>
            </a:r>
          </a:p>
          <a:p>
            <a:pPr marL="0" indent="0">
              <a:buNone/>
            </a:pPr>
            <a:r>
              <a:rPr lang="en-US" dirty="0"/>
              <a:t>At the Potsdam Conference, however, President Truman chose to tell Stalin only that the U.S. possessed “a new weapon of unusual destructive force.” Truman’s decision raises an obvious question: Since Stalin would learn of the existence of the atomic bomb the day it was used, if he did not know already, what purpose could be served by Truman’s tactic. </a:t>
            </a:r>
          </a:p>
        </p:txBody>
      </p:sp>
      <p:sp>
        <p:nvSpPr>
          <p:cNvPr id="4" name="Rectangle 3"/>
          <p:cNvSpPr/>
          <p:nvPr/>
        </p:nvSpPr>
        <p:spPr>
          <a:xfrm>
            <a:off x="299545" y="5975131"/>
            <a:ext cx="8434552" cy="307777"/>
          </a:xfrm>
          <a:prstGeom prst="rect">
            <a:avLst/>
          </a:prstGeom>
        </p:spPr>
        <p:txBody>
          <a:bodyPr wrap="square">
            <a:spAutoFit/>
          </a:bodyPr>
          <a:lstStyle/>
          <a:p>
            <a:pPr algn="ctr">
              <a:defRPr/>
            </a:pPr>
            <a:r>
              <a:rPr lang="en-US" sz="1400" dirty="0"/>
              <a:t>Associated Text: “Truman Tells Stalin, July 24, 1945”  from </a:t>
            </a:r>
            <a:r>
              <a:rPr lang="en-US" sz="1400" i="1" dirty="0"/>
              <a:t>Atomic Bomb: Decision</a:t>
            </a:r>
            <a:r>
              <a:rPr lang="en-US" sz="1400" dirty="0"/>
              <a:t> by Gene </a:t>
            </a:r>
            <a:r>
              <a:rPr lang="en-US" sz="1400" dirty="0" err="1"/>
              <a:t>Dannon</a:t>
            </a:r>
            <a:endParaRPr lang="en-US" sz="1400" dirty="0"/>
          </a:p>
        </p:txBody>
      </p:sp>
    </p:spTree>
    <p:extLst>
      <p:ext uri="{BB962C8B-B14F-4D97-AF65-F5344CB8AC3E}">
        <p14:creationId xmlns:p14="http://schemas.microsoft.com/office/powerpoint/2010/main" val="1682028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CCSS.ELA-Literacy.RI.9-10.5</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in detail how an author's ideas or claims are developed and refined by particular sentences, paragraphs, or larger portions of a text (e.g., a section or chapter).</a:t>
            </a:r>
          </a:p>
        </p:txBody>
      </p:sp>
    </p:spTree>
    <p:extLst>
      <p:ext uri="{BB962C8B-B14F-4D97-AF65-F5344CB8AC3E}">
        <p14:creationId xmlns:p14="http://schemas.microsoft.com/office/powerpoint/2010/main" val="2119195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372" y="257908"/>
            <a:ext cx="8450318" cy="5809713"/>
          </a:xfrm>
        </p:spPr>
        <p:txBody>
          <a:bodyPr>
            <a:noAutofit/>
          </a:bodyPr>
          <a:lstStyle/>
          <a:p>
            <a:pPr marL="0" indent="0">
              <a:buNone/>
            </a:pPr>
            <a:r>
              <a:rPr lang="en-US" sz="1800" b="1" dirty="0"/>
              <a:t>The following question has two parts. Answer Part A and then answer Part B. </a:t>
            </a:r>
          </a:p>
          <a:p>
            <a:pPr marL="0" indent="0">
              <a:buNone/>
            </a:pPr>
            <a:endParaRPr lang="en-US" sz="900" b="1" dirty="0"/>
          </a:p>
          <a:p>
            <a:pPr marL="0" indent="0">
              <a:buNone/>
            </a:pPr>
            <a:r>
              <a:rPr lang="en-US" sz="1800" b="1" dirty="0"/>
              <a:t>Part A: Which sentence </a:t>
            </a:r>
            <a:r>
              <a:rPr lang="en-US" sz="1800" b="1" u="sng" dirty="0"/>
              <a:t>best</a:t>
            </a:r>
            <a:r>
              <a:rPr lang="en-US" sz="1800" b="1" dirty="0"/>
              <a:t> states </a:t>
            </a:r>
            <a:r>
              <a:rPr lang="en-US" sz="1800" b="1" dirty="0" err="1"/>
              <a:t>Kamps</a:t>
            </a:r>
            <a:r>
              <a:rPr lang="en-US" sz="1800" b="1" dirty="0"/>
              <a:t>’ claim about radioactive waste?</a:t>
            </a:r>
          </a:p>
          <a:p>
            <a:pPr marL="457189" indent="-457189">
              <a:buAutoNum type="alphaUcPeriod"/>
            </a:pPr>
            <a:r>
              <a:rPr lang="en-US" sz="1800" dirty="0"/>
              <a:t>Radioactive waste is lethal in large doses. </a:t>
            </a:r>
          </a:p>
          <a:p>
            <a:pPr marL="457189" indent="-457189">
              <a:buAutoNum type="alphaUcPeriod"/>
            </a:pPr>
            <a:r>
              <a:rPr lang="en-US" sz="1800" dirty="0"/>
              <a:t>Finding a disposal site for radioactive waste is time consuming.</a:t>
            </a:r>
          </a:p>
          <a:p>
            <a:pPr marL="457189" indent="-457189">
              <a:buFont typeface="Arial"/>
              <a:buAutoNum type="alphaUcPeriod"/>
            </a:pPr>
            <a:r>
              <a:rPr lang="en-US" sz="1800" dirty="0"/>
              <a:t>Radioactive waste can pose a threat for a significant amount of time.</a:t>
            </a:r>
          </a:p>
          <a:p>
            <a:pPr marL="457189" indent="-457189">
              <a:buAutoNum type="alphaUcPeriod"/>
            </a:pPr>
            <a:r>
              <a:rPr lang="en-US" sz="1800" dirty="0"/>
              <a:t>Finding a safe way to dispose of radioactive waste is dangerous. </a:t>
            </a:r>
          </a:p>
          <a:p>
            <a:pPr marL="457189" indent="-457189">
              <a:buAutoNum type="alphaUcPeriod"/>
            </a:pPr>
            <a:endParaRPr lang="en-US" sz="900" dirty="0"/>
          </a:p>
          <a:p>
            <a:pPr marL="0" indent="0">
              <a:buNone/>
            </a:pPr>
            <a:r>
              <a:rPr lang="en-US" sz="1800" b="1" dirty="0"/>
              <a:t>Part B: Which sentence from the passage </a:t>
            </a:r>
            <a:r>
              <a:rPr lang="en-US" sz="1800" b="1" u="sng" dirty="0"/>
              <a:t>best</a:t>
            </a:r>
            <a:r>
              <a:rPr lang="en-US" sz="1800" b="1" dirty="0"/>
              <a:t> reveals the correct answer to Part A?</a:t>
            </a:r>
          </a:p>
          <a:p>
            <a:pPr marL="457189" indent="-457189">
              <a:buFont typeface="+mj-lt"/>
              <a:buAutoNum type="alphaUcPeriod"/>
            </a:pPr>
            <a:r>
              <a:rPr lang="en-US" sz="1800" dirty="0"/>
              <a:t>“High-level radioactive waste can present hazards ‘for a million years or more…’” </a:t>
            </a:r>
            <a:endParaRPr lang="en-US" sz="1800" b="1" dirty="0"/>
          </a:p>
          <a:p>
            <a:pPr marL="457189" indent="-457189">
              <a:buFont typeface="+mj-lt"/>
              <a:buAutoNum type="alphaUcPeriod"/>
            </a:pPr>
            <a:r>
              <a:rPr lang="en-US" sz="1800" dirty="0"/>
              <a:t>“After five years, there’s been enough cooling of the spent fuel that it can be transferred from the spent fuel pools into dry storage…” </a:t>
            </a:r>
          </a:p>
          <a:p>
            <a:pPr marL="457189" indent="-457189">
              <a:buFont typeface="+mj-lt"/>
              <a:buAutoNum type="alphaUcPeriod"/>
            </a:pPr>
            <a:r>
              <a:rPr lang="en-US" sz="1800" dirty="0"/>
              <a:t>“‘Even though it’s in an arid location, underground there’s a lot of moisture’ at Yucca Mountain, …” </a:t>
            </a:r>
          </a:p>
          <a:p>
            <a:pPr marL="457189" indent="-457189">
              <a:buFont typeface="+mj-lt"/>
              <a:buAutoNum type="alphaUcPeriod"/>
            </a:pPr>
            <a:r>
              <a:rPr lang="en-US" sz="1800" dirty="0"/>
              <a:t>“Trying to find that repository is like trying to look into a crystal ball…” </a:t>
            </a:r>
          </a:p>
        </p:txBody>
      </p:sp>
      <p:sp>
        <p:nvSpPr>
          <p:cNvPr id="4" name="Rectangle 3"/>
          <p:cNvSpPr/>
          <p:nvPr/>
        </p:nvSpPr>
        <p:spPr>
          <a:xfrm>
            <a:off x="378372" y="6067622"/>
            <a:ext cx="8450318" cy="307777"/>
          </a:xfrm>
          <a:prstGeom prst="rect">
            <a:avLst/>
          </a:prstGeom>
        </p:spPr>
        <p:txBody>
          <a:bodyPr wrap="square">
            <a:spAutoFit/>
          </a:bodyPr>
          <a:lstStyle/>
          <a:p>
            <a:pPr algn="ctr">
              <a:defRPr/>
            </a:pPr>
            <a:r>
              <a:rPr lang="en-US" sz="1400" dirty="0"/>
              <a:t>Associated Text: “Nowhere to Go” by </a:t>
            </a:r>
            <a:r>
              <a:rPr lang="en-US" sz="1400" dirty="0" err="1"/>
              <a:t>Kathiann</a:t>
            </a:r>
            <a:r>
              <a:rPr lang="en-US" sz="1400" dirty="0"/>
              <a:t> M. Kowalski</a:t>
            </a:r>
          </a:p>
        </p:txBody>
      </p:sp>
    </p:spTree>
    <p:extLst>
      <p:ext uri="{BB962C8B-B14F-4D97-AF65-F5344CB8AC3E}">
        <p14:creationId xmlns:p14="http://schemas.microsoft.com/office/powerpoint/2010/main" val="457251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248" y="251462"/>
            <a:ext cx="8702566" cy="5690035"/>
          </a:xfrm>
        </p:spPr>
        <p:txBody>
          <a:bodyPr>
            <a:normAutofit fontScale="92500" lnSpcReduction="20000"/>
          </a:bodyPr>
          <a:lstStyle/>
          <a:p>
            <a:pPr marL="0" indent="0">
              <a:buNone/>
            </a:pPr>
            <a:r>
              <a:rPr lang="en-US" b="1" dirty="0"/>
              <a:t>In paragraph 5, the author quotes Kevin </a:t>
            </a:r>
            <a:r>
              <a:rPr lang="en-US" b="1" dirty="0">
                <a:solidFill>
                  <a:schemeClr val="tx1"/>
                </a:solidFill>
              </a:rPr>
              <a:t>Kamps’</a:t>
            </a:r>
            <a:r>
              <a:rPr lang="en-US" b="1" dirty="0">
                <a:solidFill>
                  <a:srgbClr val="FF0000"/>
                </a:solidFill>
              </a:rPr>
              <a:t> </a:t>
            </a:r>
            <a:r>
              <a:rPr lang="en-US" b="1" dirty="0"/>
              <a:t>belief that “high levels of radioactive waste present hazards ‘for a million years or more…’” How do the ideas in paragraphs 11-18 build on this claim?</a:t>
            </a:r>
          </a:p>
          <a:p>
            <a:pPr marL="457189" indent="-457189">
              <a:buFont typeface="+mj-lt"/>
              <a:buAutoNum type="alphaUcPeriod"/>
            </a:pPr>
            <a:r>
              <a:rPr lang="en-US" dirty="0"/>
              <a:t>Kamps’ quotation indicates that some people are uncomfortable with consequences of using nuclear power, and paragraphs 11-18 describe how government officials are divided over the issue of disposal.</a:t>
            </a:r>
          </a:p>
          <a:p>
            <a:pPr marL="457189" indent="-457189">
              <a:buFont typeface="+mj-lt"/>
              <a:buAutoNum type="alphaUcPeriod"/>
            </a:pPr>
            <a:r>
              <a:rPr lang="en-US" dirty="0"/>
              <a:t>Kamps’ quotation suggests that nuclear power is dangerous, and paragraphs 11-18 provide details about the negative effects that radioactive waste could have on the environment. </a:t>
            </a:r>
          </a:p>
          <a:p>
            <a:pPr marL="457189" indent="-457189">
              <a:buFont typeface="+mj-lt"/>
              <a:buAutoNum type="alphaUcPeriod"/>
            </a:pPr>
            <a:r>
              <a:rPr lang="en-US" dirty="0"/>
              <a:t>Kamps’ quotation indicates why finding the right disposal site is important, and paragraphs 11-18 explain the obstacles that have so far prevented the government from finding such a site.</a:t>
            </a:r>
          </a:p>
          <a:p>
            <a:pPr marL="457189" indent="-457189">
              <a:buFont typeface="+mj-lt"/>
              <a:buAutoNum type="alphaUcPeriod"/>
            </a:pPr>
            <a:r>
              <a:rPr lang="en-US" dirty="0"/>
              <a:t>Kamps’ quotation shows that radioactive waste will have long-term effects on the planet, and paragraphs 11-18 confirm that such waste will be around much </a:t>
            </a:r>
          </a:p>
        </p:txBody>
      </p:sp>
      <p:sp>
        <p:nvSpPr>
          <p:cNvPr id="4" name="Rectangle 3"/>
          <p:cNvSpPr/>
          <p:nvPr/>
        </p:nvSpPr>
        <p:spPr>
          <a:xfrm>
            <a:off x="252249" y="5941497"/>
            <a:ext cx="8702566" cy="307777"/>
          </a:xfrm>
          <a:prstGeom prst="rect">
            <a:avLst/>
          </a:prstGeom>
        </p:spPr>
        <p:txBody>
          <a:bodyPr wrap="square">
            <a:spAutoFit/>
          </a:bodyPr>
          <a:lstStyle/>
          <a:p>
            <a:pPr algn="ctr">
              <a:defRPr/>
            </a:pPr>
            <a:r>
              <a:rPr lang="en-US" sz="1400" dirty="0"/>
              <a:t>Associated Text: “Nowhere to Go” by </a:t>
            </a:r>
            <a:r>
              <a:rPr lang="en-US" sz="1400" dirty="0" err="1"/>
              <a:t>Kathiann</a:t>
            </a:r>
            <a:r>
              <a:rPr lang="en-US" sz="1400" dirty="0"/>
              <a:t> M. Kowalski</a:t>
            </a:r>
          </a:p>
        </p:txBody>
      </p:sp>
    </p:spTree>
    <p:extLst>
      <p:ext uri="{BB962C8B-B14F-4D97-AF65-F5344CB8AC3E}">
        <p14:creationId xmlns:p14="http://schemas.microsoft.com/office/powerpoint/2010/main" val="4104557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Diving into the Specific Grade-Level Standards</a:t>
            </a:r>
          </a:p>
        </p:txBody>
      </p:sp>
      <p:sp>
        <p:nvSpPr>
          <p:cNvPr id="3" name="Content Placeholder 2"/>
          <p:cNvSpPr>
            <a:spLocks noGrp="1"/>
          </p:cNvSpPr>
          <p:nvPr>
            <p:ph idx="1"/>
          </p:nvPr>
        </p:nvSpPr>
        <p:spPr/>
        <p:txBody>
          <a:bodyPr/>
          <a:lstStyle/>
          <a:p>
            <a:pPr marL="0" indent="0">
              <a:buNone/>
            </a:pPr>
            <a:r>
              <a:rPr lang="en-US" dirty="0"/>
              <a:t>Remember that Standards 1 and 10 are bookends requiring:</a:t>
            </a:r>
          </a:p>
          <a:p>
            <a:r>
              <a:rPr lang="en-US" dirty="0"/>
              <a:t>all </a:t>
            </a:r>
            <a:r>
              <a:rPr lang="en-US" b="1" dirty="0">
                <a:solidFill>
                  <a:schemeClr val="accent2"/>
                </a:solidFill>
              </a:rPr>
              <a:t>passages</a:t>
            </a:r>
            <a:r>
              <a:rPr lang="en-US" dirty="0">
                <a:solidFill>
                  <a:schemeClr val="accent2"/>
                </a:solidFill>
              </a:rPr>
              <a:t> </a:t>
            </a:r>
            <a:r>
              <a:rPr lang="en-US" dirty="0"/>
              <a:t>to be appropriately complex </a:t>
            </a:r>
          </a:p>
          <a:p>
            <a:r>
              <a:rPr lang="en-US" dirty="0"/>
              <a:t>all </a:t>
            </a:r>
            <a:r>
              <a:rPr lang="en-US" b="1" dirty="0">
                <a:solidFill>
                  <a:schemeClr val="accent2"/>
                </a:solidFill>
              </a:rPr>
              <a:t>items</a:t>
            </a:r>
            <a:r>
              <a:rPr lang="en-US" dirty="0">
                <a:solidFill>
                  <a:schemeClr val="accent2"/>
                </a:solidFill>
              </a:rPr>
              <a:t> </a:t>
            </a:r>
            <a:r>
              <a:rPr lang="en-US" dirty="0"/>
              <a:t>to be answered using textual evidence</a:t>
            </a:r>
          </a:p>
          <a:p>
            <a:pPr marL="0" indent="0">
              <a:buNone/>
            </a:pPr>
            <a:endParaRPr lang="en-US" dirty="0"/>
          </a:p>
          <a:p>
            <a:pPr marL="0" indent="0">
              <a:buNone/>
            </a:pPr>
            <a:r>
              <a:rPr lang="en-US" b="1" dirty="0"/>
              <a:t>Items should </a:t>
            </a:r>
            <a:r>
              <a:rPr lang="en-US" b="1" i="1" dirty="0">
                <a:solidFill>
                  <a:schemeClr val="tx1"/>
                </a:solidFill>
              </a:rPr>
              <a:t>never</a:t>
            </a:r>
            <a:r>
              <a:rPr lang="en-US" b="1" dirty="0">
                <a:solidFill>
                  <a:schemeClr val="tx1"/>
                </a:solidFill>
              </a:rPr>
              <a:t> </a:t>
            </a:r>
            <a:r>
              <a:rPr lang="en-US" b="1" dirty="0"/>
              <a:t>be aligned to Standard 1 only. Instead, items should be aligned to Standard 1 </a:t>
            </a:r>
            <a:r>
              <a:rPr lang="en-US" b="1" i="1" dirty="0">
                <a:solidFill>
                  <a:schemeClr val="tx1"/>
                </a:solidFill>
              </a:rPr>
              <a:t>and</a:t>
            </a:r>
            <a:r>
              <a:rPr lang="en-US" b="1" dirty="0">
                <a:solidFill>
                  <a:schemeClr val="tx1"/>
                </a:solidFill>
              </a:rPr>
              <a:t> </a:t>
            </a:r>
            <a:r>
              <a:rPr lang="en-US" b="1" dirty="0"/>
              <a:t>at least one other standard.</a:t>
            </a:r>
          </a:p>
        </p:txBody>
      </p:sp>
    </p:spTree>
    <p:extLst>
      <p:ext uri="{BB962C8B-B14F-4D97-AF65-F5344CB8AC3E}">
        <p14:creationId xmlns:p14="http://schemas.microsoft.com/office/powerpoint/2010/main" val="1134032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CCSS.ELA-Literacy.RI.9-10.6</a:t>
            </a:r>
          </a:p>
        </p:txBody>
      </p:sp>
      <p:sp>
        <p:nvSpPr>
          <p:cNvPr id="3" name="Content Placeholder 2"/>
          <p:cNvSpPr>
            <a:spLocks noGrp="1"/>
          </p:cNvSpPr>
          <p:nvPr>
            <p:ph idx="1"/>
          </p:nvPr>
        </p:nvSpPr>
        <p:spPr/>
        <p:txBody>
          <a:bodyPr/>
          <a:lstStyle/>
          <a:p>
            <a:pPr marL="0" indent="0">
              <a:buNone/>
            </a:pPr>
            <a:r>
              <a:rPr lang="en-US" dirty="0">
                <a:solidFill>
                  <a:schemeClr val="accent2"/>
                </a:solidFill>
              </a:rPr>
              <a:t>Determine</a:t>
            </a:r>
            <a:r>
              <a:rPr lang="en-US" dirty="0"/>
              <a:t> an author's point of view or purpose in a text and </a:t>
            </a:r>
            <a:r>
              <a:rPr lang="en-US" dirty="0">
                <a:solidFill>
                  <a:schemeClr val="accent2"/>
                </a:solidFill>
              </a:rPr>
              <a:t>analyze</a:t>
            </a:r>
            <a:r>
              <a:rPr lang="en-US" dirty="0"/>
              <a:t> how an author uses rhetoric to advance that point of view or purpose.</a:t>
            </a:r>
          </a:p>
        </p:txBody>
      </p:sp>
    </p:spTree>
    <p:extLst>
      <p:ext uri="{BB962C8B-B14F-4D97-AF65-F5344CB8AC3E}">
        <p14:creationId xmlns:p14="http://schemas.microsoft.com/office/powerpoint/2010/main" val="2089408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076" y="228602"/>
            <a:ext cx="8355724" cy="5525812"/>
          </a:xfrm>
        </p:spPr>
        <p:txBody>
          <a:bodyPr/>
          <a:lstStyle/>
          <a:p>
            <a:pPr marL="0" indent="0">
              <a:buNone/>
            </a:pPr>
            <a:r>
              <a:rPr lang="en-US" b="1" dirty="0"/>
              <a:t>Which sentence states one of the author’s purposes in the article?</a:t>
            </a:r>
          </a:p>
          <a:p>
            <a:pPr marL="457189" indent="-457189">
              <a:buAutoNum type="alphaUcPeriod"/>
            </a:pPr>
            <a:r>
              <a:rPr lang="en-US" dirty="0"/>
              <a:t>To explain the challenges related to strong radioactive waste </a:t>
            </a:r>
          </a:p>
          <a:p>
            <a:pPr marL="457189" indent="-457189">
              <a:buAutoNum type="alphaUcPeriod"/>
            </a:pPr>
            <a:r>
              <a:rPr lang="en-US" dirty="0"/>
              <a:t>To describe why scientists disagree about the future of nuclear power</a:t>
            </a:r>
          </a:p>
          <a:p>
            <a:pPr marL="457189" indent="-457189">
              <a:buAutoNum type="alphaUcPeriod"/>
            </a:pPr>
            <a:r>
              <a:rPr lang="en-US" dirty="0"/>
              <a:t>To show how spent fuel is stored in the different states</a:t>
            </a:r>
          </a:p>
          <a:p>
            <a:pPr marL="457189" indent="-457189">
              <a:buAutoNum type="alphaUcPeriod"/>
            </a:pPr>
            <a:r>
              <a:rPr lang="en-US" dirty="0"/>
              <a:t>To reveal places where nuclear fission is an important source of power</a:t>
            </a:r>
          </a:p>
        </p:txBody>
      </p:sp>
      <p:sp>
        <p:nvSpPr>
          <p:cNvPr id="4" name="Rectangle 3"/>
          <p:cNvSpPr/>
          <p:nvPr/>
        </p:nvSpPr>
        <p:spPr>
          <a:xfrm>
            <a:off x="331077" y="5896303"/>
            <a:ext cx="8355724" cy="307777"/>
          </a:xfrm>
          <a:prstGeom prst="rect">
            <a:avLst/>
          </a:prstGeom>
        </p:spPr>
        <p:txBody>
          <a:bodyPr wrap="square">
            <a:spAutoFit/>
          </a:bodyPr>
          <a:lstStyle/>
          <a:p>
            <a:pPr algn="ctr">
              <a:defRPr/>
            </a:pPr>
            <a:r>
              <a:rPr lang="en-US" sz="1400" dirty="0"/>
              <a:t>Associated Text: “Nowhere to Go” by </a:t>
            </a:r>
            <a:r>
              <a:rPr lang="en-US" sz="1400" dirty="0" err="1"/>
              <a:t>Kathiann</a:t>
            </a:r>
            <a:r>
              <a:rPr lang="en-US" sz="1400" dirty="0"/>
              <a:t> M. Kowalski</a:t>
            </a:r>
          </a:p>
        </p:txBody>
      </p:sp>
    </p:spTree>
    <p:extLst>
      <p:ext uri="{BB962C8B-B14F-4D97-AF65-F5344CB8AC3E}">
        <p14:creationId xmlns:p14="http://schemas.microsoft.com/office/powerpoint/2010/main" val="3876577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138" y="164126"/>
            <a:ext cx="8481848" cy="5962041"/>
          </a:xfrm>
        </p:spPr>
        <p:txBody>
          <a:bodyPr>
            <a:normAutofit lnSpcReduction="10000"/>
          </a:bodyPr>
          <a:lstStyle/>
          <a:p>
            <a:pPr marL="0" indent="0">
              <a:buNone/>
            </a:pPr>
            <a:r>
              <a:rPr lang="en-US" b="1" dirty="0"/>
              <a:t>The following question has two parts. Answer Part A and then answer Part B. </a:t>
            </a:r>
          </a:p>
          <a:p>
            <a:pPr marL="0" indent="0">
              <a:buNone/>
            </a:pPr>
            <a:endParaRPr lang="en-US" b="1" dirty="0"/>
          </a:p>
          <a:p>
            <a:pPr marL="0" indent="0">
              <a:buNone/>
            </a:pPr>
            <a:r>
              <a:rPr lang="en-US" b="1" dirty="0"/>
              <a:t>Part A: Which sentence states one of the author’s purposes in the article?</a:t>
            </a:r>
          </a:p>
          <a:p>
            <a:pPr marL="457189" indent="-457189">
              <a:buAutoNum type="alphaUcPeriod"/>
            </a:pPr>
            <a:r>
              <a:rPr lang="en-US" dirty="0"/>
              <a:t>To explain the challenges related to strong radioactive waste </a:t>
            </a:r>
          </a:p>
          <a:p>
            <a:pPr marL="457189" indent="-457189">
              <a:buAutoNum type="alphaUcPeriod"/>
            </a:pPr>
            <a:r>
              <a:rPr lang="en-US" dirty="0"/>
              <a:t>To describe why scientists disagree about the future of nuclear power</a:t>
            </a:r>
          </a:p>
          <a:p>
            <a:pPr marL="457189" indent="-457189">
              <a:buAutoNum type="alphaUcPeriod"/>
            </a:pPr>
            <a:r>
              <a:rPr lang="en-US" dirty="0"/>
              <a:t>To show how spent fuel is stored in the different states</a:t>
            </a:r>
          </a:p>
          <a:p>
            <a:pPr marL="457189" indent="-457189">
              <a:buAutoNum type="alphaUcPeriod"/>
            </a:pPr>
            <a:r>
              <a:rPr lang="en-US" dirty="0"/>
              <a:t>To reveal places where nuclear fission is an important source of power</a:t>
            </a:r>
          </a:p>
          <a:p>
            <a:pPr marL="457189" indent="-457189">
              <a:buAutoNum type="alphaUcPeriod"/>
            </a:pPr>
            <a:endParaRPr lang="en-US" dirty="0"/>
          </a:p>
          <a:p>
            <a:pPr marL="0" indent="0" algn="ctr">
              <a:buNone/>
            </a:pPr>
            <a:r>
              <a:rPr lang="en-US" dirty="0"/>
              <a:t>[This item is continued on the next slide.] </a:t>
            </a:r>
          </a:p>
          <a:p>
            <a:pPr marL="0" indent="0">
              <a:buNone/>
            </a:pPr>
            <a:endParaRPr lang="en-US" dirty="0"/>
          </a:p>
        </p:txBody>
      </p:sp>
    </p:spTree>
    <p:extLst>
      <p:ext uri="{BB962C8B-B14F-4D97-AF65-F5344CB8AC3E}">
        <p14:creationId xmlns:p14="http://schemas.microsoft.com/office/powerpoint/2010/main" val="20823647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841" y="304802"/>
            <a:ext cx="8497614" cy="5636695"/>
          </a:xfrm>
        </p:spPr>
        <p:txBody>
          <a:bodyPr>
            <a:normAutofit/>
          </a:bodyPr>
          <a:lstStyle/>
          <a:p>
            <a:pPr marL="0" indent="0">
              <a:buNone/>
            </a:pPr>
            <a:r>
              <a:rPr lang="en-US" b="1" dirty="0"/>
              <a:t>Part B: The author uses several rhetorical strategies to help achieve her purpose. An example of each rhetorical device is presented below. Fill in the blank next to each device with an explanation of how it contributes to the purpose. You will not use all of the available explanations. </a:t>
            </a:r>
          </a:p>
        </p:txBody>
      </p:sp>
      <p:graphicFrame>
        <p:nvGraphicFramePr>
          <p:cNvPr id="4" name="Table 3"/>
          <p:cNvGraphicFramePr>
            <a:graphicFrameLocks noGrp="1"/>
          </p:cNvGraphicFramePr>
          <p:nvPr>
            <p:extLst>
              <p:ext uri="{D42A27DB-BD31-4B8C-83A1-F6EECF244321}">
                <p14:modId xmlns:p14="http://schemas.microsoft.com/office/powerpoint/2010/main" val="1596376292"/>
              </p:ext>
            </p:extLst>
          </p:nvPr>
        </p:nvGraphicFramePr>
        <p:xfrm>
          <a:off x="346840" y="1849386"/>
          <a:ext cx="8497614" cy="3986862"/>
        </p:xfrm>
        <a:graphic>
          <a:graphicData uri="http://schemas.openxmlformats.org/drawingml/2006/table">
            <a:tbl>
              <a:tblPr firstRow="1" bandRow="1">
                <a:tableStyleId>{5C22544A-7EE6-4342-B048-85BDC9FD1C3A}</a:tableStyleId>
              </a:tblPr>
              <a:tblGrid>
                <a:gridCol w="2832538">
                  <a:extLst>
                    <a:ext uri="{9D8B030D-6E8A-4147-A177-3AD203B41FA5}">
                      <a16:colId xmlns:a16="http://schemas.microsoft.com/office/drawing/2014/main" val="20000"/>
                    </a:ext>
                  </a:extLst>
                </a:gridCol>
                <a:gridCol w="1416269">
                  <a:extLst>
                    <a:ext uri="{9D8B030D-6E8A-4147-A177-3AD203B41FA5}">
                      <a16:colId xmlns:a16="http://schemas.microsoft.com/office/drawing/2014/main" val="20001"/>
                    </a:ext>
                  </a:extLst>
                </a:gridCol>
                <a:gridCol w="1416269">
                  <a:extLst>
                    <a:ext uri="{9D8B030D-6E8A-4147-A177-3AD203B41FA5}">
                      <a16:colId xmlns:a16="http://schemas.microsoft.com/office/drawing/2014/main" val="20002"/>
                    </a:ext>
                  </a:extLst>
                </a:gridCol>
                <a:gridCol w="2832538">
                  <a:extLst>
                    <a:ext uri="{9D8B030D-6E8A-4147-A177-3AD203B41FA5}">
                      <a16:colId xmlns:a16="http://schemas.microsoft.com/office/drawing/2014/main" val="20003"/>
                    </a:ext>
                  </a:extLst>
                </a:gridCol>
              </a:tblGrid>
              <a:tr h="504350">
                <a:tc gridSpan="2">
                  <a:txBody>
                    <a:bodyPr/>
                    <a:lstStyle/>
                    <a:p>
                      <a:pPr algn="ctr"/>
                      <a:r>
                        <a:rPr lang="en-US" sz="1800" dirty="0"/>
                        <a:t>Example of a rhetorical device</a:t>
                      </a:r>
                    </a:p>
                  </a:txBody>
                  <a:tcPr/>
                </a:tc>
                <a:tc hMerge="1">
                  <a:txBody>
                    <a:bodyPr/>
                    <a:lstStyle/>
                    <a:p>
                      <a:endParaRPr lang="en-US"/>
                    </a:p>
                  </a:txBody>
                  <a:tcPr/>
                </a:tc>
                <a:tc gridSpan="2">
                  <a:txBody>
                    <a:bodyPr/>
                    <a:lstStyle/>
                    <a:p>
                      <a:pPr algn="ctr"/>
                      <a:r>
                        <a:rPr lang="en-US" sz="1800" dirty="0"/>
                        <a:t>Explanation of how the device contributes to the purpose</a:t>
                      </a:r>
                    </a:p>
                  </a:txBody>
                  <a:tcPr/>
                </a:tc>
                <a:tc hMerge="1">
                  <a:txBody>
                    <a:bodyPr/>
                    <a:lstStyle/>
                    <a:p>
                      <a:endParaRPr lang="en-US"/>
                    </a:p>
                  </a:txBody>
                  <a:tcPr/>
                </a:tc>
                <a:extLst>
                  <a:ext uri="{0D108BD9-81ED-4DB2-BD59-A6C34878D82A}">
                    <a16:rowId xmlns:a16="http://schemas.microsoft.com/office/drawing/2014/main" val="10000"/>
                  </a:ext>
                </a:extLst>
              </a:tr>
              <a:tr h="504350">
                <a:tc gridSpan="2">
                  <a:txBody>
                    <a:bodyPr/>
                    <a:lstStyle/>
                    <a:p>
                      <a:r>
                        <a:rPr lang="en-US" sz="1800" dirty="0"/>
                        <a:t>Quotes from experts</a:t>
                      </a:r>
                    </a:p>
                  </a:txBody>
                  <a:tcPr/>
                </a:tc>
                <a:tc hMerge="1">
                  <a:txBody>
                    <a:bodyPr/>
                    <a:lstStyle/>
                    <a:p>
                      <a:endParaRPr lang="en-US"/>
                    </a:p>
                  </a:txBody>
                  <a:tcPr/>
                </a:tc>
                <a:tc gridSpan="2">
                  <a:txBody>
                    <a:bodyPr/>
                    <a:lstStyle/>
                    <a:p>
                      <a:endParaRPr lang="en-US" sz="1300" dirty="0"/>
                    </a:p>
                  </a:txBody>
                  <a:tcPr/>
                </a:tc>
                <a:tc hMerge="1">
                  <a:txBody>
                    <a:bodyPr/>
                    <a:lstStyle/>
                    <a:p>
                      <a:endParaRPr lang="en-US"/>
                    </a:p>
                  </a:txBody>
                  <a:tcPr/>
                </a:tc>
                <a:extLst>
                  <a:ext uri="{0D108BD9-81ED-4DB2-BD59-A6C34878D82A}">
                    <a16:rowId xmlns:a16="http://schemas.microsoft.com/office/drawing/2014/main" val="10001"/>
                  </a:ext>
                </a:extLst>
              </a:tr>
              <a:tr h="504350">
                <a:tc gridSpan="2">
                  <a:txBody>
                    <a:bodyPr/>
                    <a:lstStyle/>
                    <a:p>
                      <a:r>
                        <a:rPr lang="en-US" sz="1800" dirty="0"/>
                        <a:t>Figurative language</a:t>
                      </a:r>
                    </a:p>
                  </a:txBody>
                  <a:tcPr/>
                </a:tc>
                <a:tc hMerge="1">
                  <a:txBody>
                    <a:bodyPr/>
                    <a:lstStyle/>
                    <a:p>
                      <a:endParaRPr lang="en-US"/>
                    </a:p>
                  </a:txBody>
                  <a:tcPr/>
                </a:tc>
                <a:tc gridSpan="2">
                  <a:txBody>
                    <a:bodyPr/>
                    <a:lstStyle/>
                    <a:p>
                      <a:endParaRPr lang="en-US" sz="1300" dirty="0"/>
                    </a:p>
                  </a:txBody>
                  <a:tcPr/>
                </a:tc>
                <a:tc hMerge="1">
                  <a:txBody>
                    <a:bodyPr/>
                    <a:lstStyle/>
                    <a:p>
                      <a:endParaRPr lang="en-US"/>
                    </a:p>
                  </a:txBody>
                  <a:tcPr/>
                </a:tc>
                <a:extLst>
                  <a:ext uri="{0D108BD9-81ED-4DB2-BD59-A6C34878D82A}">
                    <a16:rowId xmlns:a16="http://schemas.microsoft.com/office/drawing/2014/main" val="10002"/>
                  </a:ext>
                </a:extLst>
              </a:tr>
              <a:tr h="553572">
                <a:tc gridSpan="2">
                  <a:txBody>
                    <a:bodyPr/>
                    <a:lstStyle/>
                    <a:p>
                      <a:r>
                        <a:rPr lang="en-US" sz="1800" dirty="0"/>
                        <a:t>Short sentences and familiar language</a:t>
                      </a:r>
                    </a:p>
                  </a:txBody>
                  <a:tcPr/>
                </a:tc>
                <a:tc hMerge="1">
                  <a:txBody>
                    <a:bodyPr/>
                    <a:lstStyle/>
                    <a:p>
                      <a:endParaRPr lang="en-US"/>
                    </a:p>
                  </a:txBody>
                  <a:tcPr/>
                </a:tc>
                <a:tc gridSpan="2">
                  <a:txBody>
                    <a:bodyPr/>
                    <a:lstStyle/>
                    <a:p>
                      <a:endParaRPr lang="en-US" sz="1300" dirty="0"/>
                    </a:p>
                  </a:txBody>
                  <a:tcPr/>
                </a:tc>
                <a:tc hMerge="1">
                  <a:txBody>
                    <a:bodyPr/>
                    <a:lstStyle/>
                    <a:p>
                      <a:endParaRPr lang="en-US"/>
                    </a:p>
                  </a:txBody>
                  <a:tcPr/>
                </a:tc>
                <a:extLst>
                  <a:ext uri="{0D108BD9-81ED-4DB2-BD59-A6C34878D82A}">
                    <a16:rowId xmlns:a16="http://schemas.microsoft.com/office/drawing/2014/main" val="10003"/>
                  </a:ext>
                </a:extLst>
              </a:tr>
              <a:tr h="504350">
                <a:tc gridSpan="4">
                  <a:txBody>
                    <a:bodyPr/>
                    <a:lstStyle/>
                    <a:p>
                      <a:pPr algn="ctr"/>
                      <a:r>
                        <a:rPr lang="en-US" sz="1300" b="1" dirty="0">
                          <a:solidFill>
                            <a:schemeClr val="bg1"/>
                          </a:solidFill>
                        </a:rPr>
                        <a:t>Explanations</a:t>
                      </a:r>
                    </a:p>
                  </a:txBody>
                  <a:tcPr>
                    <a:solidFill>
                      <a:schemeClr val="accent2">
                        <a:lumMod val="50000"/>
                      </a:schemeClr>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4"/>
                  </a:ext>
                </a:extLst>
              </a:tr>
              <a:tr h="504350">
                <a:tc>
                  <a:txBody>
                    <a:bodyPr/>
                    <a:lstStyle/>
                    <a:p>
                      <a:pPr algn="ctr"/>
                      <a:r>
                        <a:rPr lang="en-US" sz="1800" dirty="0"/>
                        <a:t>To simplify</a:t>
                      </a:r>
                      <a:r>
                        <a:rPr lang="en-US" sz="1800" baseline="0" dirty="0"/>
                        <a:t> complex concepts</a:t>
                      </a:r>
                      <a:endParaRPr lang="en-US" sz="1800" dirty="0"/>
                    </a:p>
                  </a:txBody>
                  <a:tcPr/>
                </a:tc>
                <a:tc gridSpan="2">
                  <a:txBody>
                    <a:bodyPr/>
                    <a:lstStyle/>
                    <a:p>
                      <a:pPr algn="ctr"/>
                      <a:r>
                        <a:rPr lang="en-US" sz="1800" dirty="0"/>
                        <a:t>To explain her own opinions</a:t>
                      </a:r>
                    </a:p>
                  </a:txBody>
                  <a:tcPr/>
                </a:tc>
                <a:tc hMerge="1">
                  <a:txBody>
                    <a:bodyPr/>
                    <a:lstStyle/>
                    <a:p>
                      <a:endParaRPr lang="en-US"/>
                    </a:p>
                  </a:txBody>
                  <a:tcPr/>
                </a:tc>
                <a:tc>
                  <a:txBody>
                    <a:bodyPr/>
                    <a:lstStyle/>
                    <a:p>
                      <a:pPr algn="ctr"/>
                      <a:r>
                        <a:rPr lang="en-US" sz="1800" dirty="0"/>
                        <a:t>To provide examples of challenging ideas</a:t>
                      </a:r>
                    </a:p>
                  </a:txBody>
                  <a:tcPr/>
                </a:tc>
                <a:extLst>
                  <a:ext uri="{0D108BD9-81ED-4DB2-BD59-A6C34878D82A}">
                    <a16:rowId xmlns:a16="http://schemas.microsoft.com/office/drawing/2014/main" val="10005"/>
                  </a:ext>
                </a:extLst>
              </a:tr>
              <a:tr h="504350">
                <a:tc>
                  <a:txBody>
                    <a:bodyPr/>
                    <a:lstStyle/>
                    <a:p>
                      <a:pPr algn="ctr"/>
                      <a:r>
                        <a:rPr lang="en-US" sz="1800" dirty="0"/>
                        <a:t>To demonstrate why things matter</a:t>
                      </a:r>
                    </a:p>
                  </a:txBody>
                  <a:tcPr/>
                </a:tc>
                <a:tc gridSpan="2">
                  <a:txBody>
                    <a:bodyPr/>
                    <a:lstStyle/>
                    <a:p>
                      <a:pPr algn="ctr"/>
                      <a:r>
                        <a:rPr lang="en-US" sz="1800" dirty="0"/>
                        <a:t>To provide evidence to support claims</a:t>
                      </a:r>
                    </a:p>
                  </a:txBody>
                  <a:tcPr/>
                </a:tc>
                <a:tc hMerge="1">
                  <a:txBody>
                    <a:bodyPr/>
                    <a:lstStyle/>
                    <a:p>
                      <a:endParaRPr lang="en-US"/>
                    </a:p>
                  </a:txBody>
                  <a:tcPr/>
                </a:tc>
                <a:tc>
                  <a:txBody>
                    <a:bodyPr/>
                    <a:lstStyle/>
                    <a:p>
                      <a:pPr algn="ctr"/>
                      <a:r>
                        <a:rPr lang="en-US" sz="1800" dirty="0"/>
                        <a:t>To exaggerate</a:t>
                      </a:r>
                      <a:r>
                        <a:rPr lang="en-US" sz="1800" baseline="0" dirty="0"/>
                        <a:t> details for powerful effect</a:t>
                      </a:r>
                      <a:endParaRPr lang="en-US" sz="1800" dirty="0"/>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346841" y="5972276"/>
            <a:ext cx="8497614" cy="307777"/>
          </a:xfrm>
          <a:prstGeom prst="rect">
            <a:avLst/>
          </a:prstGeom>
        </p:spPr>
        <p:txBody>
          <a:bodyPr wrap="square">
            <a:spAutoFit/>
          </a:bodyPr>
          <a:lstStyle/>
          <a:p>
            <a:pPr algn="ctr">
              <a:defRPr/>
            </a:pPr>
            <a:r>
              <a:rPr lang="en-US" sz="1400" dirty="0"/>
              <a:t>Associated Text: “Nowhere to Go” by </a:t>
            </a:r>
            <a:r>
              <a:rPr lang="en-US" sz="1400" dirty="0" err="1"/>
              <a:t>Kathiann</a:t>
            </a:r>
            <a:r>
              <a:rPr lang="en-US" sz="1400" dirty="0"/>
              <a:t> M. Kowalski</a:t>
            </a:r>
          </a:p>
        </p:txBody>
      </p:sp>
    </p:spTree>
    <p:extLst>
      <p:ext uri="{BB962C8B-B14F-4D97-AF65-F5344CB8AC3E}">
        <p14:creationId xmlns:p14="http://schemas.microsoft.com/office/powerpoint/2010/main" val="627464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CCSS.ELA-Literacy.RI.9-10.7</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various accounts of a subject told in different mediums (e.g., a person’s life story in both print and multimedia), </a:t>
            </a:r>
            <a:r>
              <a:rPr lang="en-US" dirty="0">
                <a:solidFill>
                  <a:schemeClr val="accent2"/>
                </a:solidFill>
              </a:rPr>
              <a:t>determining</a:t>
            </a:r>
            <a:r>
              <a:rPr lang="en-US" dirty="0"/>
              <a:t> which details are emphasized in each account.</a:t>
            </a:r>
          </a:p>
        </p:txBody>
      </p:sp>
    </p:spTree>
    <p:extLst>
      <p:ext uri="{BB962C8B-B14F-4D97-AF65-F5344CB8AC3E}">
        <p14:creationId xmlns:p14="http://schemas.microsoft.com/office/powerpoint/2010/main" val="2016778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607" y="250726"/>
            <a:ext cx="8324194" cy="5429161"/>
          </a:xfrm>
        </p:spPr>
        <p:txBody>
          <a:bodyPr/>
          <a:lstStyle/>
          <a:p>
            <a:pPr marL="0" indent="0">
              <a:buNone/>
            </a:pPr>
            <a:r>
              <a:rPr lang="en-US" b="1" dirty="0"/>
              <a:t>Which fact about cosmic rays is present in both “A Big Surprise from the Edge of the Solar System” and “Heliosphere Surprise”?</a:t>
            </a:r>
          </a:p>
          <a:p>
            <a:pPr marL="457189" indent="-457189">
              <a:buFont typeface="+mj-lt"/>
              <a:buAutoNum type="alphaUcPeriod"/>
            </a:pPr>
            <a:r>
              <a:rPr lang="en-US" dirty="0"/>
              <a:t>Cosmic rays move at near-light speed.</a:t>
            </a:r>
          </a:p>
          <a:p>
            <a:pPr marL="457189" indent="-457189">
              <a:buFont typeface="+mj-lt"/>
              <a:buAutoNum type="alphaUcPeriod"/>
            </a:pPr>
            <a:r>
              <a:rPr lang="en-US" dirty="0"/>
              <a:t>Cosmic rays are accelerated by black holes and supernova explosions.</a:t>
            </a:r>
          </a:p>
          <a:p>
            <a:pPr marL="457189" indent="-457189">
              <a:buFont typeface="+mj-lt"/>
              <a:buAutoNum type="alphaUcPeriod"/>
            </a:pPr>
            <a:r>
              <a:rPr lang="en-US" dirty="0"/>
              <a:t>Cosmic rays are dangerous particles in the solar system.</a:t>
            </a:r>
          </a:p>
          <a:p>
            <a:pPr marL="457189" indent="-457189">
              <a:buFont typeface="+mj-lt"/>
              <a:buAutoNum type="alphaUcPeriod"/>
            </a:pPr>
            <a:r>
              <a:rPr lang="en-US" dirty="0"/>
              <a:t>Cosmic rays are subatomic particles.</a:t>
            </a:r>
          </a:p>
        </p:txBody>
      </p:sp>
      <p:sp>
        <p:nvSpPr>
          <p:cNvPr id="4" name="Rectangle 3"/>
          <p:cNvSpPr/>
          <p:nvPr/>
        </p:nvSpPr>
        <p:spPr>
          <a:xfrm>
            <a:off x="362607" y="5679887"/>
            <a:ext cx="8324194" cy="523220"/>
          </a:xfrm>
          <a:prstGeom prst="rect">
            <a:avLst/>
          </a:prstGeom>
        </p:spPr>
        <p:txBody>
          <a:bodyPr wrap="square">
            <a:spAutoFit/>
          </a:bodyPr>
          <a:lstStyle/>
          <a:p>
            <a:pPr algn="ctr">
              <a:defRPr/>
            </a:pPr>
            <a:r>
              <a:rPr lang="en-US" sz="1400" dirty="0"/>
              <a:t>Associated Stimuli: “A Big Surprise from The Edge of the Solar System” by Dr. Tony Phillips and </a:t>
            </a:r>
            <a:br>
              <a:rPr lang="en-US" sz="1400" dirty="0"/>
            </a:br>
            <a:r>
              <a:rPr lang="en-US" sz="1400" dirty="0"/>
              <a:t>NASA video “Heliosphere Surprise”</a:t>
            </a:r>
          </a:p>
        </p:txBody>
      </p:sp>
    </p:spTree>
    <p:extLst>
      <p:ext uri="{BB962C8B-B14F-4D97-AF65-F5344CB8AC3E}">
        <p14:creationId xmlns:p14="http://schemas.microsoft.com/office/powerpoint/2010/main" val="23436453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46841" y="257910"/>
            <a:ext cx="8481850" cy="5908431"/>
          </a:xfrm>
        </p:spPr>
        <p:txBody>
          <a:bodyPr/>
          <a:lstStyle/>
          <a:p>
            <a:pPr marL="0" indent="0">
              <a:buNone/>
            </a:pPr>
            <a:r>
              <a:rPr lang="en-US" b="1" dirty="0"/>
              <a:t>In paragraph 9 of the article, the author explains that “Energetic particle sensor readings suggest that the Voyagers are occasionally dipping in and out of the foam—so there might be regions where the old ideas still hold.” Which image from the video </a:t>
            </a:r>
            <a:r>
              <a:rPr lang="en-US" b="1" u="sng" dirty="0"/>
              <a:t>best</a:t>
            </a:r>
            <a:r>
              <a:rPr lang="en-US" b="1" dirty="0"/>
              <a:t> emphasizes this idea? </a:t>
            </a:r>
            <a:endParaRPr lang="en-US" dirty="0"/>
          </a:p>
          <a:p>
            <a:pPr marL="0" indent="0">
              <a:buNone/>
            </a:pPr>
            <a:endParaRPr lang="en-US" b="1"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512" y="2530525"/>
            <a:ext cx="5513596" cy="3374206"/>
          </a:xfrm>
          <a:prstGeom prst="rect">
            <a:avLst/>
          </a:prstGeom>
        </p:spPr>
      </p:pic>
      <p:sp>
        <p:nvSpPr>
          <p:cNvPr id="4" name="Rectangle 3"/>
          <p:cNvSpPr/>
          <p:nvPr/>
        </p:nvSpPr>
        <p:spPr>
          <a:xfrm>
            <a:off x="346841" y="5904731"/>
            <a:ext cx="8481849" cy="523220"/>
          </a:xfrm>
          <a:prstGeom prst="rect">
            <a:avLst/>
          </a:prstGeom>
        </p:spPr>
        <p:txBody>
          <a:bodyPr wrap="square">
            <a:spAutoFit/>
          </a:bodyPr>
          <a:lstStyle/>
          <a:p>
            <a:pPr algn="ctr">
              <a:defRPr/>
            </a:pPr>
            <a:r>
              <a:rPr lang="en-US" sz="1400" dirty="0"/>
              <a:t>Associated Stimuli: “A Big Surprise from The Edge of the Solar System” by Dr. Tony Phillips and </a:t>
            </a:r>
            <a:br>
              <a:rPr lang="en-US" sz="1400" dirty="0"/>
            </a:br>
            <a:r>
              <a:rPr lang="en-US" sz="1400" dirty="0"/>
              <a:t>NASA video “Heliosphere Surprise”</a:t>
            </a:r>
          </a:p>
        </p:txBody>
      </p:sp>
    </p:spTree>
    <p:extLst>
      <p:ext uri="{BB962C8B-B14F-4D97-AF65-F5344CB8AC3E}">
        <p14:creationId xmlns:p14="http://schemas.microsoft.com/office/powerpoint/2010/main" val="639374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CCSS.ELA-Literacy.RI.9-10.8</a:t>
            </a:r>
          </a:p>
        </p:txBody>
      </p:sp>
      <p:sp>
        <p:nvSpPr>
          <p:cNvPr id="3" name="Content Placeholder 2"/>
          <p:cNvSpPr>
            <a:spLocks noGrp="1"/>
          </p:cNvSpPr>
          <p:nvPr>
            <p:ph idx="1"/>
          </p:nvPr>
        </p:nvSpPr>
        <p:spPr/>
        <p:txBody>
          <a:bodyPr/>
          <a:lstStyle/>
          <a:p>
            <a:pPr marL="0" indent="0">
              <a:buNone/>
            </a:pPr>
            <a:r>
              <a:rPr lang="en-US" dirty="0">
                <a:solidFill>
                  <a:schemeClr val="accent2"/>
                </a:solidFill>
              </a:rPr>
              <a:t>Delineate</a:t>
            </a:r>
            <a:r>
              <a:rPr lang="en-US" dirty="0"/>
              <a:t> and </a:t>
            </a:r>
            <a:r>
              <a:rPr lang="en-US" dirty="0">
                <a:solidFill>
                  <a:schemeClr val="accent2"/>
                </a:solidFill>
              </a:rPr>
              <a:t>evaluate</a:t>
            </a:r>
            <a:r>
              <a:rPr lang="en-US" dirty="0"/>
              <a:t> the argument and specific claims in a text, assessing whether the reasoning is valid and the evidence is relevant and sufficient; </a:t>
            </a:r>
            <a:r>
              <a:rPr lang="en-US" dirty="0">
                <a:solidFill>
                  <a:schemeClr val="accent2"/>
                </a:solidFill>
              </a:rPr>
              <a:t>identify</a:t>
            </a:r>
            <a:r>
              <a:rPr lang="en-US" dirty="0"/>
              <a:t> false statements and fallacious reasoning.</a:t>
            </a:r>
          </a:p>
        </p:txBody>
      </p:sp>
    </p:spTree>
    <p:extLst>
      <p:ext uri="{BB962C8B-B14F-4D97-AF65-F5344CB8AC3E}">
        <p14:creationId xmlns:p14="http://schemas.microsoft.com/office/powerpoint/2010/main" val="2180715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903" y="339216"/>
            <a:ext cx="8135008" cy="5241778"/>
          </a:xfrm>
        </p:spPr>
        <p:txBody>
          <a:bodyPr/>
          <a:lstStyle/>
          <a:p>
            <a:pPr marL="0" indent="0">
              <a:buNone/>
            </a:pPr>
            <a:r>
              <a:rPr lang="en-US" b="1" dirty="0"/>
              <a:t>Write an essay that describes Dr. Tony Phillips’s claim the appearance of the heliosheath in “A Big Surprise at the Edge of the Solar System.” Explain the evidence Dr. Phillips gives to support the claim. Use details from the text to support your answer.  </a:t>
            </a:r>
          </a:p>
        </p:txBody>
      </p:sp>
      <p:sp>
        <p:nvSpPr>
          <p:cNvPr id="4" name="Rectangle 3"/>
          <p:cNvSpPr/>
          <p:nvPr/>
        </p:nvSpPr>
        <p:spPr>
          <a:xfrm>
            <a:off x="409903" y="5880538"/>
            <a:ext cx="8135008" cy="307777"/>
          </a:xfrm>
          <a:prstGeom prst="rect">
            <a:avLst/>
          </a:prstGeom>
        </p:spPr>
        <p:txBody>
          <a:bodyPr wrap="square">
            <a:spAutoFit/>
          </a:bodyPr>
          <a:lstStyle/>
          <a:p>
            <a:pPr algn="ctr">
              <a:defRPr/>
            </a:pPr>
            <a:r>
              <a:rPr lang="en-US" sz="1400" dirty="0"/>
              <a:t>Associated Text: “A Big Surprise from The Edge of the Solar System” by Dr. Tony Phillips</a:t>
            </a:r>
          </a:p>
        </p:txBody>
      </p:sp>
    </p:spTree>
    <p:extLst>
      <p:ext uri="{BB962C8B-B14F-4D97-AF65-F5344CB8AC3E}">
        <p14:creationId xmlns:p14="http://schemas.microsoft.com/office/powerpoint/2010/main" val="854561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902" y="309717"/>
            <a:ext cx="8387257" cy="5192449"/>
          </a:xfrm>
        </p:spPr>
        <p:txBody>
          <a:bodyPr/>
          <a:lstStyle/>
          <a:p>
            <a:pPr marL="0" indent="0">
              <a:buNone/>
            </a:pPr>
            <a:r>
              <a:rPr lang="en-US" b="1" dirty="0"/>
              <a:t>In “A Big Surprise from the Edge of the Solar System,” Dr. Tony Phillips makes a claim about the appearance of the heliosheath. Write an essay that describes this claim, and evaluates the type of evidence Dr. Phillips uses to support his claim. Is the evidence provided relevant and sufficient to justify the claim? Does Dr. Phillips use evidence in a logical way to develop his argument about the appearance of the heliosheath? Use details from the passage to support your answer. </a:t>
            </a:r>
          </a:p>
        </p:txBody>
      </p:sp>
      <p:sp>
        <p:nvSpPr>
          <p:cNvPr id="4" name="Rectangle 3"/>
          <p:cNvSpPr/>
          <p:nvPr/>
        </p:nvSpPr>
        <p:spPr>
          <a:xfrm>
            <a:off x="409902" y="5959366"/>
            <a:ext cx="8387257" cy="307777"/>
          </a:xfrm>
          <a:prstGeom prst="rect">
            <a:avLst/>
          </a:prstGeom>
        </p:spPr>
        <p:txBody>
          <a:bodyPr wrap="square">
            <a:spAutoFit/>
          </a:bodyPr>
          <a:lstStyle/>
          <a:p>
            <a:pPr algn="ctr">
              <a:defRPr/>
            </a:pPr>
            <a:r>
              <a:rPr lang="en-US" sz="1400" dirty="0"/>
              <a:t>Associated Text: “A Big Surprise from The Edge of the Solar System” by Dr. Tony Phillips</a:t>
            </a:r>
          </a:p>
        </p:txBody>
      </p:sp>
    </p:spTree>
    <p:extLst>
      <p:ext uri="{BB962C8B-B14F-4D97-AF65-F5344CB8AC3E}">
        <p14:creationId xmlns:p14="http://schemas.microsoft.com/office/powerpoint/2010/main" val="92682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CCSS.ELA-Literacy.RL.9-10.2</a:t>
            </a:r>
          </a:p>
        </p:txBody>
      </p:sp>
      <p:sp>
        <p:nvSpPr>
          <p:cNvPr id="6" name="Content Placeholder 5"/>
          <p:cNvSpPr>
            <a:spLocks noGrp="1"/>
          </p:cNvSpPr>
          <p:nvPr>
            <p:ph idx="1"/>
          </p:nvPr>
        </p:nvSpPr>
        <p:spPr/>
        <p:txBody>
          <a:bodyPr/>
          <a:lstStyle/>
          <a:p>
            <a:pPr marL="0" indent="0">
              <a:buNone/>
            </a:pPr>
            <a:r>
              <a:rPr lang="en-US" dirty="0">
                <a:solidFill>
                  <a:schemeClr val="accent2"/>
                </a:solidFill>
              </a:rPr>
              <a:t>Determine</a:t>
            </a:r>
            <a:r>
              <a:rPr lang="en-US" dirty="0"/>
              <a:t> a theme or central idea of a text and </a:t>
            </a:r>
            <a:r>
              <a:rPr lang="en-US" dirty="0">
                <a:solidFill>
                  <a:schemeClr val="accent2"/>
                </a:solidFill>
              </a:rPr>
              <a:t>analyze</a:t>
            </a:r>
            <a:r>
              <a:rPr lang="en-US" dirty="0"/>
              <a:t> in detail its development over the course of the text, including how it emerges and is shaped and refined by specific details; </a:t>
            </a:r>
            <a:r>
              <a:rPr lang="en-US" dirty="0">
                <a:solidFill>
                  <a:schemeClr val="accent2"/>
                </a:solidFill>
              </a:rPr>
              <a:t>provide</a:t>
            </a:r>
            <a:r>
              <a:rPr lang="en-US" dirty="0"/>
              <a:t> an objective summary of the text.</a:t>
            </a:r>
            <a:br>
              <a:rPr lang="en-US" dirty="0"/>
            </a:br>
            <a:endParaRPr lang="en-US" dirty="0"/>
          </a:p>
        </p:txBody>
      </p:sp>
    </p:spTree>
    <p:extLst>
      <p:ext uri="{BB962C8B-B14F-4D97-AF65-F5344CB8AC3E}">
        <p14:creationId xmlns:p14="http://schemas.microsoft.com/office/powerpoint/2010/main" val="29464956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CCSS.ELA-Literacy.RI.9-10.9</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seminal U.S. documents of historical and literary significance  (e.g., Washington’s Farewell Address, the Gettysburg Address, Roosevelt’s Four Freedoms speech, King’s "Letter from Birmingham Jail"), including how they address related themes and concepts.</a:t>
            </a:r>
          </a:p>
        </p:txBody>
      </p:sp>
    </p:spTree>
    <p:extLst>
      <p:ext uri="{BB962C8B-B14F-4D97-AF65-F5344CB8AC3E}">
        <p14:creationId xmlns:p14="http://schemas.microsoft.com/office/powerpoint/2010/main" val="1320399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69" y="294970"/>
            <a:ext cx="8339960" cy="5175664"/>
          </a:xfrm>
        </p:spPr>
        <p:txBody>
          <a:bodyPr/>
          <a:lstStyle/>
          <a:p>
            <a:pPr marL="0" indent="0">
              <a:buNone/>
            </a:pPr>
            <a:r>
              <a:rPr lang="en-US" b="1" dirty="0"/>
              <a:t>The article and the video both describe the appearance and function of the heliosheath. Write an essay to explain how watching the video helps add meaning to information from the text. Be sure to include details from both the video and the text in your response. </a:t>
            </a:r>
            <a:endParaRPr lang="en-US" dirty="0"/>
          </a:p>
        </p:txBody>
      </p:sp>
      <p:sp>
        <p:nvSpPr>
          <p:cNvPr id="5" name="Rectangle 4"/>
          <p:cNvSpPr/>
          <p:nvPr/>
        </p:nvSpPr>
        <p:spPr>
          <a:xfrm>
            <a:off x="425669" y="5738648"/>
            <a:ext cx="8339960" cy="523220"/>
          </a:xfrm>
          <a:prstGeom prst="rect">
            <a:avLst/>
          </a:prstGeom>
        </p:spPr>
        <p:txBody>
          <a:bodyPr wrap="square">
            <a:spAutoFit/>
          </a:bodyPr>
          <a:lstStyle/>
          <a:p>
            <a:pPr algn="ctr">
              <a:defRPr/>
            </a:pPr>
            <a:r>
              <a:rPr lang="en-US" sz="1400" dirty="0"/>
              <a:t>Associated Stimuli: “A Big Surprise from The Edge of the Solar System” by Dr. Tony Phillips and </a:t>
            </a:r>
            <a:br>
              <a:rPr lang="en-US" sz="1400" dirty="0"/>
            </a:br>
            <a:r>
              <a:rPr lang="en-US" sz="1400" dirty="0"/>
              <a:t>NASA video “Heliosphere Surprise”</a:t>
            </a:r>
          </a:p>
        </p:txBody>
      </p:sp>
    </p:spTree>
    <p:extLst>
      <p:ext uri="{BB962C8B-B14F-4D97-AF65-F5344CB8AC3E}">
        <p14:creationId xmlns:p14="http://schemas.microsoft.com/office/powerpoint/2010/main" val="12916364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841" y="441434"/>
            <a:ext cx="8324194" cy="4808483"/>
          </a:xfrm>
        </p:spPr>
        <p:txBody>
          <a:bodyPr/>
          <a:lstStyle/>
          <a:p>
            <a:pPr marL="0" indent="0">
              <a:buNone/>
            </a:pPr>
            <a:r>
              <a:rPr lang="en-US" b="1" dirty="0"/>
              <a:t>Using information synthesized from the different texts, write an analysis of the way Truman broke the news of the Manhattan Project to Stalin. Describe the advantages and disadvantages of Truman’s approach and explain how it may have affected United States - Soviet relations. Be sure to support your analysis with evidence from the texts.</a:t>
            </a:r>
            <a:endParaRPr lang="en-US" dirty="0"/>
          </a:p>
          <a:p>
            <a:pPr marL="0" indent="0">
              <a:buNone/>
            </a:pPr>
            <a:endParaRPr lang="en-US" dirty="0"/>
          </a:p>
        </p:txBody>
      </p:sp>
      <p:sp>
        <p:nvSpPr>
          <p:cNvPr id="4" name="Rectangle 3"/>
          <p:cNvSpPr/>
          <p:nvPr/>
        </p:nvSpPr>
        <p:spPr>
          <a:xfrm>
            <a:off x="346841" y="5770179"/>
            <a:ext cx="8324194" cy="307777"/>
          </a:xfrm>
          <a:prstGeom prst="rect">
            <a:avLst/>
          </a:prstGeom>
        </p:spPr>
        <p:txBody>
          <a:bodyPr wrap="square">
            <a:spAutoFit/>
          </a:bodyPr>
          <a:lstStyle/>
          <a:p>
            <a:pPr algn="ctr">
              <a:defRPr/>
            </a:pPr>
            <a:r>
              <a:rPr lang="en-US" sz="1400" dirty="0"/>
              <a:t>Associated Texts: The Manhattan Project Text Set</a:t>
            </a:r>
          </a:p>
        </p:txBody>
      </p:sp>
    </p:spTree>
    <p:extLst>
      <p:ext uri="{BB962C8B-B14F-4D97-AF65-F5344CB8AC3E}">
        <p14:creationId xmlns:p14="http://schemas.microsoft.com/office/powerpoint/2010/main" val="33831363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Bottom Line for </a:t>
            </a:r>
            <a:br>
              <a:rPr lang="en-US" dirty="0"/>
            </a:br>
            <a:r>
              <a:rPr lang="en-US" dirty="0"/>
              <a:t>Reading for Information Standards</a:t>
            </a:r>
          </a:p>
        </p:txBody>
      </p:sp>
      <p:sp>
        <p:nvSpPr>
          <p:cNvPr id="3" name="Content Placeholder 2"/>
          <p:cNvSpPr>
            <a:spLocks noGrp="1"/>
          </p:cNvSpPr>
          <p:nvPr>
            <p:ph idx="1"/>
          </p:nvPr>
        </p:nvSpPr>
        <p:spPr/>
        <p:txBody>
          <a:bodyPr>
            <a:normAutofit fontScale="92500"/>
          </a:bodyPr>
          <a:lstStyle/>
          <a:p>
            <a:pPr marL="0" indent="0">
              <a:buNone/>
            </a:pPr>
            <a:r>
              <a:rPr lang="en-US" i="1" dirty="0"/>
              <a:t>Questions are </a:t>
            </a:r>
          </a:p>
          <a:p>
            <a:pPr lvl="1"/>
            <a:r>
              <a:rPr lang="en-US" sz="2400" dirty="0"/>
              <a:t>based on texts that </a:t>
            </a:r>
            <a:r>
              <a:rPr lang="en-US" sz="2400" dirty="0">
                <a:solidFill>
                  <a:schemeClr val="tx1"/>
                </a:solidFill>
              </a:rPr>
              <a:t>are of </a:t>
            </a:r>
            <a:r>
              <a:rPr lang="en-US" sz="2400" b="1" dirty="0">
                <a:solidFill>
                  <a:schemeClr val="tx1"/>
                </a:solidFill>
              </a:rPr>
              <a:t>appropriate</a:t>
            </a:r>
            <a:r>
              <a:rPr lang="en-US" sz="2400" dirty="0">
                <a:solidFill>
                  <a:schemeClr val="tx1"/>
                </a:solidFill>
              </a:rPr>
              <a:t> </a:t>
            </a:r>
            <a:r>
              <a:rPr lang="en-US" sz="2400" b="1" dirty="0">
                <a:solidFill>
                  <a:schemeClr val="tx1"/>
                </a:solidFill>
              </a:rPr>
              <a:t>complexity</a:t>
            </a:r>
            <a:r>
              <a:rPr lang="en-US" sz="2400" dirty="0">
                <a:solidFill>
                  <a:schemeClr val="tx1"/>
                </a:solidFill>
              </a:rPr>
              <a:t>. They are worthy of students’ attention. (Standard 10)</a:t>
            </a:r>
          </a:p>
          <a:p>
            <a:pPr marL="0" indent="0">
              <a:buNone/>
            </a:pPr>
            <a:endParaRPr lang="en-US" dirty="0">
              <a:solidFill>
                <a:schemeClr val="tx1"/>
              </a:solidFill>
            </a:endParaRPr>
          </a:p>
          <a:p>
            <a:pPr marL="0" indent="0">
              <a:buNone/>
            </a:pPr>
            <a:r>
              <a:rPr lang="en-US" i="1" dirty="0">
                <a:solidFill>
                  <a:schemeClr val="tx1"/>
                </a:solidFill>
              </a:rPr>
              <a:t>Questions require</a:t>
            </a:r>
          </a:p>
          <a:p>
            <a:pPr lvl="1"/>
            <a:r>
              <a:rPr lang="en-US" sz="2400" dirty="0">
                <a:solidFill>
                  <a:schemeClr val="tx1"/>
                </a:solidFill>
              </a:rPr>
              <a:t>students to </a:t>
            </a:r>
            <a:r>
              <a:rPr lang="en-US" sz="2400" b="1" dirty="0">
                <a:solidFill>
                  <a:schemeClr val="tx1"/>
                </a:solidFill>
              </a:rPr>
              <a:t>read</a:t>
            </a:r>
            <a:r>
              <a:rPr lang="en-US" sz="2400" dirty="0">
                <a:solidFill>
                  <a:schemeClr val="tx1"/>
                </a:solidFill>
              </a:rPr>
              <a:t> </a:t>
            </a:r>
            <a:r>
              <a:rPr lang="en-US" sz="2400" b="1" dirty="0">
                <a:solidFill>
                  <a:schemeClr val="tx1"/>
                </a:solidFill>
              </a:rPr>
              <a:t>closely</a:t>
            </a:r>
            <a:r>
              <a:rPr lang="en-US" sz="2400" dirty="0">
                <a:solidFill>
                  <a:schemeClr val="tx1"/>
                </a:solidFill>
              </a:rPr>
              <a:t> and </a:t>
            </a:r>
            <a:r>
              <a:rPr lang="en-US" sz="2400" b="1" dirty="0">
                <a:solidFill>
                  <a:schemeClr val="tx1"/>
                </a:solidFill>
              </a:rPr>
              <a:t>think deeply </a:t>
            </a:r>
            <a:r>
              <a:rPr lang="en-US" sz="2400" dirty="0">
                <a:solidFill>
                  <a:schemeClr val="tx1"/>
                </a:solidFill>
              </a:rPr>
              <a:t>about </a:t>
            </a:r>
            <a:r>
              <a:rPr lang="en-US" sz="2400" b="1" dirty="0">
                <a:solidFill>
                  <a:schemeClr val="tx1"/>
                </a:solidFill>
              </a:rPr>
              <a:t>key</a:t>
            </a:r>
            <a:r>
              <a:rPr lang="en-US" sz="2400" dirty="0">
                <a:solidFill>
                  <a:schemeClr val="tx1"/>
                </a:solidFill>
              </a:rPr>
              <a:t> </a:t>
            </a:r>
            <a:r>
              <a:rPr lang="en-US" sz="2400" b="1" dirty="0">
                <a:solidFill>
                  <a:schemeClr val="tx1"/>
                </a:solidFill>
              </a:rPr>
              <a:t>ideas</a:t>
            </a:r>
            <a:r>
              <a:rPr lang="en-US" sz="2400" dirty="0">
                <a:solidFill>
                  <a:schemeClr val="tx1"/>
                </a:solidFill>
              </a:rPr>
              <a:t> and </a:t>
            </a:r>
            <a:r>
              <a:rPr lang="en-US" sz="2400" b="1" dirty="0">
                <a:solidFill>
                  <a:schemeClr val="tx1"/>
                </a:solidFill>
              </a:rPr>
              <a:t>specifics</a:t>
            </a:r>
            <a:r>
              <a:rPr lang="en-US" sz="2400" dirty="0">
                <a:solidFill>
                  <a:schemeClr val="tx1"/>
                </a:solidFill>
              </a:rPr>
              <a:t> of the texts. They are questions worth answering.</a:t>
            </a:r>
          </a:p>
          <a:p>
            <a:pPr lvl="1"/>
            <a:r>
              <a:rPr lang="en-US" sz="2400" dirty="0">
                <a:solidFill>
                  <a:schemeClr val="tx1"/>
                </a:solidFill>
              </a:rPr>
              <a:t>students to use </a:t>
            </a:r>
            <a:r>
              <a:rPr lang="en-US" sz="2400" b="1" dirty="0">
                <a:solidFill>
                  <a:schemeClr val="tx1"/>
                </a:solidFill>
              </a:rPr>
              <a:t>textual evidence </a:t>
            </a:r>
            <a:r>
              <a:rPr lang="en-US" sz="2400" dirty="0">
                <a:solidFill>
                  <a:schemeClr val="tx1"/>
                </a:solidFill>
              </a:rPr>
              <a:t>to help them formulate their responses. They help prepare students for the demands of careers </a:t>
            </a:r>
            <a:r>
              <a:rPr lang="en-US" sz="2400" dirty="0"/>
              <a:t>and college. (Standard 1)</a:t>
            </a:r>
          </a:p>
          <a:p>
            <a:endParaRPr lang="en-US" dirty="0"/>
          </a:p>
        </p:txBody>
      </p:sp>
    </p:spTree>
    <p:extLst>
      <p:ext uri="{BB962C8B-B14F-4D97-AF65-F5344CB8AC3E}">
        <p14:creationId xmlns:p14="http://schemas.microsoft.com/office/powerpoint/2010/main" val="119796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p:cNvSpPr txBox="1">
            <a:spLocks/>
          </p:cNvSpPr>
          <p:nvPr/>
        </p:nvSpPr>
        <p:spPr>
          <a:xfrm>
            <a:off x="115463" y="2306251"/>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4" name="Title 7"/>
          <p:cNvSpPr txBox="1">
            <a:spLocks/>
          </p:cNvSpPr>
          <p:nvPr/>
        </p:nvSpPr>
        <p:spPr>
          <a:xfrm>
            <a:off x="115463" y="2952694"/>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 name="Title 1"/>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33306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310" y="347853"/>
            <a:ext cx="8371490" cy="5485388"/>
          </a:xfrm>
        </p:spPr>
        <p:txBody>
          <a:bodyPr/>
          <a:lstStyle/>
          <a:p>
            <a:pPr marL="0" indent="0">
              <a:buNone/>
            </a:pPr>
            <a:r>
              <a:rPr lang="en-US" b="1" dirty="0"/>
              <a:t>In “The Walrus and the Carpenter,” what central idea emerges from stanzas 16–17?</a:t>
            </a:r>
            <a:endParaRPr lang="en-US" dirty="0"/>
          </a:p>
          <a:p>
            <a:pPr marL="457189" indent="-457189">
              <a:buFont typeface="+mj-lt"/>
              <a:buAutoNum type="alphaUcPeriod"/>
            </a:pPr>
            <a:r>
              <a:rPr lang="en-US" dirty="0"/>
              <a:t>The Carpenter is disappointed by the Oysters’ failure to join the conversation.</a:t>
            </a:r>
          </a:p>
          <a:p>
            <a:pPr marL="457189" indent="-457189">
              <a:buFont typeface="+mj-lt"/>
              <a:buAutoNum type="alphaUcPeriod"/>
            </a:pPr>
            <a:r>
              <a:rPr lang="en-US" dirty="0"/>
              <a:t>The Walrus feels somewhat conflicted over tricking the Oysters.</a:t>
            </a:r>
          </a:p>
          <a:p>
            <a:pPr marL="457189" indent="-457189">
              <a:buFont typeface="+mj-lt"/>
              <a:buAutoNum type="alphaUcPeriod"/>
            </a:pPr>
            <a:r>
              <a:rPr lang="en-US" dirty="0"/>
              <a:t>The Oysters trust Walrus and Carpenter and follow their orders exactly.</a:t>
            </a:r>
          </a:p>
          <a:p>
            <a:pPr marL="457189" indent="-457189">
              <a:buFont typeface="+mj-lt"/>
              <a:buAutoNum type="alphaUcPeriod"/>
            </a:pPr>
            <a:r>
              <a:rPr lang="en-US" dirty="0"/>
              <a:t>The Oysters are too tired to be aware of the danger posed by the Walrus and the Carpenter.</a:t>
            </a:r>
          </a:p>
          <a:p>
            <a:pPr marL="0" indent="0">
              <a:buNone/>
            </a:pPr>
            <a:endParaRPr lang="en-US" dirty="0"/>
          </a:p>
        </p:txBody>
      </p:sp>
      <p:sp>
        <p:nvSpPr>
          <p:cNvPr id="4" name="Rectangle 3"/>
          <p:cNvSpPr/>
          <p:nvPr/>
        </p:nvSpPr>
        <p:spPr>
          <a:xfrm>
            <a:off x="315310" y="5972276"/>
            <a:ext cx="8371490" cy="307777"/>
          </a:xfrm>
          <a:prstGeom prst="rect">
            <a:avLst/>
          </a:prstGeom>
        </p:spPr>
        <p:txBody>
          <a:bodyPr wrap="square">
            <a:spAutoFit/>
          </a:bodyPr>
          <a:lstStyle/>
          <a:p>
            <a:pPr algn="ctr">
              <a:defRPr/>
            </a:pPr>
            <a:r>
              <a:rPr lang="en-US" sz="1400" dirty="0"/>
              <a:t>Associated Text: “The Walrus and the Carpenter” by Lewis Carroll</a:t>
            </a:r>
          </a:p>
        </p:txBody>
      </p:sp>
    </p:spTree>
    <p:extLst>
      <p:ext uri="{BB962C8B-B14F-4D97-AF65-F5344CB8AC3E}">
        <p14:creationId xmlns:p14="http://schemas.microsoft.com/office/powerpoint/2010/main" val="2298556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371" y="141890"/>
            <a:ext cx="8387257" cy="8481848"/>
          </a:xfrm>
        </p:spPr>
        <p:txBody>
          <a:bodyPr>
            <a:normAutofit/>
          </a:bodyPr>
          <a:lstStyle/>
          <a:p>
            <a:pPr marL="0" indent="0">
              <a:buNone/>
            </a:pPr>
            <a:r>
              <a:rPr lang="en-US" sz="2000" b="1" dirty="0"/>
              <a:t>The following question has two parts.  Answer Part A and then answer Part B.</a:t>
            </a:r>
            <a:endParaRPr lang="en-US" sz="2000" dirty="0"/>
          </a:p>
          <a:p>
            <a:pPr marL="0" indent="0">
              <a:buNone/>
            </a:pPr>
            <a:endParaRPr lang="en-US" sz="2000" b="1" dirty="0"/>
          </a:p>
          <a:p>
            <a:pPr marL="0" indent="0">
              <a:buNone/>
            </a:pPr>
            <a:r>
              <a:rPr lang="en-US" sz="2000" b="1" dirty="0"/>
              <a:t>Part A: In “The Walrus and the Carpenter,” what central idea emerges from stanzas 16–17?</a:t>
            </a:r>
            <a:endParaRPr lang="en-US" sz="2000" dirty="0"/>
          </a:p>
          <a:p>
            <a:pPr marL="457189" indent="-457189">
              <a:buFont typeface="+mj-lt"/>
              <a:buAutoNum type="alphaUcPeriod"/>
            </a:pPr>
            <a:r>
              <a:rPr lang="en-US" sz="2000" dirty="0"/>
              <a:t>The Carpenter is disappointed by the Oysters’ failure to join the conversation.</a:t>
            </a:r>
          </a:p>
          <a:p>
            <a:pPr marL="457189" indent="-457189">
              <a:buFont typeface="+mj-lt"/>
              <a:buAutoNum type="alphaUcPeriod"/>
            </a:pPr>
            <a:r>
              <a:rPr lang="en-US" sz="2000" dirty="0"/>
              <a:t>The Walrus feels somewhat conflicted over tricking the Oysters.</a:t>
            </a:r>
          </a:p>
          <a:p>
            <a:pPr marL="457189" indent="-457189">
              <a:buFont typeface="+mj-lt"/>
              <a:buAutoNum type="alphaUcPeriod"/>
            </a:pPr>
            <a:r>
              <a:rPr lang="en-US" sz="2000" dirty="0"/>
              <a:t>The Oysters trust Walrus and Carpenter and follow their orders exactly.</a:t>
            </a:r>
          </a:p>
          <a:p>
            <a:pPr marL="457189" indent="-457189">
              <a:buFont typeface="+mj-lt"/>
              <a:buAutoNum type="alphaUcPeriod"/>
            </a:pPr>
            <a:r>
              <a:rPr lang="en-US" sz="2000" dirty="0"/>
              <a:t>The Oysters are too tired to be aware of the danger posed by the Walrus and the Carpenter.</a:t>
            </a:r>
          </a:p>
          <a:p>
            <a:pPr marL="0" indent="0">
              <a:buNone/>
            </a:pPr>
            <a:endParaRPr lang="en-US" sz="2000" dirty="0"/>
          </a:p>
          <a:p>
            <a:pPr marL="0" indent="0">
              <a:buNone/>
            </a:pPr>
            <a:r>
              <a:rPr lang="en-US" sz="2000" b="1" dirty="0"/>
              <a:t>Part B: In the stanzas mentioned above, circle two consecutive lines that show the correct answer to Part A.</a:t>
            </a:r>
            <a:endParaRPr lang="en-US" sz="2000" dirty="0"/>
          </a:p>
          <a:p>
            <a:pPr marL="0" indent="0">
              <a:buNone/>
            </a:pPr>
            <a:endParaRPr lang="en-US" dirty="0"/>
          </a:p>
        </p:txBody>
      </p:sp>
      <p:sp>
        <p:nvSpPr>
          <p:cNvPr id="4" name="Rectangle 3"/>
          <p:cNvSpPr/>
          <p:nvPr/>
        </p:nvSpPr>
        <p:spPr>
          <a:xfrm>
            <a:off x="378371" y="5990898"/>
            <a:ext cx="8387258" cy="307777"/>
          </a:xfrm>
          <a:prstGeom prst="rect">
            <a:avLst/>
          </a:prstGeom>
        </p:spPr>
        <p:txBody>
          <a:bodyPr wrap="square">
            <a:spAutoFit/>
          </a:bodyPr>
          <a:lstStyle/>
          <a:p>
            <a:pPr algn="ctr">
              <a:defRPr/>
            </a:pPr>
            <a:r>
              <a:rPr lang="en-US" sz="1400" dirty="0"/>
              <a:t>Associated Text: “The Walrus and the Carpenter” by Lewis Carroll</a:t>
            </a:r>
          </a:p>
        </p:txBody>
      </p:sp>
    </p:spTree>
    <p:extLst>
      <p:ext uri="{BB962C8B-B14F-4D97-AF65-F5344CB8AC3E}">
        <p14:creationId xmlns:p14="http://schemas.microsoft.com/office/powerpoint/2010/main" val="75590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966" y="152402"/>
            <a:ext cx="8276896" cy="5886380"/>
          </a:xfrm>
        </p:spPr>
        <p:txBody>
          <a:bodyPr/>
          <a:lstStyle/>
          <a:p>
            <a:pPr marL="0" indent="0">
              <a:buNone/>
            </a:pPr>
            <a:r>
              <a:rPr lang="en-US" b="1" dirty="0"/>
              <a:t>Drag the details from the “Events” list to the “Summary box,” in the correct order of the text, to create a complete summary of </a:t>
            </a:r>
            <a:r>
              <a:rPr lang="en-US" b="1" i="1" dirty="0"/>
              <a:t>Julius Caesar</a:t>
            </a:r>
            <a:r>
              <a:rPr lang="en-US" b="1" dirty="0"/>
              <a:t>, Act III, scene ii. You will use all of the details once. </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62401928"/>
              </p:ext>
            </p:extLst>
          </p:nvPr>
        </p:nvGraphicFramePr>
        <p:xfrm>
          <a:off x="472966" y="1746058"/>
          <a:ext cx="8276896" cy="4166600"/>
        </p:xfrm>
        <a:graphic>
          <a:graphicData uri="http://schemas.openxmlformats.org/drawingml/2006/table">
            <a:tbl>
              <a:tblPr firstRow="1" bandRow="1">
                <a:tableStyleId>{5C22544A-7EE6-4342-B048-85BDC9FD1C3A}</a:tableStyleId>
              </a:tblPr>
              <a:tblGrid>
                <a:gridCol w="8276896">
                  <a:extLst>
                    <a:ext uri="{9D8B030D-6E8A-4147-A177-3AD203B41FA5}">
                      <a16:colId xmlns:a16="http://schemas.microsoft.com/office/drawing/2014/main" val="20000"/>
                    </a:ext>
                  </a:extLst>
                </a:gridCol>
              </a:tblGrid>
              <a:tr h="483100">
                <a:tc>
                  <a:txBody>
                    <a:bodyPr/>
                    <a:lstStyle/>
                    <a:p>
                      <a:pPr algn="ctr"/>
                      <a:r>
                        <a:rPr lang="en-US" sz="1800" dirty="0"/>
                        <a:t>Summary</a:t>
                      </a:r>
                    </a:p>
                  </a:txBody>
                  <a:tcPr/>
                </a:tc>
                <a:extLst>
                  <a:ext uri="{0D108BD9-81ED-4DB2-BD59-A6C34878D82A}">
                    <a16:rowId xmlns:a16="http://schemas.microsoft.com/office/drawing/2014/main" val="10000"/>
                  </a:ext>
                </a:extLst>
              </a:tr>
              <a:tr h="1459226">
                <a:tc>
                  <a:txBody>
                    <a:bodyPr/>
                    <a:lstStyle/>
                    <a:p>
                      <a:r>
                        <a:rPr lang="en-US" sz="1800" dirty="0"/>
                        <a:t>1.</a:t>
                      </a:r>
                    </a:p>
                    <a:p>
                      <a:r>
                        <a:rPr lang="en-US" sz="1800" dirty="0"/>
                        <a:t>2. </a:t>
                      </a:r>
                    </a:p>
                    <a:p>
                      <a:r>
                        <a:rPr lang="en-US" sz="1800" dirty="0"/>
                        <a:t>3.</a:t>
                      </a:r>
                    </a:p>
                    <a:p>
                      <a:r>
                        <a:rPr lang="en-US" sz="1800" dirty="0"/>
                        <a:t>4.</a:t>
                      </a:r>
                    </a:p>
                    <a:p>
                      <a:r>
                        <a:rPr lang="en-US" sz="1800" dirty="0"/>
                        <a:t>5.</a:t>
                      </a:r>
                    </a:p>
                  </a:txBody>
                  <a:tcPr/>
                </a:tc>
                <a:extLst>
                  <a:ext uri="{0D108BD9-81ED-4DB2-BD59-A6C34878D82A}">
                    <a16:rowId xmlns:a16="http://schemas.microsoft.com/office/drawing/2014/main" val="10001"/>
                  </a:ext>
                </a:extLst>
              </a:tr>
              <a:tr h="483100">
                <a:tc>
                  <a:txBody>
                    <a:bodyPr/>
                    <a:lstStyle/>
                    <a:p>
                      <a:pPr algn="ctr"/>
                      <a:r>
                        <a:rPr lang="en-US" sz="1800" dirty="0"/>
                        <a:t>Events</a:t>
                      </a:r>
                    </a:p>
                  </a:txBody>
                  <a:tcPr/>
                </a:tc>
                <a:extLst>
                  <a:ext uri="{0D108BD9-81ED-4DB2-BD59-A6C34878D82A}">
                    <a16:rowId xmlns:a16="http://schemas.microsoft.com/office/drawing/2014/main" val="10002"/>
                  </a:ext>
                </a:extLst>
              </a:tr>
              <a:tr h="14592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a:t>In reading Caesar’s will, Antony notes that Caesar left his money and land to the people of Rome.</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a:t>Antony leaves the stage to join the crowd.</a:t>
                      </a:r>
                    </a:p>
                    <a:p>
                      <a:pPr algn="l"/>
                      <a:r>
                        <a:rPr lang="en-US" sz="1800" dirty="0"/>
                        <a:t>Antony says</a:t>
                      </a:r>
                      <a:r>
                        <a:rPr lang="en-US" sz="1800" baseline="0" dirty="0"/>
                        <a:t> that Caesar rejected the role of king three times. </a:t>
                      </a:r>
                    </a:p>
                    <a:p>
                      <a:pPr algn="l"/>
                      <a:r>
                        <a:rPr lang="en-US" sz="1800" baseline="0" dirty="0"/>
                        <a:t>The citizens decide to rebel against those who killed Caesar.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Antony</a:t>
                      </a:r>
                      <a:r>
                        <a:rPr lang="en-US" sz="1800" baseline="0" dirty="0"/>
                        <a:t> calls Brutus an </a:t>
                      </a:r>
                      <a:r>
                        <a:rPr lang="en-US" sz="1800" baseline="0" dirty="0" err="1"/>
                        <a:t>honourable</a:t>
                      </a:r>
                      <a:r>
                        <a:rPr lang="en-US" sz="1800" baseline="0" dirty="0"/>
                        <a:t> man. </a:t>
                      </a:r>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472966" y="6038782"/>
            <a:ext cx="8276896" cy="307777"/>
          </a:xfrm>
          <a:prstGeom prst="rect">
            <a:avLst/>
          </a:prstGeom>
        </p:spPr>
        <p:txBody>
          <a:bodyPr wrap="square">
            <a:spAutoFit/>
          </a:bodyPr>
          <a:lstStyle/>
          <a:p>
            <a:pPr algn="ctr">
              <a:defRPr/>
            </a:pPr>
            <a:r>
              <a:rPr lang="en-US" sz="1400" dirty="0"/>
              <a:t>Associated Text: </a:t>
            </a:r>
            <a:r>
              <a:rPr lang="en-US" sz="1400" i="1" dirty="0"/>
              <a:t>Julius Caesar</a:t>
            </a:r>
            <a:r>
              <a:rPr lang="en-US" sz="1400" dirty="0"/>
              <a:t>, Act III, scene ii by William Shakespeare</a:t>
            </a:r>
          </a:p>
        </p:txBody>
      </p:sp>
    </p:spTree>
    <p:extLst>
      <p:ext uri="{BB962C8B-B14F-4D97-AF65-F5344CB8AC3E}">
        <p14:creationId xmlns:p14="http://schemas.microsoft.com/office/powerpoint/2010/main" val="339123561"/>
      </p:ext>
    </p:extLst>
  </p:cSld>
  <p:clrMapOvr>
    <a:masterClrMapping/>
  </p:clrMapOvr>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10155</TotalTime>
  <Words>17951</Words>
  <Application>Microsoft Office PowerPoint</Application>
  <PresentationFormat>On-screen Show (4:3)</PresentationFormat>
  <Paragraphs>885</Paragraphs>
  <Slides>64</Slides>
  <Notes>63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Lucida Sans</vt:lpstr>
      <vt:lpstr>SAP ATC PPT Template revised</vt:lpstr>
      <vt:lpstr>Grades 9-10: Common Core State Standards Alignment Guidance</vt:lpstr>
      <vt:lpstr>Session Objective</vt:lpstr>
      <vt:lpstr>Reading Standards for Literature</vt:lpstr>
      <vt:lpstr>Links to Associated Literary Texts</vt:lpstr>
      <vt:lpstr>Diving into the Specific Grade-Level Standards</vt:lpstr>
      <vt:lpstr>CCSS.ELA-Literacy.RL.9-10.2</vt:lpstr>
      <vt:lpstr>PowerPoint Presentation</vt:lpstr>
      <vt:lpstr>PowerPoint Presentation</vt:lpstr>
      <vt:lpstr>PowerPoint Presentation</vt:lpstr>
      <vt:lpstr>PowerPoint Presentation</vt:lpstr>
      <vt:lpstr>CCSS.ELA-Literacy.RL.9-10.3</vt:lpstr>
      <vt:lpstr>PowerPoint Presentation</vt:lpstr>
      <vt:lpstr>PowerPoint Presentation</vt:lpstr>
      <vt:lpstr>CCSS.ELA-Literacy.RL.9-10.4</vt:lpstr>
      <vt:lpstr>PowerPoint Presentation</vt:lpstr>
      <vt:lpstr>PowerPoint Presentation</vt:lpstr>
      <vt:lpstr>PowerPoint Presentation</vt:lpstr>
      <vt:lpstr>PowerPoint Presentation</vt:lpstr>
      <vt:lpstr>CCSS.ELA-Literacy.RL.9-10.5</vt:lpstr>
      <vt:lpstr>PowerPoint Presentation</vt:lpstr>
      <vt:lpstr>PowerPoint Presentation</vt:lpstr>
      <vt:lpstr>CCSS.ELA-Literacy.RL.9-10.6</vt:lpstr>
      <vt:lpstr>PowerPoint Presentation</vt:lpstr>
      <vt:lpstr>PowerPoint Presentation</vt:lpstr>
      <vt:lpstr>CCSS.ELA-Literacy.RL.9-10.7</vt:lpstr>
      <vt:lpstr>PowerPoint Presentation</vt:lpstr>
      <vt:lpstr>PowerPoint Presentation</vt:lpstr>
      <vt:lpstr>CCSS.ELA-Literacy.RL.9-10.8</vt:lpstr>
      <vt:lpstr>CCSS.ELA-Literacy.RL.9-10.9</vt:lpstr>
      <vt:lpstr>PowerPoint Presentation</vt:lpstr>
      <vt:lpstr>PowerPoint Presentation</vt:lpstr>
      <vt:lpstr>Bottom Line for  Reading for Literature Standards</vt:lpstr>
      <vt:lpstr>Reading Standards for Informational Text</vt:lpstr>
      <vt:lpstr>Diving into the Specific Grade-Level Standards</vt:lpstr>
      <vt:lpstr>Links to Associated Informational Texts</vt:lpstr>
      <vt:lpstr>CCSS.ELA-Literacy.RI.9-10.2</vt:lpstr>
      <vt:lpstr>PowerPoint Presentation</vt:lpstr>
      <vt:lpstr>PowerPoint Presentation</vt:lpstr>
      <vt:lpstr>PowerPoint Presentation</vt:lpstr>
      <vt:lpstr>PowerPoint Presentation</vt:lpstr>
      <vt:lpstr>CCSS.ELA-Literacy.RI.9-10.3</vt:lpstr>
      <vt:lpstr>PowerPoint Presentation</vt:lpstr>
      <vt:lpstr>PowerPoint Presentation</vt:lpstr>
      <vt:lpstr>CCSS.ELA-Literacy.RI.9-10.4</vt:lpstr>
      <vt:lpstr>PowerPoint Presentation</vt:lpstr>
      <vt:lpstr>PowerPoint Presentation</vt:lpstr>
      <vt:lpstr>CCSS.ELA-Literacy.RI.9-10.5</vt:lpstr>
      <vt:lpstr>PowerPoint Presentation</vt:lpstr>
      <vt:lpstr>PowerPoint Presentation</vt:lpstr>
      <vt:lpstr>CCSS.ELA-Literacy.RI.9-10.6</vt:lpstr>
      <vt:lpstr>PowerPoint Presentation</vt:lpstr>
      <vt:lpstr>PowerPoint Presentation</vt:lpstr>
      <vt:lpstr>PowerPoint Presentation</vt:lpstr>
      <vt:lpstr>CCSS.ELA-Literacy.RI.9-10.7</vt:lpstr>
      <vt:lpstr>PowerPoint Presentation</vt:lpstr>
      <vt:lpstr>PowerPoint Presentation</vt:lpstr>
      <vt:lpstr>CCSS.ELA-Literacy.RI.9-10.8</vt:lpstr>
      <vt:lpstr>PowerPoint Presentation</vt:lpstr>
      <vt:lpstr>PowerPoint Presentation</vt:lpstr>
      <vt:lpstr>CCSS.ELA-Literacy.RI.9-10.9</vt:lpstr>
      <vt:lpstr>PowerPoint Presentation</vt:lpstr>
      <vt:lpstr>PowerPoint Presentation</vt:lpstr>
      <vt:lpstr>Bottom Line for  Reading for Information Standards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Alignment to Common Core ELA/Literacy Grade-Level Standards</dc:title>
  <dc:creator>Katie Keown</dc:creator>
  <cp:lastModifiedBy>Pascale Joseph</cp:lastModifiedBy>
  <cp:revision>319</cp:revision>
  <dcterms:created xsi:type="dcterms:W3CDTF">2015-09-21T14:50:40Z</dcterms:created>
  <dcterms:modified xsi:type="dcterms:W3CDTF">2020-01-23T19:52:53Z</dcterms:modified>
</cp:coreProperties>
</file>