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 id="2147483668" r:id="rId3"/>
    <p:sldMasterId id="2147483669" r:id="rId4"/>
    <p:sldMasterId id="2147483670" r:id="rId5"/>
    <p:sldMasterId id="2147483671" r:id="rId6"/>
    <p:sldMasterId id="2147483672" r:id="rId7"/>
    <p:sldMasterId id="2147483673" r:id="rId8"/>
    <p:sldMasterId id="2147483674" r:id="rId9"/>
    <p:sldMasterId id="2147483675" r:id="rId10"/>
    <p:sldMasterId id="2147483676" r:id="rId11"/>
    <p:sldMasterId id="2147483677" r:id="rId12"/>
    <p:sldMasterId id="2147483678" r:id="rId13"/>
  </p:sldMasterIdLst>
  <p:notesMasterIdLst>
    <p:notesMasterId r:id="rId45"/>
  </p:notesMasterIdLst>
  <p:sldIdLst>
    <p:sldId id="256" r:id="rId14"/>
    <p:sldId id="287" r:id="rId15"/>
    <p:sldId id="257" r:id="rId16"/>
    <p:sldId id="258" r:id="rId17"/>
    <p:sldId id="259" r:id="rId18"/>
    <p:sldId id="260" r:id="rId19"/>
    <p:sldId id="261"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3" r:id="rId37"/>
    <p:sldId id="284" r:id="rId38"/>
    <p:sldId id="262" r:id="rId39"/>
    <p:sldId id="263" r:id="rId40"/>
    <p:sldId id="264" r:id="rId41"/>
    <p:sldId id="265" r:id="rId42"/>
    <p:sldId id="285" r:id="rId43"/>
    <p:sldId id="286"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E97C6-EC2C-49BD-979F-EE1B2292A954}">
  <a:tblStyle styleId="{BCCE97C6-EC2C-49BD-979F-EE1B2292A95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84"/>
    <p:restoredTop sz="66609" autoAdjust="0"/>
  </p:normalViewPr>
  <p:slideViewPr>
    <p:cSldViewPr snapToGrid="0">
      <p:cViewPr varScale="1">
        <p:scale>
          <a:sx n="48" d="100"/>
          <a:sy n="48" d="100"/>
        </p:scale>
        <p:origin x="13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344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a:solidFill>
                  <a:schemeClr val="tx1"/>
                </a:solidFill>
                <a:effectLst/>
                <a:latin typeface="Calibri"/>
                <a:ea typeface="Calibri"/>
                <a:cs typeface="Calibri"/>
                <a:sym typeface="Calibri"/>
              </a:rPr>
              <a:t>This module was last updated on January 2017.</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college-and-career ready standards.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goal of this module is to provide guidance on grade 6 item development and alignment, highlighting the Council of Chief State School Officers Criteria for High-Quality Assessments and the collective experiences of the assessment consortia and individual states throughout their multi-year assessment design processes.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8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6 Claim 1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90</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is plenty of room in the grade 6 assessment for straightforward percent problems. This work combined with some simple applications will ensure that students have the foundation for the rich applications that will be expected in grade 7 and beyond.</a:t>
            </a: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22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1.5, or equivalent; 6</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successfully illustrates the application demand of standard 6.RP.A.3, which asks students to solve real-world and mathematical problems. For developers wishing to reduce within-item dependency, the item can be easily modified in a couple of ways: administer only part (a) or move the necessary information from part (a) to the item stem and ask only part (b). </a:t>
            </a: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22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Content limits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905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3.</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7/4; 0</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3?</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Standard 6.EE.B.7 establishes a ceiling for the allowable values used in writing and solving equations in grade 6. To stay within the content limits, it is critical that item writers read the standard very carefully. While the NS domain develops an initial understanding of negative numbers in grade 6, operations are not the focus until grade 7 making this content limit in grade 6 an important one for attending to the within-grade coherence.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150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Covering the “breadth” of a standard has often meant attending to every noun, verb, and strategy articulated in the standard and breaking it down into very fine-grained, measurable outcomes. So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how they learned it; therefore, we want the items to measure the core desired outcome of the standard, not merely emphasize the choice of strategy.</a:t>
            </a: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254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6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4.</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689; 689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4?</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grade 6 standard 6.NS.B.2 is very specifically about fluency with multi-digit division. Therefore, most items within an assessment measuring 6.NS.B.2 should ask students to divide. Problems like the one on the right are more appropriate for previous grades where students are developing strategies for division and would likely benefit from friendlier numbers where viewing division through the lens of multiplication might make sense.</a:t>
            </a: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4756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Representations, such as number lines and area models, should be well connected to the mathematics that students are learning and serve an important purpose within the item itself.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7986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PARCC Grade 6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5.</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0" i="0" u="none" strike="noStrike" cap="none" dirty="0">
                <a:solidFill>
                  <a:schemeClr val="dk1"/>
                </a:solidFill>
                <a:latin typeface="Calibri"/>
                <a:ea typeface="Calibri"/>
                <a:cs typeface="Calibri"/>
                <a:sym typeface="Calibri"/>
              </a:rPr>
              <a:t> B</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5?</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RP domain is an important place to help students make meaning by connecting across representations. The simplicity of this item is nice in that most of the work that students need to do is to associate the double number line with the table containing data that matches the indicated rate. By making problems that are almost entirely grounded in mathematical representations, we can focus exclusively on the desired mathematics and reduce the linguistic complexity of items in this domain. Test developers should be thoughtful about which representations are selected and used in student assessments—having too many representations may have the unintended consequence of detracting from the core mathematics that students are learning. With this item, we have elected to illustrate representations specifically mentioned in the standard.</a:t>
            </a:r>
          </a:p>
        </p:txBody>
      </p:sp>
      <p:sp>
        <p:nvSpPr>
          <p:cNvPr id="315" name="Shape 3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907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alignment principle covers a range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076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6.</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27</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poor illustration of Alignment Principle 6?</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With rate problems, it is a common issue to want the item respondent to make assumptions of same rate in applying a given rate. However, it is best practice to state this assumption within the question to remove any ambiguity and avoid arguments of other plausible responses. In reality, we rarely do anything at a constant rate, so making it very clear in these kinds of problems that the same rate is assumed is an important clarification. The addition of the word “total” in the second version of this item further reduces ambiguity and strengthens the clarity of what is being asked for in the student response.</a:t>
            </a: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14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157077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Standards for Mathematical Practice should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79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PARCC Grade 6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7.</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51 ¾, or equivalent</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7?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problem is a good example of MP1 in grade 6. Unlike straightforward volume problems where students simply multiply length times width times height, this problem requires that students interpret the meaning of that product (if this is the method they choose) and then do further work to determine the volume of the prism. Students may choose to convert the edge lengths first from number of cubes to inches and then determine the volume. Since this problem looks like the more familiar “compute the volume” type of problem, it is a good one for highlighting the first part of MP1 requiring students to first make sense of the problem.</a:t>
            </a: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072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many assessments moving online, choices of item type have a lot of driving factors: accessibility,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279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6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22 Y; -7 N; 13 Y; 5 N; -39 N</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type, sometimes called “matching tables,” works particularly well with standard 6.EE.5 because of the requirement for students to evaluate a set of values. Depending on the available item types for a particular program, this could also be deployed as a selected-response item where students are allowed to select more than one value.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3" name="Shape 3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527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EngageNY.org of the New York State Education Department. 2015 Grade 6 Mathematics Test Released Questions. Internet. Available from https://www.engageny.org/resource/released-2015-3-8-ela-and-mathematics-state-test-questions; accessed April 15,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 plots the two points and records the distance as 4 units.</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Although this item comes from a paper-based test, the online equivalent would look pretty comparable. Having some kind of graphing functionality as part of the repertoire of item types ensures that the standards in grades 6 and up can be measured with greater fidelity.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4554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EngageNY.org of the New York State Education Department. 2015 Grade 6 Mathematics Test Released Questions. Internet. Available from https://www.engageny.org/resource/released-2015-3-8-ela-and-mathematics-state-test-questions; accessed April 15,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C</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Where it is important to limit the response options to achieve the purpose of the item, multiple choice works quite well. In this particular item, the author wanted a particular expression to be selected to highlight the relationship between the 30 seconds given in the problem and the desired unit of “feet per minute.”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04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Keeping the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a:t>
            </a:r>
          </a:p>
        </p:txBody>
      </p:sp>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0312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Smarter Balanced 2015 Grade 6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d+4d+4d+d=15, or equivalent; 1.5 </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9?</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illustrates an important, grade-appropriate connection between MP4 (Model with mathematics) and the major work of grade 6 requiring students to write and solve simple equations. This alignment principle reminds us that the Standards for Mathematical Practice should not be assessed separately from the grade-level content and allow us opportunities to ensure that assessment items span the full breadth intended by standards labeled as major work of the grade.</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1443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few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528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a:solidFill>
                  <a:schemeClr val="dk1"/>
                </a:solidFill>
                <a:effectLst/>
                <a:latin typeface="Calibri"/>
                <a:ea typeface="Calibri"/>
                <a:cs typeface="Calibri"/>
                <a:sym typeface="Calibri"/>
              </a:rPr>
              <a:t>© </a:t>
            </a:r>
            <a:r>
              <a:rPr lang="en-US" sz="1200" b="0" i="1" u="none" strike="noStrike" kern="1200" cap="none">
                <a:solidFill>
                  <a:schemeClr val="dk1"/>
                </a:solidFill>
                <a:effectLst/>
                <a:latin typeface="Calibri"/>
                <a:ea typeface="Calibri"/>
                <a:cs typeface="Calibri"/>
                <a:sym typeface="Calibri"/>
              </a:rPr>
              <a:t>Item </a:t>
            </a:r>
            <a:r>
              <a:rPr lang="en-US" sz="1200" b="0" i="1" u="none" strike="noStrike" kern="1200" cap="none" dirty="0">
                <a:solidFill>
                  <a:schemeClr val="dk1"/>
                </a:solidFill>
                <a:effectLst/>
                <a:latin typeface="Calibri"/>
                <a:ea typeface="Calibri"/>
                <a:cs typeface="Calibri"/>
                <a:sym typeface="Calibri"/>
              </a:rPr>
              <a:t>adapted from the Smarter Balanced Grade 6 Claim 3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10.</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For</a:t>
            </a:r>
            <a:r>
              <a:rPr lang="en-US" sz="1200" b="0" i="0" u="none" strike="noStrike" cap="none" baseline="0" dirty="0">
                <a:solidFill>
                  <a:schemeClr val="dk1"/>
                </a:solidFill>
                <a:latin typeface="Calibri"/>
                <a:ea typeface="Calibri"/>
                <a:cs typeface="Calibri"/>
                <a:sym typeface="Calibri"/>
              </a:rPr>
              <a:t> n</a:t>
            </a:r>
            <a:r>
              <a:rPr lang="en-US" sz="1200" b="0" i="0" u="none" strike="noStrike" cap="none" dirty="0">
                <a:solidFill>
                  <a:schemeClr val="dk1"/>
                </a:solidFill>
                <a:latin typeface="Calibri"/>
                <a:ea typeface="Calibri"/>
                <a:cs typeface="Calibri"/>
                <a:sym typeface="Calibri"/>
              </a:rPr>
              <a:t>=12,</a:t>
            </a:r>
            <a:r>
              <a:rPr lang="en-US" sz="1200" b="0" i="0" u="none" strike="noStrike" cap="none" baseline="0" dirty="0">
                <a:solidFill>
                  <a:schemeClr val="dk1"/>
                </a:solidFill>
                <a:latin typeface="Calibri"/>
                <a:ea typeface="Calibri"/>
                <a:cs typeface="Calibri"/>
                <a:sym typeface="Calibri"/>
              </a:rPr>
              <a:t> student selects only </a:t>
            </a:r>
            <a:r>
              <a:rPr lang="en-US" sz="1200" b="0" i="0" u="none" strike="noStrike" cap="none" dirty="0">
                <a:solidFill>
                  <a:schemeClr val="dk1"/>
                </a:solidFill>
                <a:latin typeface="Calibri"/>
                <a:ea typeface="Calibri"/>
                <a:cs typeface="Calibri"/>
                <a:sym typeface="Calibri"/>
              </a:rPr>
              <a:t>Equation 1; For n=0,</a:t>
            </a:r>
            <a:r>
              <a:rPr lang="en-US" sz="1200" b="0" i="0" u="none" strike="noStrike" cap="none" baseline="0" dirty="0">
                <a:solidFill>
                  <a:schemeClr val="dk1"/>
                </a:solidFill>
                <a:latin typeface="Calibri"/>
                <a:ea typeface="Calibri"/>
                <a:cs typeface="Calibri"/>
                <a:sym typeface="Calibri"/>
              </a:rPr>
              <a:t> student selects both </a:t>
            </a:r>
            <a:r>
              <a:rPr lang="en-US" sz="1200" b="0" i="0" u="none" strike="noStrike" cap="none" dirty="0">
                <a:solidFill>
                  <a:schemeClr val="dk1"/>
                </a:solidFill>
                <a:latin typeface="Calibri"/>
                <a:ea typeface="Calibri"/>
                <a:cs typeface="Calibri"/>
                <a:sym typeface="Calibri"/>
              </a:rPr>
              <a:t>Equation 1 &amp; Equation 2; For n=-100,</a:t>
            </a:r>
            <a:r>
              <a:rPr lang="en-US" sz="1200" b="0" i="0" u="none" strike="noStrike" cap="none" baseline="0" dirty="0">
                <a:solidFill>
                  <a:schemeClr val="dk1"/>
                </a:solidFill>
                <a:latin typeface="Calibri"/>
                <a:ea typeface="Calibri"/>
                <a:cs typeface="Calibri"/>
                <a:sym typeface="Calibri"/>
              </a:rPr>
              <a:t> student selects only </a:t>
            </a:r>
            <a:r>
              <a:rPr lang="en-US" sz="1200" b="0" i="0" u="none" strike="noStrike" cap="none" dirty="0">
                <a:solidFill>
                  <a:schemeClr val="dk1"/>
                </a:solidFill>
                <a:latin typeface="Calibri"/>
                <a:ea typeface="Calibri"/>
                <a:cs typeface="Calibri"/>
                <a:sym typeface="Calibri"/>
              </a:rPr>
              <a:t>Equation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10?</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requires a deep understanding of multiple standards in the grade 6 NS domain (in this particular case, in addition</a:t>
            </a:r>
            <a:r>
              <a:rPr lang="en-US" sz="1200" b="0" i="0" u="none" strike="noStrike" cap="none" baseline="0" dirty="0">
                <a:solidFill>
                  <a:schemeClr val="dk1"/>
                </a:solidFill>
                <a:latin typeface="Calibri"/>
                <a:ea typeface="Calibri"/>
                <a:cs typeface="Calibri"/>
                <a:sym typeface="Calibri"/>
              </a:rPr>
              <a:t> to the cluster level 6.NS.C shown, a strong grasp of </a:t>
            </a:r>
            <a:r>
              <a:rPr lang="en-US" sz="1200" b="0" i="0" u="none" strike="noStrike" cap="none" dirty="0">
                <a:solidFill>
                  <a:schemeClr val="dk1"/>
                </a:solidFill>
                <a:latin typeface="Calibri"/>
                <a:ea typeface="Calibri"/>
                <a:cs typeface="Calibri"/>
                <a:sym typeface="Calibri"/>
              </a:rPr>
              <a:t>6.NS.C.6a</a:t>
            </a:r>
            <a:r>
              <a:rPr lang="en-US" sz="1200" b="0" i="0" u="none" strike="noStrike" cap="none" baseline="0" dirty="0">
                <a:solidFill>
                  <a:schemeClr val="dk1"/>
                </a:solidFill>
                <a:latin typeface="Calibri"/>
                <a:ea typeface="Calibri"/>
                <a:cs typeface="Calibri"/>
                <a:sym typeface="Calibri"/>
              </a:rPr>
              <a:t> and</a:t>
            </a:r>
            <a:r>
              <a:rPr lang="en-US" sz="1200" b="0" i="0" u="none" strike="noStrike" cap="none" dirty="0">
                <a:solidFill>
                  <a:schemeClr val="dk1"/>
                </a:solidFill>
                <a:latin typeface="Calibri"/>
                <a:ea typeface="Calibri"/>
                <a:cs typeface="Calibri"/>
                <a:sym typeface="Calibri"/>
              </a:rPr>
              <a:t> 6.NS.C.7d is needed). Although it likely carries a higher difficulty parameter than an item written to a single standard in the domain, the item gives valuable information on students’ ability to integrate learning across standards.</a:t>
            </a: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031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 http://ccsso.org/News_and_Events/Press_Releases/State_Chiefs_Release_Criteria_for_High-Quality_Assessment.html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2013,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There are six sections of the CCSSO Criteria. Overarching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The slide shows the five content alignment criteria in Section C of the CCSSO document, which is the section covering mathematics.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2B9650"/>
              </a:buClr>
              <a:buSzPct val="25000"/>
              <a:buFont typeface="Calibri"/>
              <a:buNone/>
            </a:pPr>
            <a:r>
              <a:rPr lang="en-US" sz="1200" b="0" i="0" u="none" strike="noStrike" cap="none" dirty="0">
                <a:solidFill>
                  <a:srgbClr val="2B9650"/>
                </a:solidFill>
                <a:latin typeface="Calibri"/>
                <a:ea typeface="Calibri"/>
                <a:cs typeface="Calibri"/>
                <a:sym typeface="Calibri"/>
              </a:rPr>
              <a:t>College and career readiness</a:t>
            </a:r>
            <a:r>
              <a:rPr lang="en-US" sz="1200" b="0" i="0" u="none" strike="noStrike" cap="none" dirty="0">
                <a:solidFill>
                  <a:schemeClr val="dk1"/>
                </a:solidFill>
                <a:latin typeface="Calibri"/>
                <a:ea typeface="Calibri"/>
                <a:cs typeface="Calibri"/>
                <a:sym typeface="Calibri"/>
              </a:rPr>
              <a:t> has specific implications for math content, math instruction, and therefore, math assessment. We are not talking about just *any* mathematics, by the way, but mathematics that aims at college and career readiness. States require assessments that match the depth, breadth, and rigor of the standards, accurately measure student progress towards college and career readiness, and provide valid data to inform teaching and learning.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9197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principles illustrated throughout this module are intended to support those charged with developing summative mathematics assessment items and to support training efforts for those who review the content of items. </a:t>
            </a:r>
          </a:p>
        </p:txBody>
      </p:sp>
      <p:sp>
        <p:nvSpPr>
          <p:cNvPr id="405" name="Shape 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0851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7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Criteria 1 emphasizes the content most needed for success in later mathematics. Throughout this presentation, this will be referred to as “major work of the grade” or just “major work.” This table shows the grade 6 content clusters classified as Major, Supporting, and Additional.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Major Clusters coherently capture the emphases at each grade; Supporting Clusters have natural connections to Major Clusters; and Additional Clusters stand well on their own, with weaker natural connections to the Major Clusters. PARCC, Smarter Balanced, and several states working independently on developing aligned assessments used these designations to inform the proportional representation of content reflected in their summative test blueprints.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It is also worth pointing out that the structure of the standards organized by domain, then by cluster, 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ready based on evidence will drive towards a substantial amount of algebra for all students during middle school. The major work designations trace that trajectory.</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55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Here are ten principles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For example, alignment principles 1 and 9 are used to support Criterion 1, focusing strongly on the content needed for success in later mathematics. Note that these two also use the phrase “major work of the grade” as defined in the previous slide. As another example, Principle 2 is directly tied to Criterion 2, assessing a balance of concepts, procedures, and applications.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Each principle will be illustrated through examples selected from publicly available sources or created by Student Achievement Partners content staff.</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248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word “supporting” that is used to describe a subset of the K-8 Common Core State Standards for Mathematics signals that these standards are well connected to the content representing the major work of the grade. Many of the standards in the Measurement &amp; Data domain, for example, require students to solve problems based on the grade-level work in the Operations &amp; Algebraic Thinking and the Number &amp; Operations – Fractions domains. These connections reinforce the important work in grades K-8, allowing students to engage deeply with the content instead of seeing mathematics as a set of discrete topics.</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710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PARCC Grade 6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1 ¼, or equivalent</a:t>
            </a:r>
            <a:r>
              <a:rPr lang="en-US" sz="1200" b="1"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primary standards alignment for this item is the to 6.G.A.2, a supporting standard in the geometry domain. The major work of grade 6 on dividing fractions (6.NS.A.1) is a key part of the problem-solving strategy needed to answer this volume problem;</a:t>
            </a:r>
            <a:r>
              <a:rPr lang="en-US" sz="1200" b="0" i="0" u="none" strike="noStrike" cap="none" baseline="0" dirty="0">
                <a:solidFill>
                  <a:schemeClr val="dk1"/>
                </a:solidFill>
                <a:latin typeface="Calibri"/>
                <a:ea typeface="Calibri"/>
                <a:cs typeface="Calibri"/>
                <a:sym typeface="Calibri"/>
              </a:rPr>
              <a:t> t</a:t>
            </a:r>
            <a:r>
              <a:rPr lang="en-US" sz="1200" b="0" i="0" u="none" strike="noStrike" cap="none" dirty="0">
                <a:solidFill>
                  <a:schemeClr val="dk1"/>
                </a:solidFill>
                <a:latin typeface="Calibri"/>
                <a:ea typeface="Calibri"/>
                <a:cs typeface="Calibri"/>
                <a:sym typeface="Calibri"/>
              </a:rPr>
              <a:t>his item is a good illustration of the alignment principle showing how developers should use opportunities to connect to major work for standards labeled as supporting. Students may also draw on knowledge and skills acquired as part of their work in the Expressions and Equations domain as an approach to this problem given the formulas</a:t>
            </a:r>
            <a:r>
              <a:rPr lang="en-US" sz="1200" b="0" i="0" u="none" strike="noStrike" cap="none" baseline="0" dirty="0">
                <a:solidFill>
                  <a:schemeClr val="dk1"/>
                </a:solidFill>
                <a:latin typeface="Calibri"/>
                <a:ea typeface="Calibri"/>
                <a:cs typeface="Calibri"/>
                <a:sym typeface="Calibri"/>
              </a:rPr>
              <a:t> used and the unknowns they are asked to find</a:t>
            </a:r>
            <a:r>
              <a:rPr lang="en-US" sz="1200" b="0" i="0" u="none" strike="noStrike" cap="none" dirty="0">
                <a:solidFill>
                  <a:schemeClr val="dk1"/>
                </a:solidFill>
                <a:latin typeface="Calibri"/>
                <a:ea typeface="Calibri"/>
                <a:cs typeface="Calibri"/>
                <a:sym typeface="Calibri"/>
              </a:rPr>
              <a:t>.</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26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language used in the standards provides information about which aspects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grade 6 items, the standards to which they are written, and the key words signaling the aspects of rigor.</a:t>
            </a: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750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6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 drags each ordered pair to its correct location on the coordinate grid.</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also measures conceptual understanding, this time showing the work of the NS domain. The item author nicely embodies the language of this particular standard, choosing to use variables instead of numbers for the ordered pairs to ensure that the conceptual understanding required by the standard is targeted.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539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22" y="225997"/>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6"/>
            <a:ext cx="9144000" cy="3167762"/>
          </a:xfrm>
          <a:prstGeom prst="rect">
            <a:avLst/>
          </a:prstGeom>
          <a:noFill/>
          <a:ln>
            <a:noFill/>
          </a:ln>
        </p:spPr>
      </p:pic>
      <p:sp>
        <p:nvSpPr>
          <p:cNvPr id="15" name="Shape 1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6" name="Shape 16"/>
          <p:cNvSpPr txBox="1">
            <a:spLocks noGrp="1"/>
          </p:cNvSpPr>
          <p:nvPr>
            <p:ph type="subTitle" idx="1"/>
          </p:nvPr>
        </p:nvSpPr>
        <p:spPr>
          <a:xfrm>
            <a:off x="219319" y="3835564"/>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panose="020B0602030504020204" pitchFamily="34" charset="0"/>
                <a:ea typeface="Allerta"/>
                <a:cs typeface="Lucida Sans" panose="020B060203050402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7" name="Shape 1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61"/>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9"/>
              </a:buClr>
              <a:buFont typeface="Calibri"/>
              <a:buNone/>
              <a:defRPr sz="4400" b="0" i="0" u="none" strike="noStrike" cap="none">
                <a:solidFill>
                  <a:srgbClr val="3F3F39"/>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457204" y="1550987"/>
            <a:ext cx="4040187"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57204" y="2190752"/>
            <a:ext cx="4040187"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4"/>
          </p:nvPr>
        </p:nvSpPr>
        <p:spPr>
          <a:xfrm>
            <a:off x="4645025" y="2190752"/>
            <a:ext cx="4041773"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Shape 9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
        <p:nvSpPr>
          <p:cNvPr id="93" name="Shape 9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94" name="Shape 9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95" name="Shape 9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nd Slide">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8" name="Shape 98"/>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99" name="Shape 99"/>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100" name="Shape 100"/>
          <p:cNvSpPr txBox="1"/>
          <p:nvPr/>
        </p:nvSpPr>
        <p:spPr>
          <a:xfrm>
            <a:off x="216570"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rgbClr val="23593E"/>
              </a:solidFill>
              <a:latin typeface="Lucida Sans" panose="020B0602030504020204" pitchFamily="34" charset="0"/>
              <a:ea typeface="Allerta"/>
              <a:cs typeface="Allerta"/>
              <a:sym typeface="Allerta"/>
            </a:endParaRPr>
          </a:p>
        </p:txBody>
      </p:sp>
      <p:pic>
        <p:nvPicPr>
          <p:cNvPr id="101" name="Shape 101"/>
          <p:cNvPicPr preferRelativeResize="0"/>
          <p:nvPr/>
        </p:nvPicPr>
        <p:blipFill rotWithShape="1">
          <a:blip r:embed="rId3">
            <a:alphaModFix/>
          </a:blip>
          <a:srcRect/>
          <a:stretch/>
        </p:blipFill>
        <p:spPr>
          <a:xfrm>
            <a:off x="219322" y="225997"/>
            <a:ext cx="1640437" cy="808048"/>
          </a:xfrm>
          <a:prstGeom prst="rect">
            <a:avLst/>
          </a:prstGeom>
          <a:noFill/>
          <a:ln>
            <a:noFill/>
          </a:ln>
        </p:spPr>
      </p:pic>
      <p:sp>
        <p:nvSpPr>
          <p:cNvPr id="102" name="Shape 102"/>
          <p:cNvSpPr txBox="1">
            <a:spLocks noGrp="1"/>
          </p:cNvSpPr>
          <p:nvPr>
            <p:ph type="title"/>
          </p:nvPr>
        </p:nvSpPr>
        <p:spPr>
          <a:xfrm>
            <a:off x="219318" y="2852948"/>
            <a:ext cx="8617800" cy="87684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Lucida Sans" panose="020B0602030504020204" pitchFamily="34" charset="0"/>
                <a:ea typeface="Allerta"/>
                <a:cs typeface="Lucida Sans" panose="020B060203050402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7"/>
        <p:cNvGrpSpPr/>
        <p:nvPr/>
      </p:nvGrpSpPr>
      <p:grpSpPr>
        <a:xfrm>
          <a:off x="0" y="0"/>
          <a:ext cx="0" cy="0"/>
          <a:chOff x="0" y="0"/>
          <a:chExt cx="0" cy="0"/>
        </a:xfrm>
      </p:grpSpPr>
      <p:sp>
        <p:nvSpPr>
          <p:cNvPr id="118" name="Shape 11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19" name="Shape 11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120" name="Shape 12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1" name="Shape 12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27" name="Shape 12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9" name="Shape 12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35" name="Shape 13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136" name="Shape 13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37" name="Shape 13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1"/>
        <p:cNvGrpSpPr/>
        <p:nvPr/>
      </p:nvGrpSpPr>
      <p:grpSpPr>
        <a:xfrm>
          <a:off x="0" y="0"/>
          <a:ext cx="0" cy="0"/>
          <a:chOff x="0" y="0"/>
          <a:chExt cx="0" cy="0"/>
        </a:xfrm>
      </p:grpSpPr>
      <p:sp>
        <p:nvSpPr>
          <p:cNvPr id="142" name="Shape 14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43" name="Shape 14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144" name="Shape 14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45" name="Shape 14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able Page">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51" name="Shape 151"/>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52" name="Shape 152"/>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1" name="Shape 21"/>
          <p:cNvSpPr txBox="1">
            <a:spLocks noGrp="1"/>
          </p:cNvSpPr>
          <p:nvPr>
            <p:ph type="body" idx="1"/>
          </p:nvPr>
        </p:nvSpPr>
        <p:spPr>
          <a:xfrm>
            <a:off x="457200" y="1600200"/>
            <a:ext cx="8229600" cy="4525999"/>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00" cy="5403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3" name="Shape 23"/>
          <p:cNvSpPr txBox="1"/>
          <p:nvPr/>
        </p:nvSpPr>
        <p:spPr>
          <a:xfrm>
            <a:off x="7571685" y="6483773"/>
            <a:ext cx="1458298" cy="24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198" cy="337998"/>
          </a:xfrm>
          <a:prstGeom prst="rect">
            <a:avLst/>
          </a:prstGeom>
          <a:noFill/>
          <a:ln>
            <a:noFill/>
          </a:ln>
        </p:spPr>
      </p:pic>
      <p:sp>
        <p:nvSpPr>
          <p:cNvPr id="25" name="Shape 25"/>
          <p:cNvSpPr/>
          <p:nvPr/>
        </p:nvSpPr>
        <p:spPr>
          <a:xfrm>
            <a:off x="3542585" y="6519775"/>
            <a:ext cx="1906799" cy="1755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
        <p:nvSpPr>
          <p:cNvPr id="31" name="Shape 3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2" name="Shape 3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3" name="Shape 3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Page">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36" name="Shape 3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7" name="Shape 3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8" name="Shape 3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9" name="Shape 3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45" name="Shape 4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46" name="Shape 4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47" name="Shape 4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53" name="Shape 5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54" name="Shape 5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55" name="Shape 5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1" name="Shape 6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62" name="Shape 6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63" name="Shape 6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9" name="Shape 6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1" name="Shape 7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77" name="Shape 7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t>‹#›</a:t>
            </a:fld>
            <a:r>
              <a:rPr lang="en-US" sz="1000" dirty="0">
                <a:solidFill>
                  <a:srgbClr val="FFFFFF"/>
                </a:solidFill>
                <a:latin typeface="Lucida Sans" panose="020B0602030504020204" pitchFamily="34" charset="0"/>
                <a:ea typeface="Allerta"/>
                <a:cs typeface="Allerta"/>
                <a:sym typeface="Allerta"/>
              </a:rPr>
              <a:t> </a:t>
            </a:r>
          </a:p>
        </p:txBody>
      </p:sp>
      <p:pic>
        <p:nvPicPr>
          <p:cNvPr id="78" name="Shape 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9" name="Shape 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8.xml"/><Relationship Id="rId4"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8" name="Shape 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66" name="Shape 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518771" y="5036555"/>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0000"/>
              </a:solidFill>
              <a:latin typeface="Calibri"/>
              <a:ea typeface="Calibri"/>
              <a:cs typeface="Calibri"/>
              <a:sym typeface="Calibri"/>
            </a:endParaRPr>
          </a:p>
        </p:txBody>
      </p:sp>
      <p:sp>
        <p:nvSpPr>
          <p:cNvPr id="161" name="Shape 161"/>
          <p:cNvSpPr txBox="1">
            <a:spLocks noGrp="1"/>
          </p:cNvSpPr>
          <p:nvPr>
            <p:ph type="ctrTitle"/>
          </p:nvPr>
        </p:nvSpPr>
        <p:spPr>
          <a:xfrm>
            <a:off x="219318"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b="0" i="0" u="none" strike="noStrike" cap="none" dirty="0">
                <a:solidFill>
                  <a:srgbClr val="FFFFFF"/>
                </a:solidFill>
                <a:cs typeface="Allerta"/>
                <a:sym typeface="Allerta"/>
              </a:rPr>
              <a:t>Grade 6: Alignment to Mathematics </a:t>
            </a:r>
            <a:br>
              <a:rPr lang="en-US" sz="3200" b="0" i="0" u="none" strike="noStrike" cap="none" dirty="0">
                <a:solidFill>
                  <a:srgbClr val="FFFFFF"/>
                </a:solidFill>
                <a:cs typeface="Allerta"/>
                <a:sym typeface="Allerta"/>
              </a:rPr>
            </a:br>
            <a:r>
              <a:rPr lang="en-US" sz="3200" b="0" i="0" u="none" strike="noStrike" cap="none" dirty="0">
                <a:solidFill>
                  <a:srgbClr val="FFFFFF"/>
                </a:solidFill>
                <a:cs typeface="Allerta"/>
                <a:sym typeface="Allerta"/>
              </a:rPr>
              <a:t>Grade-Level Standards</a:t>
            </a:r>
          </a:p>
        </p:txBody>
      </p:sp>
      <p:sp>
        <p:nvSpPr>
          <p:cNvPr id="162" name="Shape 162"/>
          <p:cNvSpPr txBox="1">
            <a:spLocks noGrp="1"/>
          </p:cNvSpPr>
          <p:nvPr>
            <p:ph type="subTitle" idx="1"/>
          </p:nvPr>
        </p:nvSpPr>
        <p:spPr>
          <a:xfrm>
            <a:off x="219315" y="3987964"/>
            <a:ext cx="8785800" cy="792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4593B"/>
              </a:buClr>
              <a:buSzPct val="25000"/>
              <a:buFont typeface="Arial"/>
              <a:buNone/>
            </a:pPr>
            <a:r>
              <a:rPr lang="en-US" sz="2400" b="0" i="0" u="none" strike="noStrike" cap="none" dirty="0">
                <a:solidFill>
                  <a:srgbClr val="24593B"/>
                </a:solidFill>
                <a:cs typeface="Allerta"/>
                <a:sym typeface="Allerta"/>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idx="4294967295"/>
          </p:nvPr>
        </p:nvSpPr>
        <p:spPr>
          <a:xfrm>
            <a:off x="300251" y="274637"/>
            <a:ext cx="8516203" cy="132003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Items are designed to address the aspect(s) of rigor (conceptual understanding, </a:t>
            </a:r>
            <a:r>
              <a:rPr lang="en-US" sz="2160" b="1" i="0" u="none" strike="noStrike" cap="none" dirty="0">
                <a:solidFill>
                  <a:srgbClr val="2B9650"/>
                </a:solidFill>
                <a:latin typeface="Lucida Sans" panose="020B0602030504020204" pitchFamily="34" charset="0"/>
                <a:sym typeface="Allerta"/>
              </a:rPr>
              <a:t>procedural skill</a:t>
            </a:r>
            <a:r>
              <a:rPr lang="en-US" sz="2160" b="1" i="0" u="none" strike="noStrike" cap="none" dirty="0">
                <a:solidFill>
                  <a:srgbClr val="3F3F39"/>
                </a:solidFill>
                <a:latin typeface="Lucida Sans" panose="020B0602030504020204" pitchFamily="34" charset="0"/>
                <a:sym typeface="Allerta"/>
              </a:rPr>
              <a:t>, and application) evident in the language of the content standards.</a:t>
            </a:r>
          </a:p>
        </p:txBody>
      </p:sp>
      <p:sp>
        <p:nvSpPr>
          <p:cNvPr id="253" name="Shape 253"/>
          <p:cNvSpPr txBox="1"/>
          <p:nvPr/>
        </p:nvSpPr>
        <p:spPr>
          <a:xfrm>
            <a:off x="581897" y="5230007"/>
            <a:ext cx="7542346" cy="923329"/>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6.RP.A.3c. </a:t>
            </a:r>
            <a:r>
              <a:rPr lang="en-US" sz="1800" dirty="0">
                <a:solidFill>
                  <a:schemeClr val="dk1"/>
                </a:solidFill>
                <a:latin typeface="Arial"/>
                <a:ea typeface="Arial"/>
                <a:cs typeface="Arial"/>
                <a:sym typeface="Arial"/>
              </a:rPr>
              <a:t>Find a percent of a quantity as a rate per 100 (e.g., 30% of a quantity means 30/100 times the quantity); solve problems involving finding the whole, given a part and the percent. </a:t>
            </a:r>
          </a:p>
        </p:txBody>
      </p:sp>
      <p:sp>
        <p:nvSpPr>
          <p:cNvPr id="254" name="Shape 254"/>
          <p:cNvSpPr txBox="1"/>
          <p:nvPr/>
        </p:nvSpPr>
        <p:spPr>
          <a:xfrm>
            <a:off x="581897" y="1951869"/>
            <a:ext cx="8234556" cy="18466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Enter the unknown value that makes this statement true:</a:t>
            </a:r>
          </a:p>
          <a:p>
            <a:pPr marL="0" marR="0" lvl="0" indent="0" algn="l" rtl="0">
              <a:spcBef>
                <a:spcPts val="0"/>
              </a:spcBef>
              <a:buSzPct val="25000"/>
              <a:buNone/>
            </a:pPr>
            <a:r>
              <a:rPr lang="en-US" sz="2400">
                <a:solidFill>
                  <a:schemeClr val="dk1"/>
                </a:solidFill>
                <a:latin typeface="Arial"/>
                <a:ea typeface="Arial"/>
                <a:cs typeface="Arial"/>
                <a:sym typeface="Arial"/>
              </a:rPr>
              <a:t> </a:t>
            </a:r>
          </a:p>
          <a:p>
            <a:pPr marL="0" marR="0" lvl="0" indent="0" algn="l" rtl="0">
              <a:spcBef>
                <a:spcPts val="0"/>
              </a:spcBef>
              <a:buSzPct val="25000"/>
              <a:buNone/>
            </a:pP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45 is  ____% of 50.</a:t>
            </a:r>
          </a:p>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idx="4294967295"/>
          </p:nvPr>
        </p:nvSpPr>
        <p:spPr>
          <a:xfrm>
            <a:off x="381277" y="274637"/>
            <a:ext cx="8394234" cy="111743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aspect(s) of rigor (conceptual understanding, procedural skill, and </a:t>
            </a:r>
            <a:r>
              <a:rPr lang="en-US" sz="2000" b="1" i="0" u="none" strike="noStrike" cap="none" dirty="0">
                <a:solidFill>
                  <a:srgbClr val="2B9650"/>
                </a:solidFill>
                <a:latin typeface="Lucida Sans" panose="020B0602030504020204" pitchFamily="34" charset="0"/>
                <a:sym typeface="Allerta"/>
              </a:rPr>
              <a:t>application</a:t>
            </a:r>
            <a:r>
              <a:rPr lang="en-US" sz="2000" b="1" i="0" u="none" strike="noStrike" cap="none" dirty="0">
                <a:solidFill>
                  <a:srgbClr val="3F3F39"/>
                </a:solidFill>
                <a:latin typeface="Lucida Sans" panose="020B0602030504020204" pitchFamily="34" charset="0"/>
                <a:sym typeface="Allerta"/>
              </a:rPr>
              <a:t>) evident in the language of the content standards.</a:t>
            </a:r>
          </a:p>
        </p:txBody>
      </p:sp>
      <p:sp>
        <p:nvSpPr>
          <p:cNvPr id="261" name="Shape 261"/>
          <p:cNvSpPr txBox="1"/>
          <p:nvPr/>
        </p:nvSpPr>
        <p:spPr>
          <a:xfrm>
            <a:off x="682120" y="5314730"/>
            <a:ext cx="8093391" cy="923329"/>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6.RP.A.3. </a:t>
            </a:r>
            <a:r>
              <a:rPr lang="en-US" sz="1800" dirty="0">
                <a:solidFill>
                  <a:schemeClr val="dk1"/>
                </a:solidFill>
                <a:latin typeface="Arial"/>
                <a:ea typeface="Arial"/>
                <a:cs typeface="Arial"/>
                <a:sym typeface="Arial"/>
              </a:rPr>
              <a:t>Use ratio and rate reasoning to solve real-world and mathematical problems, e.g., by reasoning about tables of equivalent ratios, tape diagrams, double number line diagrams, or equations. </a:t>
            </a:r>
          </a:p>
        </p:txBody>
      </p:sp>
      <p:sp>
        <p:nvSpPr>
          <p:cNvPr id="262" name="Shape 262"/>
          <p:cNvSpPr txBox="1"/>
          <p:nvPr/>
        </p:nvSpPr>
        <p:spPr>
          <a:xfrm>
            <a:off x="588031" y="1627241"/>
            <a:ext cx="8093391" cy="31085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Arial"/>
                <a:ea typeface="Arial"/>
                <a:cs typeface="Arial"/>
                <a:sym typeface="Arial"/>
              </a:rPr>
              <a:t>Alan is making banana bread. The ratio of the number of cups </a:t>
            </a:r>
            <a:r>
              <a:rPr lang="en-US" sz="2000" dirty="0">
                <a:solidFill>
                  <a:schemeClr val="dk1"/>
                </a:solidFill>
              </a:rPr>
              <a:t>of </a:t>
            </a:r>
            <a:r>
              <a:rPr lang="en-US" sz="2000" dirty="0">
                <a:solidFill>
                  <a:schemeClr val="dk1"/>
                </a:solidFill>
                <a:latin typeface="Arial"/>
                <a:ea typeface="Arial"/>
                <a:cs typeface="Arial"/>
                <a:sym typeface="Arial"/>
              </a:rPr>
              <a:t>mashed bananas to the number of cups of flour for his recipe is 6:3. </a:t>
            </a:r>
          </a:p>
          <a:p>
            <a:pPr marL="0" marR="0" lvl="0" indent="0" algn="l" rtl="0">
              <a:spcBef>
                <a:spcPts val="0"/>
              </a:spcBef>
              <a:buSzPct val="25000"/>
              <a:buNone/>
            </a:pPr>
            <a:r>
              <a:rPr lang="en-US" sz="2000" dirty="0">
                <a:solidFill>
                  <a:schemeClr val="dk1"/>
                </a:solidFill>
                <a:latin typeface="Arial"/>
                <a:ea typeface="Arial"/>
                <a:cs typeface="Arial"/>
                <a:sym typeface="Arial"/>
              </a:rPr>
              <a:t> </a:t>
            </a:r>
          </a:p>
          <a:p>
            <a:pPr marL="457200" marR="0" lvl="0" indent="-457200" algn="l" rtl="0">
              <a:spcBef>
                <a:spcPts val="0"/>
              </a:spcBef>
              <a:spcAft>
                <a:spcPts val="1200"/>
              </a:spcAft>
              <a:buClr>
                <a:schemeClr val="dk1"/>
              </a:buClr>
              <a:buSzPct val="100000"/>
              <a:buFont typeface="Arial"/>
              <a:buAutoNum type="alphaLcParenBoth"/>
            </a:pPr>
            <a:r>
              <a:rPr lang="en-US" sz="2000" dirty="0">
                <a:solidFill>
                  <a:schemeClr val="dk1"/>
                </a:solidFill>
                <a:latin typeface="Arial"/>
                <a:ea typeface="Arial"/>
                <a:cs typeface="Arial"/>
                <a:sym typeface="Arial"/>
              </a:rPr>
              <a:t>Alan uses 3 cups of mashed bananas to make 1 loaf. How many cups of flour will he use? </a:t>
            </a:r>
            <a:endParaRPr lang="en-US" sz="2000" dirty="0">
              <a:solidFill>
                <a:schemeClr val="dk1"/>
              </a:solidFill>
            </a:endParaRPr>
          </a:p>
          <a:p>
            <a:pPr marL="457200" marR="0" lvl="0" indent="-457200" algn="l" rtl="0">
              <a:spcBef>
                <a:spcPts val="0"/>
              </a:spcBef>
              <a:buClr>
                <a:schemeClr val="dk1"/>
              </a:buClr>
              <a:buSzPct val="100000"/>
              <a:buFont typeface="Arial"/>
              <a:buAutoNum type="alphaLcParenBoth"/>
            </a:pPr>
            <a:r>
              <a:rPr lang="en-US" sz="2000" dirty="0">
                <a:solidFill>
                  <a:schemeClr val="dk1"/>
                </a:solidFill>
                <a:latin typeface="Arial"/>
                <a:ea typeface="Arial"/>
                <a:cs typeface="Arial"/>
                <a:sym typeface="Arial"/>
              </a:rPr>
              <a:t>Erik uses Alan’s recipe to make banana bread. Erik uses 9 cups of flour in total. How many loaves does Erik make?</a:t>
            </a:r>
          </a:p>
          <a:p>
            <a:pPr marL="0" marR="0" lvl="0" indent="0" algn="l" rtl="0">
              <a:spcBef>
                <a:spcPts val="0"/>
              </a:spcBef>
              <a:buSzPct val="25000"/>
              <a:buNone/>
            </a:pPr>
            <a:r>
              <a:rPr lang="en-US" sz="1800" dirty="0">
                <a:solidFill>
                  <a:schemeClr val="dk1"/>
                </a:solidFill>
                <a:latin typeface="Arial"/>
                <a:ea typeface="Arial"/>
                <a:cs typeface="Arial"/>
                <a:sym typeface="Arial"/>
              </a:rPr>
              <a:t> </a:t>
            </a:r>
          </a:p>
          <a:p>
            <a:pPr marL="0" marR="0" lvl="0" indent="0" algn="l" rtl="0">
              <a:spcBef>
                <a:spcPts val="0"/>
              </a:spcBef>
              <a:buNone/>
            </a:pPr>
            <a:endParaRPr sz="1800" dirty="0">
              <a:solidFill>
                <a:schemeClr val="dk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a:stretch/>
        </p:blipFill>
        <p:spPr>
          <a:xfrm>
            <a:off x="898001" y="4420821"/>
            <a:ext cx="2686049" cy="1085851"/>
          </a:xfrm>
          <a:prstGeom prst="rect">
            <a:avLst/>
          </a:prstGeom>
          <a:noFill/>
          <a:ln>
            <a:noFill/>
          </a:ln>
        </p:spPr>
      </p:pic>
      <p:sp>
        <p:nvSpPr>
          <p:cNvPr id="269" name="Shape 269"/>
          <p:cNvSpPr txBox="1">
            <a:spLocks noGrp="1"/>
          </p:cNvSpPr>
          <p:nvPr>
            <p:ph type="title" idx="4294967295"/>
          </p:nvPr>
        </p:nvSpPr>
        <p:spPr>
          <a:xfrm>
            <a:off x="449566" y="28364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#3</a:t>
            </a:r>
          </a:p>
        </p:txBody>
      </p:sp>
      <p:sp>
        <p:nvSpPr>
          <p:cNvPr id="270" name="Shape 270"/>
          <p:cNvSpPr txBox="1">
            <a:spLocks noGrp="1"/>
          </p:cNvSpPr>
          <p:nvPr>
            <p:ph type="body" idx="4294967295"/>
          </p:nvPr>
        </p:nvSpPr>
        <p:spPr>
          <a:xfrm>
            <a:off x="410545"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Items are designed to attend to </a:t>
            </a:r>
            <a:r>
              <a:rPr lang="en-US" sz="2400" b="0" i="0" u="none" strike="noStrike" cap="none" dirty="0">
                <a:solidFill>
                  <a:srgbClr val="00B050"/>
                </a:solidFill>
                <a:latin typeface="Lucida Sans" panose="020B0602030504020204" pitchFamily="34" charset="0"/>
                <a:sym typeface="Allerta"/>
              </a:rPr>
              <a:t>content limits </a:t>
            </a:r>
            <a:r>
              <a:rPr lang="en-US" sz="2400" b="0" i="0" u="none" strike="noStrike" cap="none" dirty="0">
                <a:solidFill>
                  <a:srgbClr val="3F3F39"/>
                </a:solidFill>
                <a:latin typeface="Lucida Sans" panose="020B0602030504020204" pitchFamily="34" charset="0"/>
                <a:sym typeface="Allerta"/>
              </a:rPr>
              <a:t>articulated in the standards.</a:t>
            </a:r>
          </a:p>
        </p:txBody>
      </p:sp>
      <p:pic>
        <p:nvPicPr>
          <p:cNvPr id="271" name="Shape 271"/>
          <p:cNvPicPr preferRelativeResize="0"/>
          <p:nvPr/>
        </p:nvPicPr>
        <p:blipFill rotWithShape="1">
          <a:blip r:embed="rId4">
            <a:alphaModFix/>
          </a:blip>
          <a:srcRect/>
          <a:stretch/>
        </p:blipFill>
        <p:spPr>
          <a:xfrm>
            <a:off x="6936075" y="2869756"/>
            <a:ext cx="888087" cy="1089677"/>
          </a:xfrm>
          <a:prstGeom prst="rect">
            <a:avLst/>
          </a:prstGeom>
          <a:noFill/>
          <a:ln>
            <a:noFill/>
          </a:ln>
        </p:spPr>
      </p:pic>
      <p:pic>
        <p:nvPicPr>
          <p:cNvPr id="272" name="Shape 272"/>
          <p:cNvPicPr preferRelativeResize="0"/>
          <p:nvPr/>
        </p:nvPicPr>
        <p:blipFill rotWithShape="1">
          <a:blip r:embed="rId5">
            <a:alphaModFix/>
          </a:blip>
          <a:srcRect/>
          <a:stretch/>
        </p:blipFill>
        <p:spPr>
          <a:xfrm>
            <a:off x="3424844" y="4482783"/>
            <a:ext cx="2876201" cy="89832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727933" y="2181553"/>
            <a:ext cx="2792500" cy="1795179"/>
          </a:xfrm>
          <a:prstGeom prst="rect">
            <a:avLst/>
          </a:prstGeom>
          <a:noFill/>
          <a:ln>
            <a:noFill/>
          </a:ln>
        </p:spPr>
      </p:pic>
      <p:sp>
        <p:nvSpPr>
          <p:cNvPr id="279" name="Shape 279"/>
          <p:cNvSpPr txBox="1">
            <a:spLocks noGrp="1"/>
          </p:cNvSpPr>
          <p:nvPr>
            <p:ph type="title" idx="4294967295"/>
          </p:nvPr>
        </p:nvSpPr>
        <p:spPr>
          <a:xfrm>
            <a:off x="382136" y="274637"/>
            <a:ext cx="7847462"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Items are designed to attend to content limits articulated in the standards.</a:t>
            </a:r>
            <a:br>
              <a:rPr lang="en-US" sz="2520" b="0" i="0" u="none" strike="noStrike" cap="none" dirty="0">
                <a:solidFill>
                  <a:schemeClr val="dk1"/>
                </a:solidFill>
                <a:latin typeface="Lucida Sans" panose="020B0602030504020204" pitchFamily="34" charset="0"/>
                <a:sym typeface="Allerta"/>
              </a:rPr>
            </a:br>
            <a:endParaRPr lang="en-US" sz="2520" b="0" i="0" u="none" strike="noStrike" cap="none" dirty="0">
              <a:solidFill>
                <a:schemeClr val="dk1"/>
              </a:solidFill>
              <a:latin typeface="Lucida Sans" panose="020B0602030504020204" pitchFamily="34" charset="0"/>
              <a:sym typeface="Allerta"/>
            </a:endParaRPr>
          </a:p>
        </p:txBody>
      </p:sp>
      <p:sp>
        <p:nvSpPr>
          <p:cNvPr id="280" name="Shape 280"/>
          <p:cNvSpPr/>
          <p:nvPr/>
        </p:nvSpPr>
        <p:spPr>
          <a:xfrm>
            <a:off x="1026879" y="1416358"/>
            <a:ext cx="3717230" cy="3167268"/>
          </a:xfrm>
          <a:prstGeom prst="noSmoking">
            <a:avLst>
              <a:gd name="adj" fmla="val 2844"/>
            </a:avLst>
          </a:prstGeom>
          <a:solidFill>
            <a:srgbClr val="289659"/>
          </a:solidFill>
          <a:ln w="9525" cap="flat" cmpd="sng">
            <a:solidFill>
              <a:srgbClr val="0A653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281" name="Shape 281"/>
          <p:cNvSpPr txBox="1"/>
          <p:nvPr/>
        </p:nvSpPr>
        <p:spPr>
          <a:xfrm>
            <a:off x="581897" y="5290803"/>
            <a:ext cx="7542346" cy="923329"/>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6.EE.B.7. Solve real-world and mathematical problems by writing and solving equations of the form </a:t>
            </a:r>
            <a:r>
              <a:rPr lang="en-US" sz="1800" i="1" dirty="0">
                <a:solidFill>
                  <a:schemeClr val="dk1"/>
                </a:solidFill>
                <a:latin typeface="Lucida Sans" panose="020B0602030504020204" pitchFamily="34" charset="0"/>
                <a:ea typeface="Allerta"/>
                <a:cs typeface="Allerta"/>
                <a:sym typeface="Allerta"/>
              </a:rPr>
              <a:t>x </a:t>
            </a:r>
            <a:r>
              <a:rPr lang="en-US" sz="1800" dirty="0">
                <a:solidFill>
                  <a:schemeClr val="dk1"/>
                </a:solidFill>
                <a:latin typeface="Lucida Sans" panose="020B0602030504020204" pitchFamily="34" charset="0"/>
                <a:ea typeface="Allerta"/>
                <a:cs typeface="Allerta"/>
                <a:sym typeface="Allerta"/>
              </a:rPr>
              <a:t>+ </a:t>
            </a:r>
            <a:r>
              <a:rPr lang="en-US" sz="1800" i="1" dirty="0">
                <a:solidFill>
                  <a:schemeClr val="dk1"/>
                </a:solidFill>
                <a:latin typeface="Lucida Sans" panose="020B0602030504020204" pitchFamily="34" charset="0"/>
                <a:ea typeface="Allerta"/>
                <a:cs typeface="Allerta"/>
                <a:sym typeface="Allerta"/>
              </a:rPr>
              <a:t>p </a:t>
            </a:r>
            <a:r>
              <a:rPr lang="en-US" sz="1800" dirty="0">
                <a:solidFill>
                  <a:schemeClr val="dk1"/>
                </a:solidFill>
                <a:latin typeface="Lucida Sans" panose="020B0602030504020204" pitchFamily="34" charset="0"/>
                <a:ea typeface="Allerta"/>
                <a:cs typeface="Allerta"/>
                <a:sym typeface="Allerta"/>
              </a:rPr>
              <a:t>= </a:t>
            </a:r>
            <a:r>
              <a:rPr lang="en-US" sz="1800" i="1" dirty="0">
                <a:solidFill>
                  <a:schemeClr val="dk1"/>
                </a:solidFill>
                <a:latin typeface="Lucida Sans" panose="020B0602030504020204" pitchFamily="34" charset="0"/>
                <a:ea typeface="Allerta"/>
                <a:cs typeface="Allerta"/>
                <a:sym typeface="Allerta"/>
              </a:rPr>
              <a:t>q </a:t>
            </a:r>
            <a:r>
              <a:rPr lang="en-US" sz="1800" dirty="0">
                <a:solidFill>
                  <a:schemeClr val="dk1"/>
                </a:solidFill>
                <a:latin typeface="Lucida Sans" panose="020B0602030504020204" pitchFamily="34" charset="0"/>
                <a:ea typeface="Allerta"/>
                <a:cs typeface="Allerta"/>
                <a:sym typeface="Allerta"/>
              </a:rPr>
              <a:t>and </a:t>
            </a:r>
            <a:r>
              <a:rPr lang="en-US" sz="1800" i="1" dirty="0" err="1">
                <a:solidFill>
                  <a:schemeClr val="dk1"/>
                </a:solidFill>
                <a:latin typeface="Lucida Sans" panose="020B0602030504020204" pitchFamily="34" charset="0"/>
                <a:ea typeface="Allerta"/>
                <a:cs typeface="Allerta"/>
                <a:sym typeface="Allerta"/>
              </a:rPr>
              <a:t>px</a:t>
            </a:r>
            <a:r>
              <a:rPr lang="en-US" sz="1800" i="1" dirty="0">
                <a:solidFill>
                  <a:schemeClr val="dk1"/>
                </a:solidFill>
                <a:latin typeface="Lucida Sans" panose="020B0602030504020204" pitchFamily="34" charset="0"/>
                <a:ea typeface="Allerta"/>
                <a:cs typeface="Allerta"/>
                <a:sym typeface="Allerta"/>
              </a:rPr>
              <a:t> </a:t>
            </a:r>
            <a:r>
              <a:rPr lang="en-US" sz="1800" dirty="0">
                <a:solidFill>
                  <a:schemeClr val="dk1"/>
                </a:solidFill>
                <a:latin typeface="Lucida Sans" panose="020B0602030504020204" pitchFamily="34" charset="0"/>
                <a:ea typeface="Allerta"/>
                <a:cs typeface="Allerta"/>
                <a:sym typeface="Allerta"/>
              </a:rPr>
              <a:t>= </a:t>
            </a:r>
            <a:r>
              <a:rPr lang="en-US" sz="1800" i="1" dirty="0">
                <a:solidFill>
                  <a:schemeClr val="dk1"/>
                </a:solidFill>
                <a:latin typeface="Lucida Sans" panose="020B0602030504020204" pitchFamily="34" charset="0"/>
                <a:ea typeface="Allerta"/>
                <a:cs typeface="Allerta"/>
                <a:sym typeface="Allerta"/>
              </a:rPr>
              <a:t>q </a:t>
            </a:r>
            <a:r>
              <a:rPr lang="en-US" sz="1800" dirty="0">
                <a:solidFill>
                  <a:schemeClr val="dk1"/>
                </a:solidFill>
                <a:latin typeface="Lucida Sans" panose="020B0602030504020204" pitchFamily="34" charset="0"/>
                <a:ea typeface="Allerta"/>
                <a:cs typeface="Allerta"/>
                <a:sym typeface="Allerta"/>
              </a:rPr>
              <a:t>for cases </a:t>
            </a:r>
            <a:r>
              <a:rPr lang="en-US" sz="1800" dirty="0">
                <a:solidFill>
                  <a:srgbClr val="15A059"/>
                </a:solidFill>
                <a:latin typeface="Lucida Sans" panose="020B0602030504020204" pitchFamily="34" charset="0"/>
                <a:ea typeface="Allerta"/>
                <a:cs typeface="Allerta"/>
                <a:sym typeface="Allerta"/>
              </a:rPr>
              <a:t>in</a:t>
            </a:r>
            <a:r>
              <a:rPr lang="en-US" sz="1800" dirty="0">
                <a:solidFill>
                  <a:schemeClr val="dk1"/>
                </a:solidFill>
                <a:latin typeface="Lucida Sans" panose="020B0602030504020204" pitchFamily="34" charset="0"/>
                <a:ea typeface="Allerta"/>
                <a:cs typeface="Allerta"/>
                <a:sym typeface="Allerta"/>
              </a:rPr>
              <a:t> </a:t>
            </a:r>
            <a:r>
              <a:rPr lang="en-US" sz="1800" dirty="0">
                <a:solidFill>
                  <a:srgbClr val="15A059"/>
                </a:solidFill>
                <a:latin typeface="Lucida Sans" panose="020B0602030504020204" pitchFamily="34" charset="0"/>
                <a:ea typeface="Allerta"/>
                <a:cs typeface="Allerta"/>
                <a:sym typeface="Allerta"/>
              </a:rPr>
              <a:t>which </a:t>
            </a:r>
            <a:r>
              <a:rPr lang="en-US" sz="1800" i="1" dirty="0">
                <a:solidFill>
                  <a:srgbClr val="15A059"/>
                </a:solidFill>
                <a:latin typeface="Lucida Sans" panose="020B0602030504020204" pitchFamily="34" charset="0"/>
                <a:ea typeface="Allerta"/>
                <a:cs typeface="Allerta"/>
                <a:sym typeface="Allerta"/>
              </a:rPr>
              <a:t>p</a:t>
            </a:r>
            <a:r>
              <a:rPr lang="en-US" sz="1800" dirty="0">
                <a:solidFill>
                  <a:srgbClr val="15A059"/>
                </a:solidFill>
                <a:latin typeface="Lucida Sans" panose="020B0602030504020204" pitchFamily="34" charset="0"/>
                <a:ea typeface="Allerta"/>
                <a:cs typeface="Allerta"/>
                <a:sym typeface="Allerta"/>
              </a:rPr>
              <a:t>, </a:t>
            </a:r>
            <a:r>
              <a:rPr lang="en-US" sz="1800" i="1" dirty="0">
                <a:solidFill>
                  <a:srgbClr val="15A059"/>
                </a:solidFill>
                <a:latin typeface="Lucida Sans" panose="020B0602030504020204" pitchFamily="34" charset="0"/>
                <a:ea typeface="Allerta"/>
                <a:cs typeface="Allerta"/>
                <a:sym typeface="Allerta"/>
              </a:rPr>
              <a:t>q </a:t>
            </a:r>
            <a:r>
              <a:rPr lang="en-US" sz="1800" dirty="0">
                <a:solidFill>
                  <a:srgbClr val="15A059"/>
                </a:solidFill>
                <a:latin typeface="Lucida Sans" panose="020B0602030504020204" pitchFamily="34" charset="0"/>
                <a:ea typeface="Allerta"/>
                <a:cs typeface="Allerta"/>
                <a:sym typeface="Allerta"/>
              </a:rPr>
              <a:t>and </a:t>
            </a:r>
            <a:r>
              <a:rPr lang="en-US" sz="1800" i="1" dirty="0">
                <a:solidFill>
                  <a:srgbClr val="15A059"/>
                </a:solidFill>
                <a:latin typeface="Lucida Sans" panose="020B0602030504020204" pitchFamily="34" charset="0"/>
                <a:ea typeface="Allerta"/>
                <a:cs typeface="Allerta"/>
                <a:sym typeface="Allerta"/>
              </a:rPr>
              <a:t>x </a:t>
            </a:r>
            <a:r>
              <a:rPr lang="en-US" sz="1800" dirty="0">
                <a:solidFill>
                  <a:srgbClr val="15A059"/>
                </a:solidFill>
                <a:latin typeface="Lucida Sans" panose="020B0602030504020204" pitchFamily="34" charset="0"/>
                <a:ea typeface="Allerta"/>
                <a:cs typeface="Allerta"/>
                <a:sym typeface="Allerta"/>
              </a:rPr>
              <a:t>are all nonnegative rational numbers</a:t>
            </a:r>
            <a:r>
              <a:rPr lang="en-US" sz="1800" dirty="0">
                <a:solidFill>
                  <a:schemeClr val="dk1"/>
                </a:solidFill>
                <a:latin typeface="Lucida Sans" panose="020B0602030504020204" pitchFamily="34" charset="0"/>
                <a:ea typeface="Allerta"/>
                <a:cs typeface="Allerta"/>
                <a:sym typeface="Allerta"/>
              </a:rPr>
              <a:t>.</a:t>
            </a:r>
          </a:p>
        </p:txBody>
      </p:sp>
      <p:pic>
        <p:nvPicPr>
          <p:cNvPr id="282" name="Shape 282"/>
          <p:cNvPicPr preferRelativeResize="0"/>
          <p:nvPr/>
        </p:nvPicPr>
        <p:blipFill rotWithShape="1">
          <a:blip r:embed="rId4">
            <a:alphaModFix/>
          </a:blip>
          <a:srcRect/>
          <a:stretch/>
        </p:blipFill>
        <p:spPr>
          <a:xfrm>
            <a:off x="5283641" y="2144641"/>
            <a:ext cx="2734259" cy="1832093"/>
          </a:xfrm>
          <a:prstGeom prst="rect">
            <a:avLst/>
          </a:prstGeom>
          <a:noFill/>
          <a:ln>
            <a:noFill/>
          </a:ln>
        </p:spPr>
      </p:pic>
      <p:cxnSp>
        <p:nvCxnSpPr>
          <p:cNvPr id="283" name="Shape 283"/>
          <p:cNvCxnSpPr/>
          <p:nvPr/>
        </p:nvCxnSpPr>
        <p:spPr>
          <a:xfrm rot="-5400000">
            <a:off x="7032253" y="2437918"/>
            <a:ext cx="1579933" cy="604050"/>
          </a:xfrm>
          <a:prstGeom prst="straightConnector1">
            <a:avLst/>
          </a:prstGeom>
          <a:noFill/>
          <a:ln w="63500" cap="flat" cmpd="sng">
            <a:solidFill>
              <a:srgbClr val="289659"/>
            </a:solidFill>
            <a:prstDash val="solid"/>
            <a:round/>
            <a:headEnd type="none" w="med" len="med"/>
            <a:tailEnd type="none" w="med" len="med"/>
          </a:ln>
        </p:spPr>
      </p:cxnSp>
      <p:cxnSp>
        <p:nvCxnSpPr>
          <p:cNvPr id="284" name="Shape 284"/>
          <p:cNvCxnSpPr/>
          <p:nvPr/>
        </p:nvCxnSpPr>
        <p:spPr>
          <a:xfrm rot="-5400000" flipH="1">
            <a:off x="7196747" y="3206464"/>
            <a:ext cx="399078" cy="247814"/>
          </a:xfrm>
          <a:prstGeom prst="straightConnector1">
            <a:avLst/>
          </a:prstGeom>
          <a:noFill/>
          <a:ln w="63500" cap="flat" cmpd="sng">
            <a:solidFill>
              <a:srgbClr val="289659"/>
            </a:solidFill>
            <a:prstDash val="solid"/>
            <a:round/>
            <a:headEnd type="none" w="med" len="med"/>
            <a:tailEnd type="none" w="med" len="med"/>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idx="4294967295"/>
          </p:nvPr>
        </p:nvSpPr>
        <p:spPr>
          <a:xfrm>
            <a:off x="33590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#4</a:t>
            </a:r>
          </a:p>
        </p:txBody>
      </p:sp>
      <p:sp>
        <p:nvSpPr>
          <p:cNvPr id="291" name="Shape 291"/>
          <p:cNvSpPr txBox="1">
            <a:spLocks noGrp="1"/>
          </p:cNvSpPr>
          <p:nvPr>
            <p:ph type="body" idx="4294967295"/>
          </p:nvPr>
        </p:nvSpPr>
        <p:spPr>
          <a:xfrm>
            <a:off x="335902" y="1558212"/>
            <a:ext cx="8416213"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Most items aligned to a single content standard should assess the </a:t>
            </a:r>
            <a:r>
              <a:rPr lang="en-US" sz="2400" b="0" i="0" u="none" strike="noStrike" cap="none" dirty="0">
                <a:solidFill>
                  <a:srgbClr val="2B9650"/>
                </a:solidFill>
                <a:latin typeface="Lucida Sans" panose="020B0602030504020204" pitchFamily="34" charset="0"/>
                <a:sym typeface="Allerta"/>
              </a:rPr>
              <a:t>central concern </a:t>
            </a:r>
            <a:r>
              <a:rPr lang="en-US" sz="2400" b="0" i="0" u="none" strike="noStrike" cap="none" dirty="0">
                <a:solidFill>
                  <a:srgbClr val="3F3F39"/>
                </a:solidFill>
                <a:latin typeface="Lucida Sans" panose="020B0602030504020204" pitchFamily="34" charset="0"/>
                <a:sym typeface="Allerta"/>
              </a:rPr>
              <a:t>of the standard.</a:t>
            </a:r>
          </a:p>
        </p:txBody>
      </p:sp>
      <p:pic>
        <p:nvPicPr>
          <p:cNvPr id="292" name="Shape 292"/>
          <p:cNvPicPr preferRelativeResize="0"/>
          <p:nvPr/>
        </p:nvPicPr>
        <p:blipFill rotWithShape="1">
          <a:blip r:embed="rId3">
            <a:alphaModFix/>
          </a:blip>
          <a:srcRect l="7976" t="8945" b="5269"/>
          <a:stretch/>
        </p:blipFill>
        <p:spPr>
          <a:xfrm>
            <a:off x="2780522" y="3097763"/>
            <a:ext cx="2962664" cy="276186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803535"/>
          </a:xfrm>
          <a:prstGeom prst="rect">
            <a:avLst/>
          </a:prstGeom>
          <a:noFill/>
          <a:ln>
            <a:noFill/>
          </a:ln>
        </p:spPr>
        <p:txBody>
          <a:bodyPr lIns="91425" tIns="91425" rIns="91425" bIns="91425" anchor="ctr" anchorCtr="0">
            <a:noAutofit/>
          </a:bodyPr>
          <a:lstStyle/>
          <a:p>
            <a:pPr marL="0" marR="0" lvl="0" indent="0" algn="l" rtl="0">
              <a:spcBef>
                <a:spcPts val="0"/>
              </a:spcBef>
              <a:buClr>
                <a:srgbClr val="3F3F39"/>
              </a:buClr>
              <a:buSzPct val="25000"/>
              <a:buFont typeface="Allerta"/>
              <a:buNone/>
            </a:pPr>
            <a:r>
              <a:rPr lang="en-US" sz="2200" b="1" i="0" u="none" strike="noStrike" cap="none" dirty="0">
                <a:solidFill>
                  <a:srgbClr val="3F3F39"/>
                </a:solidFill>
                <a:latin typeface="Lucida Sans" panose="020B0602030504020204" pitchFamily="34" charset="0"/>
                <a:ea typeface="Allerta"/>
                <a:cs typeface="Allerta"/>
                <a:sym typeface="Allerta"/>
              </a:rPr>
              <a:t>Most items aligned to a single content standard should assess the central concern of the standard.</a:t>
            </a:r>
          </a:p>
        </p:txBody>
      </p:sp>
      <p:sp>
        <p:nvSpPr>
          <p:cNvPr id="299" name="Shape 299"/>
          <p:cNvSpPr txBox="1">
            <a:spLocks noGrp="1"/>
          </p:cNvSpPr>
          <p:nvPr>
            <p:ph type="body" idx="1"/>
          </p:nvPr>
        </p:nvSpPr>
        <p:spPr>
          <a:xfrm>
            <a:off x="457204" y="1550987"/>
            <a:ext cx="4040187" cy="639762"/>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Central Concern	</a:t>
            </a:r>
          </a:p>
        </p:txBody>
      </p:sp>
      <p:sp>
        <p:nvSpPr>
          <p:cNvPr id="300" name="Shape 300"/>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Not the Central Concern</a:t>
            </a:r>
          </a:p>
        </p:txBody>
      </p:sp>
      <p:sp>
        <p:nvSpPr>
          <p:cNvPr id="301" name="Shape 301"/>
          <p:cNvSpPr txBox="1"/>
          <p:nvPr/>
        </p:nvSpPr>
        <p:spPr>
          <a:xfrm>
            <a:off x="348784" y="5188407"/>
            <a:ext cx="7672061" cy="369332"/>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6.NS.B.2</a:t>
            </a:r>
            <a:r>
              <a:rPr lang="en-US" sz="1800" dirty="0">
                <a:solidFill>
                  <a:schemeClr val="dk1"/>
                </a:solidFill>
                <a:latin typeface="Calibri"/>
                <a:ea typeface="Calibri"/>
                <a:cs typeface="Calibri"/>
                <a:sym typeface="Calibri"/>
              </a:rPr>
              <a:t>. Fluently divide multi-digit numbers using the standard algorithm.</a:t>
            </a:r>
          </a:p>
        </p:txBody>
      </p:sp>
      <p:pic>
        <p:nvPicPr>
          <p:cNvPr id="302" name="Shape 302"/>
          <p:cNvPicPr preferRelativeResize="0"/>
          <p:nvPr/>
        </p:nvPicPr>
        <p:blipFill rotWithShape="1">
          <a:blip r:embed="rId3">
            <a:alphaModFix/>
          </a:blip>
          <a:srcRect/>
          <a:stretch/>
        </p:blipFill>
        <p:spPr>
          <a:xfrm>
            <a:off x="560481" y="2244806"/>
            <a:ext cx="4296241" cy="1918549"/>
          </a:xfrm>
          <a:prstGeom prst="rect">
            <a:avLst/>
          </a:prstGeom>
          <a:noFill/>
          <a:ln>
            <a:noFill/>
          </a:ln>
        </p:spPr>
      </p:pic>
      <p:pic>
        <p:nvPicPr>
          <p:cNvPr id="303" name="Shape 303"/>
          <p:cNvPicPr preferRelativeResize="0"/>
          <p:nvPr/>
        </p:nvPicPr>
        <p:blipFill rotWithShape="1">
          <a:blip r:embed="rId4">
            <a:alphaModFix/>
          </a:blip>
          <a:srcRect/>
          <a:stretch/>
        </p:blipFill>
        <p:spPr>
          <a:xfrm>
            <a:off x="4645025" y="2244806"/>
            <a:ext cx="4118721" cy="19185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#5</a:t>
            </a:r>
          </a:p>
        </p:txBody>
      </p:sp>
      <p:sp>
        <p:nvSpPr>
          <p:cNvPr id="310" name="Shape 310"/>
          <p:cNvSpPr txBox="1">
            <a:spLocks noGrp="1"/>
          </p:cNvSpPr>
          <p:nvPr>
            <p:ph type="body" idx="4294967295"/>
          </p:nvPr>
        </p:nvSpPr>
        <p:spPr>
          <a:xfrm>
            <a:off x="429208" y="1600200"/>
            <a:ext cx="8229600" cy="1534886"/>
          </a:xfrm>
          <a:prstGeom prst="rect">
            <a:avLst/>
          </a:prstGeom>
          <a:noFill/>
          <a:ln>
            <a:noFill/>
          </a:ln>
        </p:spPr>
        <p:txBody>
          <a:bodyPr lIns="91425" tIns="91425" rIns="91425" bIns="91425" anchor="t" anchorCtr="0">
            <a:noAutofit/>
          </a:bodyPr>
          <a:lstStyle/>
          <a:p>
            <a:pPr lvl="0" indent="-190500">
              <a:spcBef>
                <a:spcPts val="0"/>
              </a:spcBef>
              <a:buSzPct val="25000"/>
              <a:buNone/>
            </a:pPr>
            <a:r>
              <a:rPr lang="en-US" sz="2400" b="0"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00B050"/>
                </a:solidFill>
                <a:latin typeface="Lucida Sans" panose="020B0602030504020204" pitchFamily="34" charset="0"/>
                <a:sym typeface="Allerta"/>
              </a:rPr>
              <a:t>Representations</a:t>
            </a:r>
            <a:r>
              <a:rPr lang="en-US" dirty="0">
                <a:solidFill>
                  <a:srgbClr val="3F3F39"/>
                </a:solidFill>
                <a:latin typeface="Lucida Sans" panose="020B0602030504020204" pitchFamily="34" charset="0"/>
              </a:rPr>
              <a:t> are well suited to the mathematics that students are learning and serve an important purpose within the item itself.</a:t>
            </a:r>
            <a:r>
              <a:rPr lang="en-US" sz="2400" b="0" i="0" u="none" strike="noStrike" cap="none" dirty="0">
                <a:solidFill>
                  <a:srgbClr val="3F3F39"/>
                </a:solidFill>
                <a:latin typeface="Lucida Sans" panose="020B0602030504020204" pitchFamily="34" charset="0"/>
                <a:sym typeface="Allerta"/>
              </a:rPr>
              <a:t> </a:t>
            </a: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311" name="Shape 311"/>
          <p:cNvPicPr preferRelativeResize="0"/>
          <p:nvPr/>
        </p:nvPicPr>
        <p:blipFill rotWithShape="1">
          <a:blip r:embed="rId3">
            <a:alphaModFix/>
          </a:blip>
          <a:srcRect/>
          <a:stretch/>
        </p:blipFill>
        <p:spPr>
          <a:xfrm>
            <a:off x="1718258" y="3135086"/>
            <a:ext cx="5905500" cy="3000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idx="4294967295"/>
          </p:nvPr>
        </p:nvSpPr>
        <p:spPr>
          <a:xfrm>
            <a:off x="313897" y="274637"/>
            <a:ext cx="7915700" cy="1062843"/>
          </a:xfrm>
          <a:prstGeom prst="rect">
            <a:avLst/>
          </a:prstGeom>
          <a:noFill/>
          <a:ln>
            <a:noFill/>
          </a:ln>
        </p:spPr>
        <p:txBody>
          <a:bodyPr lIns="91425" tIns="91425" rIns="91425" bIns="91425" anchor="ctr" anchorCtr="0">
            <a:noAutofit/>
          </a:bodyPr>
          <a:lstStyle/>
          <a:p>
            <a:pPr lvl="0">
              <a:buSzPct val="25000"/>
            </a:pPr>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a:t>
            </a:r>
            <a:endParaRPr lang="en-US" sz="2000" b="1" i="0" u="none" strike="noStrike" cap="none" dirty="0">
              <a:solidFill>
                <a:srgbClr val="3F3F39"/>
              </a:solidFill>
              <a:latin typeface="Lucida Sans" panose="020B0602030504020204" pitchFamily="34" charset="0"/>
              <a:sym typeface="Allerta"/>
            </a:endParaRPr>
          </a:p>
        </p:txBody>
      </p:sp>
      <p:sp>
        <p:nvSpPr>
          <p:cNvPr id="318" name="Shape 318"/>
          <p:cNvSpPr txBox="1"/>
          <p:nvPr/>
        </p:nvSpPr>
        <p:spPr>
          <a:xfrm>
            <a:off x="600560" y="5286169"/>
            <a:ext cx="7911302" cy="923329"/>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6.RP.A.3. </a:t>
            </a:r>
            <a:r>
              <a:rPr lang="en-US" sz="1800" dirty="0">
                <a:solidFill>
                  <a:schemeClr val="dk1"/>
                </a:solidFill>
                <a:latin typeface="Arial"/>
                <a:ea typeface="Arial"/>
                <a:cs typeface="Arial"/>
                <a:sym typeface="Arial"/>
              </a:rPr>
              <a:t>Use ratio and rate reasoning to solve real-world and mathematical problems, e.g., by reasoning about tables of equivalent ratios, tape diagrams, double number line diagrams, or equations. </a:t>
            </a:r>
          </a:p>
        </p:txBody>
      </p:sp>
      <p:pic>
        <p:nvPicPr>
          <p:cNvPr id="319" name="Shape 319"/>
          <p:cNvPicPr preferRelativeResize="0"/>
          <p:nvPr/>
        </p:nvPicPr>
        <p:blipFill rotWithShape="1">
          <a:blip r:embed="rId3">
            <a:alphaModFix/>
          </a:blip>
          <a:srcRect/>
          <a:stretch/>
        </p:blipFill>
        <p:spPr>
          <a:xfrm>
            <a:off x="873909" y="1709763"/>
            <a:ext cx="3548139" cy="1225461"/>
          </a:xfrm>
          <a:prstGeom prst="rect">
            <a:avLst/>
          </a:prstGeom>
          <a:noFill/>
          <a:ln>
            <a:noFill/>
          </a:ln>
        </p:spPr>
      </p:pic>
      <p:sp>
        <p:nvSpPr>
          <p:cNvPr id="320" name="Shape 320"/>
          <p:cNvSpPr txBox="1"/>
          <p:nvPr/>
        </p:nvSpPr>
        <p:spPr>
          <a:xfrm>
            <a:off x="318295" y="1528566"/>
            <a:ext cx="79113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The diagram shows the unit rate for making copies on a copy machine. </a:t>
            </a:r>
          </a:p>
        </p:txBody>
      </p:sp>
      <p:sp>
        <p:nvSpPr>
          <p:cNvPr id="321" name="Shape 321"/>
          <p:cNvSpPr txBox="1"/>
          <p:nvPr/>
        </p:nvSpPr>
        <p:spPr>
          <a:xfrm>
            <a:off x="348787" y="2935225"/>
            <a:ext cx="79113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Which table shows data for the same copy machine?</a:t>
            </a:r>
          </a:p>
        </p:txBody>
      </p:sp>
      <p:pic>
        <p:nvPicPr>
          <p:cNvPr id="322" name="Shape 322"/>
          <p:cNvPicPr preferRelativeResize="0"/>
          <p:nvPr/>
        </p:nvPicPr>
        <p:blipFill rotWithShape="1">
          <a:blip r:embed="rId4">
            <a:alphaModFix/>
          </a:blip>
          <a:srcRect/>
          <a:stretch/>
        </p:blipFill>
        <p:spPr>
          <a:xfrm>
            <a:off x="4404875" y="3565432"/>
            <a:ext cx="2157983" cy="1422308"/>
          </a:xfrm>
          <a:prstGeom prst="rect">
            <a:avLst/>
          </a:prstGeom>
          <a:noFill/>
          <a:ln>
            <a:noFill/>
          </a:ln>
        </p:spPr>
      </p:pic>
      <p:pic>
        <p:nvPicPr>
          <p:cNvPr id="323" name="Shape 323"/>
          <p:cNvPicPr preferRelativeResize="0"/>
          <p:nvPr/>
        </p:nvPicPr>
        <p:blipFill rotWithShape="1">
          <a:blip r:embed="rId5">
            <a:alphaModFix/>
          </a:blip>
          <a:srcRect/>
          <a:stretch/>
        </p:blipFill>
        <p:spPr>
          <a:xfrm>
            <a:off x="6620784" y="3612467"/>
            <a:ext cx="2157983" cy="1422309"/>
          </a:xfrm>
          <a:prstGeom prst="rect">
            <a:avLst/>
          </a:prstGeom>
          <a:noFill/>
          <a:ln>
            <a:noFill/>
          </a:ln>
        </p:spPr>
      </p:pic>
      <p:pic>
        <p:nvPicPr>
          <p:cNvPr id="324" name="Shape 324"/>
          <p:cNvPicPr preferRelativeResize="0"/>
          <p:nvPr/>
        </p:nvPicPr>
        <p:blipFill rotWithShape="1">
          <a:blip r:embed="rId6">
            <a:alphaModFix/>
          </a:blip>
          <a:srcRect/>
          <a:stretch/>
        </p:blipFill>
        <p:spPr>
          <a:xfrm>
            <a:off x="2323897" y="3566969"/>
            <a:ext cx="2090943" cy="1410362"/>
          </a:xfrm>
          <a:prstGeom prst="rect">
            <a:avLst/>
          </a:prstGeom>
          <a:noFill/>
          <a:ln>
            <a:noFill/>
          </a:ln>
        </p:spPr>
      </p:pic>
      <p:pic>
        <p:nvPicPr>
          <p:cNvPr id="325" name="Shape 325"/>
          <p:cNvPicPr preferRelativeResize="0"/>
          <p:nvPr/>
        </p:nvPicPr>
        <p:blipFill rotWithShape="1">
          <a:blip r:embed="rId7">
            <a:alphaModFix/>
          </a:blip>
          <a:srcRect/>
          <a:stretch/>
        </p:blipFill>
        <p:spPr>
          <a:xfrm>
            <a:off x="110978" y="3543451"/>
            <a:ext cx="2228437" cy="141732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idx="4294967295"/>
          </p:nvPr>
        </p:nvSpPr>
        <p:spPr>
          <a:xfrm>
            <a:off x="522514"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#6</a:t>
            </a:r>
          </a:p>
        </p:txBody>
      </p:sp>
      <p:sp>
        <p:nvSpPr>
          <p:cNvPr id="332" name="Shape 332"/>
          <p:cNvSpPr txBox="1">
            <a:spLocks noGrp="1"/>
          </p:cNvSpPr>
          <p:nvPr>
            <p:ph type="body" idx="4294967295"/>
          </p:nvPr>
        </p:nvSpPr>
        <p:spPr>
          <a:xfrm>
            <a:off x="391886" y="1417637"/>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use mathematically precise language, are </a:t>
            </a:r>
            <a:r>
              <a:rPr lang="en-US" sz="2400" b="0" i="0" u="none" strike="noStrike" cap="none" dirty="0">
                <a:solidFill>
                  <a:srgbClr val="2B9650"/>
                </a:solidFill>
                <a:latin typeface="Lucida Sans" panose="020B0602030504020204" pitchFamily="34" charset="0"/>
                <a:sym typeface="Allerta"/>
              </a:rPr>
              <a:t>free from mathematical errors or ambiguities</a:t>
            </a:r>
            <a:r>
              <a:rPr lang="en-US" sz="2400" b="0" i="0" u="none" strike="noStrike" cap="none" dirty="0">
                <a:solidFill>
                  <a:srgbClr val="3F3F39"/>
                </a:solidFill>
                <a:latin typeface="Lucida Sans" panose="020B0602030504020204" pitchFamily="34" charset="0"/>
                <a:sym typeface="Allerta"/>
              </a:rPr>
              <a:t>, and are aligned to the mathematically appropriate standard. </a:t>
            </a:r>
          </a:p>
        </p:txBody>
      </p:sp>
      <p:pic>
        <p:nvPicPr>
          <p:cNvPr id="333" name="Shape 333"/>
          <p:cNvPicPr preferRelativeResize="0"/>
          <p:nvPr/>
        </p:nvPicPr>
        <p:blipFill rotWithShape="1">
          <a:blip r:embed="rId3">
            <a:alphaModFix/>
          </a:blip>
          <a:srcRect l="11900" t="10122" r="13434" b="735"/>
          <a:stretch/>
        </p:blipFill>
        <p:spPr>
          <a:xfrm>
            <a:off x="2583782" y="3245499"/>
            <a:ext cx="3868615" cy="307910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idx="4294967295"/>
          </p:nvPr>
        </p:nvSpPr>
        <p:spPr>
          <a:xfrm>
            <a:off x="295840" y="384517"/>
            <a:ext cx="7983939" cy="151233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400" b="1" i="0" u="none" strike="noStrike" cap="none" dirty="0">
                <a:solidFill>
                  <a:srgbClr val="3F3F39"/>
                </a:solidFill>
                <a:latin typeface="Lucida Sans" panose="020B0602030504020204" pitchFamily="34" charset="0"/>
                <a:sym typeface="Allerta"/>
              </a:rPr>
              <a:t>Items use mathematically precise language, are </a:t>
            </a:r>
            <a:r>
              <a:rPr lang="en-US" sz="2400" b="1" i="0" u="none" strike="noStrike" cap="none" dirty="0">
                <a:solidFill>
                  <a:srgbClr val="2B9650"/>
                </a:solidFill>
                <a:latin typeface="Lucida Sans" panose="020B0602030504020204" pitchFamily="34" charset="0"/>
                <a:sym typeface="Allerta"/>
              </a:rPr>
              <a:t>free from mathematical errors or ambiguities</a:t>
            </a:r>
            <a:r>
              <a:rPr lang="en-US" sz="2400" b="1" i="0" u="none" strike="noStrike" cap="none" dirty="0">
                <a:solidFill>
                  <a:srgbClr val="3F3F39"/>
                </a:solidFill>
                <a:latin typeface="Lucida Sans" panose="020B0602030504020204" pitchFamily="34" charset="0"/>
                <a:sym typeface="Allerta"/>
              </a:rPr>
              <a:t>, and are aligned to the mathematically appropriate standard. </a:t>
            </a:r>
          </a:p>
        </p:txBody>
      </p:sp>
      <p:sp>
        <p:nvSpPr>
          <p:cNvPr id="340" name="Shape 340"/>
          <p:cNvSpPr txBox="1"/>
          <p:nvPr/>
        </p:nvSpPr>
        <p:spPr>
          <a:xfrm>
            <a:off x="355600" y="2304615"/>
            <a:ext cx="84328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Arial"/>
                <a:ea typeface="Arial"/>
                <a:cs typeface="Arial"/>
                <a:sym typeface="Arial"/>
              </a:rPr>
              <a:t>Wyatt hiked 6 miles in 2 hours. How many miles can he hike in 9 hours? </a:t>
            </a:r>
          </a:p>
        </p:txBody>
      </p:sp>
      <p:sp>
        <p:nvSpPr>
          <p:cNvPr id="341" name="Shape 341"/>
          <p:cNvSpPr txBox="1"/>
          <p:nvPr/>
        </p:nvSpPr>
        <p:spPr>
          <a:xfrm>
            <a:off x="47044" y="2304614"/>
            <a:ext cx="752688"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FF0000"/>
                </a:solidFill>
                <a:latin typeface="Arial"/>
                <a:ea typeface="Arial"/>
                <a:cs typeface="Arial"/>
                <a:sym typeface="Arial"/>
              </a:rPr>
              <a:t>✗</a:t>
            </a:r>
          </a:p>
        </p:txBody>
      </p:sp>
      <p:sp>
        <p:nvSpPr>
          <p:cNvPr id="342" name="Shape 342"/>
          <p:cNvSpPr txBox="1"/>
          <p:nvPr/>
        </p:nvSpPr>
        <p:spPr>
          <a:xfrm>
            <a:off x="0" y="2980193"/>
            <a:ext cx="79973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accent2"/>
                </a:solidFill>
                <a:latin typeface="Arial"/>
                <a:ea typeface="Arial"/>
                <a:cs typeface="Arial"/>
                <a:sym typeface="Arial"/>
              </a:rPr>
              <a:t>✔</a:t>
            </a:r>
          </a:p>
        </p:txBody>
      </p:sp>
      <p:sp>
        <p:nvSpPr>
          <p:cNvPr id="343" name="Shape 343"/>
          <p:cNvSpPr txBox="1"/>
          <p:nvPr/>
        </p:nvSpPr>
        <p:spPr>
          <a:xfrm>
            <a:off x="2916672" y="4647664"/>
            <a:ext cx="5871727" cy="1200329"/>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6.RP.A.3 </a:t>
            </a:r>
            <a:r>
              <a:rPr lang="en-US" sz="1800" dirty="0">
                <a:solidFill>
                  <a:schemeClr val="dk1"/>
                </a:solidFill>
                <a:latin typeface="Arial"/>
                <a:ea typeface="Arial"/>
                <a:cs typeface="Arial"/>
                <a:sym typeface="Arial"/>
              </a:rPr>
              <a:t>Use ratio and rate reasoning to solve real-world and mathematical problems, e.g., by reasoning about tables of equivalent ratios, tape diagrams, double number line diagrams, or equations. </a:t>
            </a:r>
          </a:p>
        </p:txBody>
      </p:sp>
      <p:sp>
        <p:nvSpPr>
          <p:cNvPr id="344" name="Shape 344"/>
          <p:cNvSpPr txBox="1"/>
          <p:nvPr/>
        </p:nvSpPr>
        <p:spPr>
          <a:xfrm>
            <a:off x="366867" y="2980193"/>
            <a:ext cx="84328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Arial"/>
                <a:ea typeface="Arial"/>
                <a:cs typeface="Arial"/>
                <a:sym typeface="Arial"/>
              </a:rPr>
              <a:t>Wyatt hiked 6 miles in 2 hours. At this same rate, what is the total number of miles he would hike in 9 hours?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303927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idx="4294967295"/>
          </p:nvPr>
        </p:nvSpPr>
        <p:spPr>
          <a:xfrm>
            <a:off x="429208" y="30668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#7</a:t>
            </a:r>
          </a:p>
        </p:txBody>
      </p:sp>
      <p:sp>
        <p:nvSpPr>
          <p:cNvPr id="351" name="Shape 351"/>
          <p:cNvSpPr txBox="1">
            <a:spLocks noGrp="1"/>
          </p:cNvSpPr>
          <p:nvPr>
            <p:ph type="body" idx="4294967295"/>
          </p:nvPr>
        </p:nvSpPr>
        <p:spPr>
          <a:xfrm>
            <a:off x="429208" y="1468536"/>
            <a:ext cx="8229600" cy="127829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The demands of items measuring the Standards for Mathematical Practice are </a:t>
            </a:r>
            <a:r>
              <a:rPr lang="en-US" sz="2400" b="0" i="0" u="none" strike="noStrike" cap="none" dirty="0">
                <a:solidFill>
                  <a:srgbClr val="2B9650"/>
                </a:solidFill>
                <a:latin typeface="Lucida Sans" panose="020B0602030504020204" pitchFamily="34" charset="0"/>
                <a:sym typeface="Allerta"/>
              </a:rPr>
              <a:t>appropriate</a:t>
            </a:r>
            <a:r>
              <a:rPr lang="en-US" sz="2400" b="0" i="0" u="none" strike="noStrike" cap="none" dirty="0">
                <a:solidFill>
                  <a:srgbClr val="3F3F39"/>
                </a:solidFill>
                <a:latin typeface="Lucida Sans" panose="020B0602030504020204" pitchFamily="34" charset="0"/>
                <a:sym typeface="Allerta"/>
              </a:rPr>
              <a:t> to the targeted grade level.</a:t>
            </a:r>
          </a:p>
        </p:txBody>
      </p:sp>
      <p:pic>
        <p:nvPicPr>
          <p:cNvPr id="352" name="Shape 352"/>
          <p:cNvPicPr preferRelativeResize="0"/>
          <p:nvPr/>
        </p:nvPicPr>
        <p:blipFill rotWithShape="1">
          <a:blip r:embed="rId3">
            <a:alphaModFix/>
          </a:blip>
          <a:srcRect/>
          <a:stretch/>
        </p:blipFill>
        <p:spPr>
          <a:xfrm>
            <a:off x="2444619" y="3102558"/>
            <a:ext cx="3876675" cy="280987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p:nvPr/>
        </p:nvSpPr>
        <p:spPr>
          <a:xfrm>
            <a:off x="212096" y="5620580"/>
            <a:ext cx="8474703" cy="646331"/>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6.G.A Solve real-world and mathematical problems involving area, surface area, and volume.</a:t>
            </a:r>
          </a:p>
        </p:txBody>
      </p:sp>
      <p:sp>
        <p:nvSpPr>
          <p:cNvPr id="359" name="Shape 359"/>
          <p:cNvSpPr txBox="1"/>
          <p:nvPr/>
        </p:nvSpPr>
        <p:spPr>
          <a:xfrm>
            <a:off x="234379" y="5131555"/>
            <a:ext cx="7127863" cy="369332"/>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MP1. Make sense of problems and persevere in solving them. </a:t>
            </a:r>
          </a:p>
        </p:txBody>
      </p:sp>
      <p:sp>
        <p:nvSpPr>
          <p:cNvPr id="360" name="Shape 360"/>
          <p:cNvSpPr txBox="1">
            <a:spLocks noGrp="1"/>
          </p:cNvSpPr>
          <p:nvPr>
            <p:ph type="title" idx="4294967295"/>
          </p:nvPr>
        </p:nvSpPr>
        <p:spPr>
          <a:xfrm>
            <a:off x="234380" y="331787"/>
            <a:ext cx="8479408" cy="108757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200" b="1" i="0" u="none" strike="noStrike" cap="none" dirty="0">
                <a:solidFill>
                  <a:srgbClr val="3F3F39"/>
                </a:solidFill>
                <a:latin typeface="Lucida Sans" panose="020B0602030504020204" pitchFamily="34" charset="0"/>
                <a:sym typeface="Allerta"/>
              </a:rPr>
              <a:t>The demands of items measuring the Standards for Mathematical Practice are appropriate to the targeted grade level.</a:t>
            </a:r>
          </a:p>
        </p:txBody>
      </p:sp>
      <p:pic>
        <p:nvPicPr>
          <p:cNvPr id="2" name="Picture 1"/>
          <p:cNvPicPr>
            <a:picLocks noChangeAspect="1"/>
          </p:cNvPicPr>
          <p:nvPr/>
        </p:nvPicPr>
        <p:blipFill>
          <a:blip r:embed="rId3"/>
          <a:stretch>
            <a:fillRect/>
          </a:stretch>
        </p:blipFill>
        <p:spPr>
          <a:xfrm>
            <a:off x="793750" y="1371600"/>
            <a:ext cx="6844179" cy="3726914"/>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idx="4294967295"/>
          </p:nvPr>
        </p:nvSpPr>
        <p:spPr>
          <a:xfrm>
            <a:off x="429208" y="288018"/>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a:t>
            </a:r>
            <a:r>
              <a:rPr lang="en-US" dirty="0">
                <a:solidFill>
                  <a:srgbClr val="3F3F39"/>
                </a:solidFill>
                <a:latin typeface="Lucida Sans" panose="020B0602030504020204" pitchFamily="34" charset="0"/>
              </a:rPr>
              <a:t>8</a:t>
            </a:r>
            <a:endParaRPr lang="en-US" sz="2800" b="0" i="0" u="none" strike="noStrike" cap="none" dirty="0">
              <a:solidFill>
                <a:srgbClr val="3F3F39"/>
              </a:solidFill>
              <a:latin typeface="Lucida Sans" panose="020B0602030504020204" pitchFamily="34" charset="0"/>
              <a:sym typeface="Allerta"/>
            </a:endParaRPr>
          </a:p>
        </p:txBody>
      </p:sp>
      <p:sp>
        <p:nvSpPr>
          <p:cNvPr id="368" name="Shape 36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15A059"/>
                </a:solidFill>
                <a:latin typeface="Lucida Sans" panose="020B0602030504020204" pitchFamily="34" charset="0"/>
                <a:sym typeface="Allerta"/>
              </a:rPr>
              <a:t>Item types </a:t>
            </a:r>
            <a:r>
              <a:rPr lang="en-US" sz="2400" b="0" i="0" u="none" strike="noStrike" cap="none" dirty="0">
                <a:solidFill>
                  <a:srgbClr val="3F3F39"/>
                </a:solidFill>
                <a:latin typeface="Lucida Sans" panose="020B0602030504020204" pitchFamily="34" charset="0"/>
                <a:sym typeface="Allerta"/>
              </a:rPr>
              <a:t>are chosen to </a:t>
            </a:r>
            <a:r>
              <a:rPr lang="en-US" sz="2400" b="0" i="0" u="none" strike="noStrike" cap="none" dirty="0">
                <a:solidFill>
                  <a:schemeClr val="dk2"/>
                </a:solidFill>
                <a:latin typeface="Lucida Sans" panose="020B0602030504020204" pitchFamily="34" charset="0"/>
                <a:sym typeface="Allerta"/>
              </a:rPr>
              <a:t>match </a:t>
            </a:r>
            <a:r>
              <a:rPr lang="en-US" sz="2400" b="0" i="0" u="none" strike="noStrike" cap="none" dirty="0">
                <a:solidFill>
                  <a:srgbClr val="3F3F39"/>
                </a:solidFill>
                <a:latin typeface="Lucida Sans" panose="020B0602030504020204" pitchFamily="34" charset="0"/>
                <a:sym typeface="Allerta"/>
              </a:rPr>
              <a:t>the item’s </a:t>
            </a:r>
            <a:r>
              <a:rPr lang="en-US" sz="2400" b="0" i="0" u="none" strike="noStrike" cap="none" dirty="0">
                <a:solidFill>
                  <a:schemeClr val="accent2"/>
                </a:solidFill>
                <a:latin typeface="Lucida Sans" panose="020B0602030504020204" pitchFamily="34" charset="0"/>
                <a:sym typeface="Allerta"/>
              </a:rPr>
              <a:t>purpose</a:t>
            </a:r>
            <a:r>
              <a:rPr lang="en-US" sz="2400" b="0" i="0" u="none" strike="noStrike" cap="none" dirty="0">
                <a:solidFill>
                  <a:srgbClr val="3F3F39"/>
                </a:solidFill>
                <a:latin typeface="Lucida Sans" panose="020B0602030504020204" pitchFamily="34" charset="0"/>
                <a:sym typeface="Allerta"/>
              </a:rPr>
              <a:t> and as part of the </a:t>
            </a:r>
            <a:r>
              <a:rPr lang="en-US" sz="2400" b="0" i="0" u="none" strike="noStrike" cap="none" dirty="0">
                <a:solidFill>
                  <a:srgbClr val="00B050"/>
                </a:solidFill>
                <a:latin typeface="Lucida Sans" panose="020B0602030504020204" pitchFamily="34" charset="0"/>
                <a:sym typeface="Allerta"/>
              </a:rPr>
              <a:t>evidence</a:t>
            </a:r>
            <a:r>
              <a:rPr lang="en-US" sz="2400" b="0" i="0" u="none" strike="noStrike" cap="none" dirty="0">
                <a:solidFill>
                  <a:srgbClr val="3F3F39"/>
                </a:solidFill>
                <a:latin typeface="Lucida Sans" panose="020B0602030504020204" pitchFamily="34" charset="0"/>
                <a:sym typeface="Allerta"/>
              </a:rPr>
              <a:t> required by the standards. </a:t>
            </a:r>
          </a:p>
        </p:txBody>
      </p:sp>
      <p:pic>
        <p:nvPicPr>
          <p:cNvPr id="369" name="Shape 369"/>
          <p:cNvPicPr preferRelativeResize="0"/>
          <p:nvPr/>
        </p:nvPicPr>
        <p:blipFill rotWithShape="1">
          <a:blip r:embed="rId3">
            <a:alphaModFix/>
          </a:blip>
          <a:srcRect b="15297"/>
          <a:stretch/>
        </p:blipFill>
        <p:spPr>
          <a:xfrm>
            <a:off x="2715208" y="2869616"/>
            <a:ext cx="3657600" cy="3098047"/>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idx="4294967295"/>
          </p:nvPr>
        </p:nvSpPr>
        <p:spPr>
          <a:xfrm>
            <a:off x="341193" y="274637"/>
            <a:ext cx="821445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a:t>
            </a:r>
            <a:r>
              <a:rPr lang="en-US" sz="2520" b="1" i="0" u="none" strike="noStrike" cap="none" dirty="0">
                <a:solidFill>
                  <a:schemeClr val="dk1"/>
                </a:solidFill>
                <a:latin typeface="Lucida Sans" panose="020B0602030504020204" pitchFamily="34" charset="0"/>
                <a:sym typeface="Allerta"/>
              </a:rPr>
              <a:t> </a:t>
            </a:r>
          </a:p>
        </p:txBody>
      </p:sp>
      <p:sp>
        <p:nvSpPr>
          <p:cNvPr id="376" name="Shape 376"/>
          <p:cNvSpPr txBox="1"/>
          <p:nvPr/>
        </p:nvSpPr>
        <p:spPr>
          <a:xfrm>
            <a:off x="359006" y="5095880"/>
            <a:ext cx="8526251" cy="1200329"/>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6.EE.5. </a:t>
            </a:r>
            <a:r>
              <a:rPr lang="en-US" sz="1800" dirty="0">
                <a:solidFill>
                  <a:schemeClr val="dk1"/>
                </a:solidFill>
                <a:latin typeface="Arial"/>
                <a:ea typeface="Arial"/>
                <a:cs typeface="Arial"/>
                <a:sym typeface="Arial"/>
              </a:rPr>
              <a:t>Understand solving an equation or inequality as a process of answering a question: which values from a specified set, if any, make the equation or inequality true? Use substitution to determine whether a given number in a specified set makes an equation or inequality true. </a:t>
            </a:r>
          </a:p>
        </p:txBody>
      </p:sp>
      <p:pic>
        <p:nvPicPr>
          <p:cNvPr id="377" name="Shape 377"/>
          <p:cNvPicPr preferRelativeResize="0"/>
          <p:nvPr/>
        </p:nvPicPr>
        <p:blipFill rotWithShape="1">
          <a:blip r:embed="rId3">
            <a:alphaModFix/>
          </a:blip>
          <a:srcRect/>
          <a:stretch/>
        </p:blipFill>
        <p:spPr>
          <a:xfrm>
            <a:off x="1315063" y="1380754"/>
            <a:ext cx="6470566" cy="345661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idx="4294967295"/>
          </p:nvPr>
        </p:nvSpPr>
        <p:spPr>
          <a:xfrm>
            <a:off x="300250" y="274637"/>
            <a:ext cx="8215953" cy="85812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p>
        </p:txBody>
      </p:sp>
      <p:pic>
        <p:nvPicPr>
          <p:cNvPr id="392" name="Shape 392"/>
          <p:cNvPicPr preferRelativeResize="0"/>
          <p:nvPr/>
        </p:nvPicPr>
        <p:blipFill rotWithShape="1">
          <a:blip r:embed="rId3">
            <a:alphaModFix/>
          </a:blip>
          <a:srcRect/>
          <a:stretch/>
        </p:blipFill>
        <p:spPr>
          <a:xfrm>
            <a:off x="300250" y="1132763"/>
            <a:ext cx="5852090" cy="5034450"/>
          </a:xfrm>
          <a:prstGeom prst="rect">
            <a:avLst/>
          </a:prstGeom>
          <a:noFill/>
          <a:ln>
            <a:noFill/>
          </a:ln>
        </p:spPr>
      </p:pic>
      <p:sp>
        <p:nvSpPr>
          <p:cNvPr id="393" name="Shape 393"/>
          <p:cNvSpPr txBox="1"/>
          <p:nvPr/>
        </p:nvSpPr>
        <p:spPr>
          <a:xfrm>
            <a:off x="5010091" y="3858891"/>
            <a:ext cx="3851644" cy="2308323"/>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6.NS.C.8. </a:t>
            </a:r>
            <a:r>
              <a:rPr lang="en-US" sz="1800" dirty="0">
                <a:solidFill>
                  <a:schemeClr val="dk1"/>
                </a:solidFill>
                <a:latin typeface="Arial"/>
                <a:ea typeface="Arial"/>
                <a:cs typeface="Arial"/>
                <a:sym typeface="Arial"/>
              </a:rPr>
              <a:t>Solve real-world and mathematical problems by graphing points in all four quadrants of the coordinate plane. Include use of coordinates and absolute value to find distances between points with the same first coordinate or the same second coordinate.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idx="4294967295"/>
          </p:nvPr>
        </p:nvSpPr>
        <p:spPr>
          <a:xfrm>
            <a:off x="368071" y="274637"/>
            <a:ext cx="8318728" cy="89906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p>
        </p:txBody>
      </p:sp>
      <p:pic>
        <p:nvPicPr>
          <p:cNvPr id="400" name="Shape 400"/>
          <p:cNvPicPr preferRelativeResize="0"/>
          <p:nvPr/>
        </p:nvPicPr>
        <p:blipFill rotWithShape="1">
          <a:blip r:embed="rId3">
            <a:alphaModFix/>
          </a:blip>
          <a:srcRect/>
          <a:stretch/>
        </p:blipFill>
        <p:spPr>
          <a:xfrm>
            <a:off x="203200" y="1716705"/>
            <a:ext cx="8737599" cy="2730500"/>
          </a:xfrm>
          <a:prstGeom prst="rect">
            <a:avLst/>
          </a:prstGeom>
          <a:noFill/>
          <a:ln>
            <a:noFill/>
          </a:ln>
        </p:spPr>
      </p:pic>
      <p:sp>
        <p:nvSpPr>
          <p:cNvPr id="401" name="Shape 401"/>
          <p:cNvSpPr txBox="1"/>
          <p:nvPr/>
        </p:nvSpPr>
        <p:spPr>
          <a:xfrm>
            <a:off x="188176" y="5573419"/>
            <a:ext cx="8775928" cy="646331"/>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Lucida Sans" panose="020B0602030504020204" pitchFamily="34" charset="0"/>
                <a:ea typeface="Allerta"/>
                <a:cs typeface="Allerta"/>
                <a:sym typeface="Allerta"/>
              </a:rPr>
              <a:t>6.RP.A.3.d</a:t>
            </a:r>
            <a:r>
              <a:rPr lang="en-US" sz="1800" dirty="0">
                <a:solidFill>
                  <a:schemeClr val="dk1"/>
                </a:solidFill>
                <a:latin typeface="Lucida Sans" panose="020B0602030504020204" pitchFamily="34" charset="0"/>
                <a:ea typeface="Allerta"/>
                <a:cs typeface="Allerta"/>
                <a:sym typeface="Allerta"/>
              </a:rPr>
              <a:t>. Use ratio reasoning to convert measurement units; manipulate and transform units appropriately when multiplying or dividing quantities.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#9</a:t>
            </a:r>
          </a:p>
        </p:txBody>
      </p:sp>
      <p:sp>
        <p:nvSpPr>
          <p:cNvPr id="204" name="Shape 204"/>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Most items measuring the </a:t>
            </a:r>
            <a:r>
              <a:rPr lang="en-US" sz="2400" b="0" i="0" u="none" strike="noStrike" cap="none" dirty="0">
                <a:solidFill>
                  <a:srgbClr val="15A059"/>
                </a:solidFill>
                <a:latin typeface="Lucida Sans" panose="020B0602030504020204" pitchFamily="34" charset="0"/>
                <a:sym typeface="Allerta"/>
              </a:rPr>
              <a:t>Standards for Mathematical Practice</a:t>
            </a:r>
            <a:r>
              <a:rPr lang="en-US" sz="2400" b="0" i="0" u="none" strike="noStrike" cap="none" dirty="0">
                <a:solidFill>
                  <a:srgbClr val="3F3F39"/>
                </a:solidFill>
                <a:latin typeface="Lucida Sans" panose="020B0602030504020204" pitchFamily="34" charset="0"/>
                <a:sym typeface="Allerta"/>
              </a:rPr>
              <a:t> are also aligned to content standards representing the </a:t>
            </a:r>
            <a:r>
              <a:rPr lang="en-US" sz="2400" b="0" i="0" u="none" strike="noStrike" cap="none" dirty="0">
                <a:solidFill>
                  <a:srgbClr val="00B050"/>
                </a:solidFill>
                <a:latin typeface="Lucida Sans" panose="020B0602030504020204" pitchFamily="34" charset="0"/>
                <a:sym typeface="Allerta"/>
              </a:rPr>
              <a:t>major work </a:t>
            </a:r>
            <a:r>
              <a:rPr lang="en-US" sz="2400" b="0" i="0" u="none" strike="noStrike" cap="none" dirty="0">
                <a:solidFill>
                  <a:srgbClr val="3F3F39"/>
                </a:solidFill>
                <a:latin typeface="Lucida Sans" panose="020B0602030504020204" pitchFamily="34" charset="0"/>
                <a:sym typeface="Allerta"/>
              </a:rPr>
              <a:t>of the grade.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344660" y="274637"/>
            <a:ext cx="834213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Most items measuring the Standards for Mathematical Practice are also aligned to content standards representing the major work of the grade. </a:t>
            </a:r>
          </a:p>
        </p:txBody>
      </p:sp>
      <p:pic>
        <p:nvPicPr>
          <p:cNvPr id="211" name="Shape 211"/>
          <p:cNvPicPr preferRelativeResize="0"/>
          <p:nvPr/>
        </p:nvPicPr>
        <p:blipFill rotWithShape="1">
          <a:blip r:embed="rId3">
            <a:alphaModFix/>
          </a:blip>
          <a:srcRect/>
          <a:stretch/>
        </p:blipFill>
        <p:spPr>
          <a:xfrm>
            <a:off x="203528" y="1417637"/>
            <a:ext cx="6205829" cy="4461488"/>
          </a:xfrm>
          <a:prstGeom prst="rect">
            <a:avLst/>
          </a:prstGeom>
          <a:noFill/>
          <a:ln>
            <a:noFill/>
          </a:ln>
        </p:spPr>
      </p:pic>
      <p:pic>
        <p:nvPicPr>
          <p:cNvPr id="212" name="Shape 212"/>
          <p:cNvPicPr preferRelativeResize="0"/>
          <p:nvPr/>
        </p:nvPicPr>
        <p:blipFill rotWithShape="1">
          <a:blip r:embed="rId4">
            <a:alphaModFix/>
          </a:blip>
          <a:srcRect/>
          <a:stretch/>
        </p:blipFill>
        <p:spPr>
          <a:xfrm>
            <a:off x="6209689" y="1599666"/>
            <a:ext cx="2629125" cy="1654191"/>
          </a:xfrm>
          <a:prstGeom prst="rect">
            <a:avLst/>
          </a:prstGeom>
          <a:noFill/>
          <a:ln>
            <a:noFill/>
          </a:ln>
        </p:spPr>
      </p:pic>
      <p:sp>
        <p:nvSpPr>
          <p:cNvPr id="213" name="Shape 213"/>
          <p:cNvSpPr txBox="1"/>
          <p:nvPr/>
        </p:nvSpPr>
        <p:spPr>
          <a:xfrm>
            <a:off x="6844768" y="3547828"/>
            <a:ext cx="2140471" cy="584776"/>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rgbClr val="000000"/>
                </a:solidFill>
                <a:latin typeface="Lucida Sans" panose="020B0602030504020204" pitchFamily="34" charset="0"/>
                <a:ea typeface="Allerta"/>
                <a:cs typeface="Allerta"/>
                <a:sym typeface="Allerta"/>
              </a:rPr>
              <a:t>MP4. Model with </a:t>
            </a:r>
          </a:p>
          <a:p>
            <a:pPr marL="0" marR="0" lvl="0" indent="0" algn="l" rtl="0">
              <a:spcBef>
                <a:spcPts val="0"/>
              </a:spcBef>
              <a:buSzPct val="25000"/>
              <a:buNone/>
            </a:pPr>
            <a:r>
              <a:rPr lang="en-US" sz="1600" dirty="0">
                <a:solidFill>
                  <a:srgbClr val="000000"/>
                </a:solidFill>
                <a:latin typeface="Lucida Sans" panose="020B0602030504020204" pitchFamily="34" charset="0"/>
                <a:ea typeface="Allerta"/>
                <a:cs typeface="Allerta"/>
                <a:sym typeface="Allerta"/>
              </a:rPr>
              <a:t>mathematics.</a:t>
            </a:r>
          </a:p>
        </p:txBody>
      </p:sp>
      <p:sp>
        <p:nvSpPr>
          <p:cNvPr id="214" name="Shape 214"/>
          <p:cNvSpPr txBox="1"/>
          <p:nvPr/>
        </p:nvSpPr>
        <p:spPr>
          <a:xfrm>
            <a:off x="6291746" y="4213982"/>
            <a:ext cx="2734642" cy="2062103"/>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rgbClr val="000000"/>
                </a:solidFill>
                <a:latin typeface="Lucida Sans" panose="020B0602030504020204" pitchFamily="34" charset="0"/>
                <a:ea typeface="Allerta"/>
                <a:cs typeface="Allerta"/>
                <a:sym typeface="Allerta"/>
              </a:rPr>
              <a:t>6.EE.B.7. </a:t>
            </a:r>
            <a:r>
              <a:rPr lang="en-US" sz="1600" dirty="0">
                <a:solidFill>
                  <a:schemeClr val="dk1"/>
                </a:solidFill>
                <a:latin typeface="Lucida Sans" panose="020B0602030504020204" pitchFamily="34" charset="0"/>
                <a:ea typeface="Allerta"/>
                <a:cs typeface="Allerta"/>
                <a:sym typeface="Allerta"/>
              </a:rPr>
              <a:t>Solve real-world and mathematical problems by writing and solving equations of the form </a:t>
            </a:r>
            <a:r>
              <a:rPr lang="en-US" sz="1600" i="1" dirty="0">
                <a:solidFill>
                  <a:schemeClr val="dk1"/>
                </a:solidFill>
                <a:latin typeface="Lucida Sans" panose="020B0602030504020204" pitchFamily="34" charset="0"/>
                <a:ea typeface="Allerta"/>
                <a:cs typeface="Allerta"/>
                <a:sym typeface="Allerta"/>
              </a:rPr>
              <a:t>x </a:t>
            </a:r>
            <a:r>
              <a:rPr lang="en-US" sz="1600" dirty="0">
                <a:solidFill>
                  <a:schemeClr val="dk1"/>
                </a:solidFill>
                <a:latin typeface="Lucida Sans" panose="020B0602030504020204" pitchFamily="34" charset="0"/>
                <a:ea typeface="Allerta"/>
                <a:cs typeface="Allerta"/>
                <a:sym typeface="Allerta"/>
              </a:rPr>
              <a:t>+ </a:t>
            </a:r>
            <a:r>
              <a:rPr lang="en-US" sz="1600" i="1" dirty="0">
                <a:solidFill>
                  <a:schemeClr val="dk1"/>
                </a:solidFill>
                <a:latin typeface="Lucida Sans" panose="020B0602030504020204" pitchFamily="34" charset="0"/>
                <a:ea typeface="Allerta"/>
                <a:cs typeface="Allerta"/>
                <a:sym typeface="Allerta"/>
              </a:rPr>
              <a:t>p </a:t>
            </a:r>
            <a:r>
              <a:rPr lang="en-US" sz="1600" dirty="0">
                <a:solidFill>
                  <a:schemeClr val="dk1"/>
                </a:solidFill>
                <a:latin typeface="Lucida Sans" panose="020B0602030504020204" pitchFamily="34" charset="0"/>
                <a:ea typeface="Allerta"/>
                <a:cs typeface="Allerta"/>
                <a:sym typeface="Allerta"/>
              </a:rPr>
              <a:t>= </a:t>
            </a:r>
            <a:r>
              <a:rPr lang="en-US" sz="1600" i="1" dirty="0">
                <a:solidFill>
                  <a:schemeClr val="dk1"/>
                </a:solidFill>
                <a:latin typeface="Lucida Sans" panose="020B0602030504020204" pitchFamily="34" charset="0"/>
                <a:ea typeface="Allerta"/>
                <a:cs typeface="Allerta"/>
                <a:sym typeface="Allerta"/>
              </a:rPr>
              <a:t>q </a:t>
            </a:r>
            <a:r>
              <a:rPr lang="en-US" sz="1600" dirty="0">
                <a:solidFill>
                  <a:schemeClr val="dk1"/>
                </a:solidFill>
                <a:latin typeface="Lucida Sans" panose="020B0602030504020204" pitchFamily="34" charset="0"/>
                <a:ea typeface="Allerta"/>
                <a:cs typeface="Allerta"/>
                <a:sym typeface="Allerta"/>
              </a:rPr>
              <a:t>and </a:t>
            </a:r>
            <a:r>
              <a:rPr lang="en-US" sz="1600" i="1" dirty="0" err="1">
                <a:solidFill>
                  <a:schemeClr val="dk1"/>
                </a:solidFill>
                <a:latin typeface="Lucida Sans" panose="020B0602030504020204" pitchFamily="34" charset="0"/>
                <a:ea typeface="Allerta"/>
                <a:cs typeface="Allerta"/>
                <a:sym typeface="Allerta"/>
              </a:rPr>
              <a:t>px</a:t>
            </a:r>
            <a:r>
              <a:rPr lang="en-US" sz="1600" i="1" dirty="0">
                <a:solidFill>
                  <a:schemeClr val="dk1"/>
                </a:solidFill>
                <a:latin typeface="Lucida Sans" panose="020B0602030504020204" pitchFamily="34" charset="0"/>
                <a:ea typeface="Allerta"/>
                <a:cs typeface="Allerta"/>
                <a:sym typeface="Allerta"/>
              </a:rPr>
              <a:t> </a:t>
            </a:r>
            <a:r>
              <a:rPr lang="en-US" sz="1600" dirty="0">
                <a:solidFill>
                  <a:schemeClr val="dk1"/>
                </a:solidFill>
                <a:latin typeface="Lucida Sans" panose="020B0602030504020204" pitchFamily="34" charset="0"/>
                <a:ea typeface="Allerta"/>
                <a:cs typeface="Allerta"/>
                <a:sym typeface="Allerta"/>
              </a:rPr>
              <a:t>= </a:t>
            </a:r>
            <a:r>
              <a:rPr lang="en-US" sz="1600" i="1" dirty="0">
                <a:solidFill>
                  <a:schemeClr val="dk1"/>
                </a:solidFill>
                <a:latin typeface="Lucida Sans" panose="020B0602030504020204" pitchFamily="34" charset="0"/>
                <a:ea typeface="Allerta"/>
                <a:cs typeface="Allerta"/>
                <a:sym typeface="Allerta"/>
              </a:rPr>
              <a:t>q </a:t>
            </a:r>
            <a:r>
              <a:rPr lang="en-US" sz="1600" dirty="0">
                <a:solidFill>
                  <a:schemeClr val="dk1"/>
                </a:solidFill>
                <a:latin typeface="Lucida Sans" panose="020B0602030504020204" pitchFamily="34" charset="0"/>
                <a:ea typeface="Allerta"/>
                <a:cs typeface="Allerta"/>
                <a:sym typeface="Allerta"/>
              </a:rPr>
              <a:t>for cases in which </a:t>
            </a:r>
            <a:r>
              <a:rPr lang="en-US" sz="1600" i="1" dirty="0">
                <a:solidFill>
                  <a:schemeClr val="dk1"/>
                </a:solidFill>
                <a:latin typeface="Lucida Sans" panose="020B0602030504020204" pitchFamily="34" charset="0"/>
                <a:ea typeface="Allerta"/>
                <a:cs typeface="Allerta"/>
                <a:sym typeface="Allerta"/>
              </a:rPr>
              <a:t>p</a:t>
            </a:r>
            <a:r>
              <a:rPr lang="en-US" sz="1600" dirty="0">
                <a:solidFill>
                  <a:schemeClr val="dk1"/>
                </a:solidFill>
                <a:latin typeface="Lucida Sans" panose="020B0602030504020204" pitchFamily="34" charset="0"/>
                <a:ea typeface="Allerta"/>
                <a:cs typeface="Allerta"/>
                <a:sym typeface="Allerta"/>
              </a:rPr>
              <a:t>, </a:t>
            </a:r>
            <a:r>
              <a:rPr lang="en-US" sz="1600" i="1" dirty="0">
                <a:solidFill>
                  <a:schemeClr val="dk1"/>
                </a:solidFill>
                <a:latin typeface="Lucida Sans" panose="020B0602030504020204" pitchFamily="34" charset="0"/>
                <a:ea typeface="Allerta"/>
                <a:cs typeface="Allerta"/>
                <a:sym typeface="Allerta"/>
              </a:rPr>
              <a:t>q </a:t>
            </a:r>
            <a:r>
              <a:rPr lang="en-US" sz="1600" dirty="0">
                <a:solidFill>
                  <a:schemeClr val="dk1"/>
                </a:solidFill>
                <a:latin typeface="Lucida Sans" panose="020B0602030504020204" pitchFamily="34" charset="0"/>
                <a:ea typeface="Allerta"/>
                <a:cs typeface="Allerta"/>
                <a:sym typeface="Allerta"/>
              </a:rPr>
              <a:t>and </a:t>
            </a:r>
            <a:r>
              <a:rPr lang="en-US" sz="1600" i="1" dirty="0">
                <a:solidFill>
                  <a:schemeClr val="dk1"/>
                </a:solidFill>
                <a:latin typeface="Lucida Sans" panose="020B0602030504020204" pitchFamily="34" charset="0"/>
                <a:ea typeface="Allerta"/>
                <a:cs typeface="Allerta"/>
                <a:sym typeface="Allerta"/>
              </a:rPr>
              <a:t>x </a:t>
            </a:r>
            <a:r>
              <a:rPr lang="en-US" sz="1600" dirty="0">
                <a:solidFill>
                  <a:schemeClr val="dk1"/>
                </a:solidFill>
                <a:latin typeface="Lucida Sans" panose="020B0602030504020204" pitchFamily="34" charset="0"/>
                <a:ea typeface="Allerta"/>
                <a:cs typeface="Allerta"/>
                <a:sym typeface="Allerta"/>
              </a:rPr>
              <a:t>are all nonnegative rational numbers.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#10</a:t>
            </a:r>
          </a:p>
        </p:txBody>
      </p:sp>
      <p:sp>
        <p:nvSpPr>
          <p:cNvPr id="221" name="Shape 221"/>
          <p:cNvSpPr txBox="1">
            <a:spLocks noGrp="1"/>
          </p:cNvSpPr>
          <p:nvPr>
            <p:ph type="body" idx="4294967295"/>
          </p:nvPr>
        </p:nvSpPr>
        <p:spPr>
          <a:xfrm>
            <a:off x="373219" y="1469573"/>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written at the </a:t>
            </a:r>
            <a:r>
              <a:rPr lang="en-US" sz="2400" b="0" i="0" u="none" strike="noStrike" cap="none" dirty="0">
                <a:solidFill>
                  <a:srgbClr val="15A059"/>
                </a:solidFill>
                <a:latin typeface="Lucida Sans" panose="020B0602030504020204" pitchFamily="34" charset="0"/>
                <a:sym typeface="Allerta"/>
              </a:rPr>
              <a:t>cluster or domain level measure</a:t>
            </a:r>
            <a:r>
              <a:rPr lang="en-US" sz="2400" b="0"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2B9650"/>
                </a:solidFill>
                <a:latin typeface="Lucida Sans" panose="020B0602030504020204" pitchFamily="34" charset="0"/>
                <a:sym typeface="Allerta"/>
              </a:rPr>
              <a:t>key integration points </a:t>
            </a:r>
            <a:r>
              <a:rPr lang="en-US" sz="2400" b="0" i="0" u="none" strike="noStrike" cap="none" dirty="0">
                <a:solidFill>
                  <a:srgbClr val="3F3F39"/>
                </a:solidFill>
                <a:latin typeface="Lucida Sans" panose="020B0602030504020204" pitchFamily="34" charset="0"/>
                <a:sym typeface="Allerta"/>
              </a:rPr>
              <a:t>not necessarily articulated in individual standards but plausibly implied directly by what is written. </a:t>
            </a:r>
          </a:p>
        </p:txBody>
      </p:sp>
      <p:pic>
        <p:nvPicPr>
          <p:cNvPr id="222" name="Shape 222"/>
          <p:cNvPicPr preferRelativeResize="0"/>
          <p:nvPr/>
        </p:nvPicPr>
        <p:blipFill rotWithShape="1">
          <a:blip r:embed="rId3">
            <a:alphaModFix/>
          </a:blip>
          <a:srcRect/>
          <a:stretch/>
        </p:blipFill>
        <p:spPr>
          <a:xfrm>
            <a:off x="2528886" y="3521042"/>
            <a:ext cx="3171825" cy="2181226"/>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idx="4294967295"/>
          </p:nvPr>
        </p:nvSpPr>
        <p:spPr>
          <a:xfrm>
            <a:off x="469900" y="274637"/>
            <a:ext cx="8378678" cy="130094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200" b="1" i="0" u="none" strike="noStrike" cap="none" dirty="0">
                <a:solidFill>
                  <a:srgbClr val="3F3F39"/>
                </a:solidFill>
                <a:latin typeface="Lucida Sans" panose="020B0602030504020204" pitchFamily="34" charset="0"/>
                <a:sym typeface="Allerta"/>
              </a:rPr>
              <a:t>Items written at the cluster or domain level measure key integration points not necessarily articulated in individual standards but plausibly implied directly by what is written. </a:t>
            </a:r>
          </a:p>
        </p:txBody>
      </p:sp>
      <p:sp>
        <p:nvSpPr>
          <p:cNvPr id="229" name="Shape 229"/>
          <p:cNvSpPr txBox="1"/>
          <p:nvPr/>
        </p:nvSpPr>
        <p:spPr>
          <a:xfrm>
            <a:off x="469900" y="5688698"/>
            <a:ext cx="8358032" cy="584776"/>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Lucida Sans" panose="020B0602030504020204" pitchFamily="34" charset="0"/>
                <a:ea typeface="Allerta"/>
                <a:cs typeface="Allerta"/>
                <a:sym typeface="Allerta"/>
              </a:rPr>
              <a:t>6.NS.C. Apply and extend previous understandings of numbers to the system of rational numbers. </a:t>
            </a:r>
          </a:p>
        </p:txBody>
      </p:sp>
      <p:pic>
        <p:nvPicPr>
          <p:cNvPr id="230" name="Shape 230"/>
          <p:cNvPicPr preferRelativeResize="0"/>
          <p:nvPr/>
        </p:nvPicPr>
        <p:blipFill rotWithShape="1">
          <a:blip r:embed="rId3">
            <a:alphaModFix/>
          </a:blip>
          <a:srcRect/>
          <a:stretch/>
        </p:blipFill>
        <p:spPr>
          <a:xfrm>
            <a:off x="1797050" y="1646051"/>
            <a:ext cx="5549899" cy="38480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1" i="0" u="none" strike="noStrike" cap="none" dirty="0">
                <a:solidFill>
                  <a:srgbClr val="3F3F39"/>
                </a:solidFill>
                <a:latin typeface="Lucida Sans" panose="020B0602030504020204" pitchFamily="34" charset="0"/>
                <a:sym typeface="Allerta"/>
              </a:rPr>
              <a:t>CCSSO Section C: Align to Standards – Mathematics </a:t>
            </a:r>
          </a:p>
        </p:txBody>
      </p:sp>
      <p:sp>
        <p:nvSpPr>
          <p:cNvPr id="169" name="Shape 169"/>
          <p:cNvSpPr txBox="1">
            <a:spLocks noGrp="1"/>
          </p:cNvSpPr>
          <p:nvPr>
            <p:ph type="body" idx="1"/>
          </p:nvPr>
        </p:nvSpPr>
        <p:spPr>
          <a:xfrm>
            <a:off x="457200" y="1149530"/>
            <a:ext cx="8229600" cy="5251199"/>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spcAft>
                <a:spcPts val="0"/>
              </a:spcAft>
              <a:buClr>
                <a:schemeClr val="dk1"/>
              </a:buClr>
              <a:buSzPct val="25000"/>
              <a:buFont typeface="Arial"/>
              <a:buNone/>
            </a:pPr>
            <a:endParaRPr sz="2400" b="1" i="0" u="none" strike="noStrike" cap="none" dirty="0">
              <a:solidFill>
                <a:schemeClr val="dk1"/>
              </a:solidFill>
              <a:cs typeface="Allerta"/>
              <a:sym typeface="Allerta"/>
            </a:endParaRPr>
          </a:p>
          <a:p>
            <a:pPr marL="1933575" marR="0" lvl="0" indent="-1933575" algn="l" rtl="0">
              <a:lnSpc>
                <a:spcPct val="12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C.1:  </a:t>
            </a:r>
            <a:r>
              <a:rPr lang="en-US" sz="2400" b="0" i="0" u="none" strike="noStrike" cap="none" dirty="0">
                <a:solidFill>
                  <a:srgbClr val="3F3F39"/>
                </a:solidFill>
                <a:latin typeface="Lucida Sans" panose="020B0602030504020204" pitchFamily="34" charset="0"/>
                <a:sym typeface="Allerta"/>
              </a:rPr>
              <a:t>Focusing strongly on the content most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needed for success in later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mathematics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C.2:  </a:t>
            </a:r>
            <a:r>
              <a:rPr lang="en-US" sz="2400" b="0" i="0" u="none" strike="noStrike" cap="none" dirty="0">
                <a:solidFill>
                  <a:srgbClr val="3F3F39"/>
                </a:solidFill>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C.3:  </a:t>
            </a:r>
            <a:r>
              <a:rPr lang="en-US" sz="2400" b="0" i="0" u="none" strike="noStrike" cap="none" dirty="0">
                <a:solidFill>
                  <a:srgbClr val="3F3F39"/>
                </a:solidFill>
                <a:latin typeface="Lucida Sans" panose="020B0602030504020204" pitchFamily="34" charset="0"/>
                <a:sym typeface="Allerta"/>
              </a:rPr>
              <a:t>Connecting practice to content</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C.4:  </a:t>
            </a:r>
            <a:r>
              <a:rPr lang="en-US" sz="2400" b="0" i="0" u="none" strike="noStrike" cap="none" dirty="0">
                <a:solidFill>
                  <a:srgbClr val="3F3F39"/>
                </a:solidFill>
                <a:latin typeface="Lucida Sans" panose="020B0602030504020204" pitchFamily="34" charset="0"/>
                <a:sym typeface="Allerta"/>
              </a:rPr>
              <a:t>Requiring a range of cognitive demand</a:t>
            </a:r>
          </a:p>
          <a:p>
            <a:pPr marL="1933575" marR="0" lvl="0" indent="-1933575"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C.5:  </a:t>
            </a:r>
            <a:r>
              <a:rPr lang="en-US" sz="2400" b="0" i="0" u="none" strike="noStrike" cap="none" dirty="0">
                <a:solidFill>
                  <a:srgbClr val="3F3F39"/>
                </a:solidFill>
                <a:latin typeface="Lucida Sans" panose="020B0602030504020204" pitchFamily="34" charset="0"/>
                <a:sym typeface="Allerta"/>
              </a:rPr>
              <a:t>Ensuring high-quality items and a    </a:t>
            </a:r>
          </a:p>
          <a:p>
            <a:pPr marL="1933575" marR="0" lvl="0" indent="-1933575" algn="l" rtl="0">
              <a:lnSpc>
                <a:spcPct val="120000"/>
              </a:lnSpc>
              <a:spcBef>
                <a:spcPts val="48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7727080"/>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a:t>
                      </a:r>
                      <a:r>
                        <a:rPr lang="en-US" sz="1400" b="1">
                          <a:latin typeface="Lucida Sans" panose="020B0602030504020204" pitchFamily="34" charset="0"/>
                        </a:rPr>
                        <a:t>the aspect(s</a:t>
                      </a:r>
                      <a:r>
                        <a:rPr lang="en-US" sz="1400" b="1" dirty="0">
                          <a:latin typeface="Lucida Sans" panose="020B0602030504020204" pitchFamily="34" charset="0"/>
                        </a:rPr>
                        <a:t>)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a:t>
                      </a:r>
                      <a:r>
                        <a:rPr lang="en-US" sz="1400" b="1">
                          <a:latin typeface="Lucida Sans" panose="020B0602030504020204" pitchFamily="34" charset="0"/>
                        </a:rPr>
                        <a:t>content standard </a:t>
                      </a:r>
                      <a:r>
                        <a:rPr lang="en-US" sz="1400" b="1" dirty="0">
                          <a:latin typeface="Lucida Sans" panose="020B0602030504020204" pitchFamily="34" charset="0"/>
                        </a:rPr>
                        <a:t>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p:nvPr/>
        </p:nvSpPr>
        <p:spPr>
          <a:xfrm>
            <a:off x="1229599" y="2586936"/>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4" name="Shape 414"/>
          <p:cNvSpPr txBox="1"/>
          <p:nvPr/>
        </p:nvSpPr>
        <p:spPr>
          <a:xfrm>
            <a:off x="1229599" y="3071768"/>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5" name="Shape 415"/>
          <p:cNvSpPr txBox="1">
            <a:spLocks noGrp="1"/>
          </p:cNvSpPr>
          <p:nvPr>
            <p:ph type="title"/>
          </p:nvPr>
        </p:nvSpPr>
        <p:spPr>
          <a:xfrm>
            <a:off x="219318"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dirty="0">
                <a:solidFill>
                  <a:schemeClr val="dk1"/>
                </a:solidFill>
                <a:cs typeface="Allerta"/>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164653" y="917162"/>
            <a:ext cx="8841037" cy="477384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0603263"/>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429208" y="274637"/>
            <a:ext cx="7800391"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a:t>
            </a:r>
          </a:p>
        </p:txBody>
      </p:sp>
      <p:sp>
        <p:nvSpPr>
          <p:cNvPr id="188" name="Shape 18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Most items aligned to standards in </a:t>
            </a:r>
            <a:r>
              <a:rPr lang="en-US" sz="2400" b="0" i="0" u="none" strike="noStrike" cap="none" dirty="0">
                <a:solidFill>
                  <a:schemeClr val="dk2"/>
                </a:solidFill>
                <a:latin typeface="Lucida Sans" panose="020B0602030504020204" pitchFamily="34" charset="0"/>
                <a:sym typeface="Allerta"/>
              </a:rPr>
              <a:t>supporting</a:t>
            </a:r>
          </a:p>
          <a:p>
            <a:pPr marL="342900" marR="0" lvl="0" indent="-190500" algn="l" rtl="0">
              <a:lnSpc>
                <a:spcPct val="100000"/>
              </a:lnSpc>
              <a:spcBef>
                <a:spcPts val="48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clusters </a:t>
            </a:r>
            <a:r>
              <a:rPr lang="en-US" sz="2400" b="0" i="0" u="none" strike="noStrike" cap="none" dirty="0">
                <a:solidFill>
                  <a:schemeClr val="accent2"/>
                </a:solidFill>
                <a:latin typeface="Lucida Sans" panose="020B0602030504020204" pitchFamily="34" charset="0"/>
                <a:sym typeface="Allerta"/>
              </a:rPr>
              <a:t>connect to the major work </a:t>
            </a:r>
            <a:r>
              <a:rPr lang="en-US" sz="2400" b="0" i="0" u="none" strike="noStrike" cap="none" dirty="0">
                <a:solidFill>
                  <a:srgbClr val="3F3F39"/>
                </a:solidFill>
                <a:latin typeface="Lucida Sans" panose="020B0602030504020204" pitchFamily="34" charset="0"/>
                <a:sym typeface="Allerta"/>
              </a:rPr>
              <a:t>of the grade.</a:t>
            </a:r>
          </a:p>
          <a:p>
            <a:pPr marL="0" marR="0" lvl="0" indent="0" algn="ctr"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189" name="Shape 189"/>
          <p:cNvPicPr preferRelativeResize="0"/>
          <p:nvPr/>
        </p:nvPicPr>
        <p:blipFill rotWithShape="1">
          <a:blip r:embed="rId3">
            <a:alphaModFix/>
          </a:blip>
          <a:srcRect/>
          <a:stretch/>
        </p:blipFill>
        <p:spPr>
          <a:xfrm>
            <a:off x="2757778" y="3129901"/>
            <a:ext cx="3143249" cy="2857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501183" y="269690"/>
            <a:ext cx="8229600" cy="72911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000" b="1" i="0" u="none" strike="noStrike" cap="none" dirty="0">
                <a:solidFill>
                  <a:srgbClr val="3F3F39"/>
                </a:solidFill>
                <a:latin typeface="Lucida Sans" panose="020B0602030504020204" pitchFamily="34" charset="0"/>
                <a:ea typeface="Allerta"/>
                <a:cs typeface="Allerta"/>
                <a:sym typeface="Allerta"/>
              </a:rPr>
              <a:t>Most items aligned to standards in supporting clusters connect to the major work of the grade.</a:t>
            </a:r>
          </a:p>
        </p:txBody>
      </p:sp>
      <p:sp>
        <p:nvSpPr>
          <p:cNvPr id="196" name="Shape 196"/>
          <p:cNvSpPr txBox="1"/>
          <p:nvPr/>
        </p:nvSpPr>
        <p:spPr>
          <a:xfrm>
            <a:off x="501183" y="5461733"/>
            <a:ext cx="8229600" cy="830996"/>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0" i="0" u="none" strike="noStrike" cap="none" dirty="0">
                <a:solidFill>
                  <a:srgbClr val="000000"/>
                </a:solidFill>
                <a:latin typeface="Lucida Sans" panose="020B0602030504020204" pitchFamily="34" charset="0"/>
                <a:ea typeface="Allerta"/>
                <a:cs typeface="Allerta"/>
                <a:sym typeface="Allerta"/>
              </a:rPr>
              <a:t>6.G.A.2. Apply the formulas V=</a:t>
            </a:r>
            <a:r>
              <a:rPr lang="en-US" sz="1600" b="0" i="0" u="none" strike="noStrike" cap="none" dirty="0" err="1">
                <a:solidFill>
                  <a:srgbClr val="000000"/>
                </a:solidFill>
                <a:latin typeface="Lucida Sans" panose="020B0602030504020204" pitchFamily="34" charset="0"/>
                <a:ea typeface="Allerta"/>
                <a:cs typeface="Allerta"/>
                <a:sym typeface="Allerta"/>
              </a:rPr>
              <a:t>lwh</a:t>
            </a:r>
            <a:r>
              <a:rPr lang="en-US" sz="1600" b="0" i="0" u="none" strike="noStrike" cap="none" dirty="0">
                <a:solidFill>
                  <a:srgbClr val="000000"/>
                </a:solidFill>
                <a:latin typeface="Lucida Sans" panose="020B0602030504020204" pitchFamily="34" charset="0"/>
                <a:ea typeface="Allerta"/>
                <a:cs typeface="Allerta"/>
                <a:sym typeface="Allerta"/>
              </a:rPr>
              <a:t> and V=</a:t>
            </a:r>
            <a:r>
              <a:rPr lang="en-US" sz="1600" b="0" i="0" u="none" strike="noStrike" cap="none" dirty="0" err="1">
                <a:solidFill>
                  <a:srgbClr val="000000"/>
                </a:solidFill>
                <a:latin typeface="Lucida Sans" panose="020B0602030504020204" pitchFamily="34" charset="0"/>
                <a:ea typeface="Allerta"/>
                <a:cs typeface="Allerta"/>
                <a:sym typeface="Allerta"/>
              </a:rPr>
              <a:t>Bh</a:t>
            </a:r>
            <a:r>
              <a:rPr lang="en-US" sz="1600" b="0" i="0" u="none" strike="noStrike" cap="none" dirty="0">
                <a:solidFill>
                  <a:srgbClr val="000000"/>
                </a:solidFill>
                <a:latin typeface="Lucida Sans" panose="020B0602030504020204" pitchFamily="34" charset="0"/>
                <a:ea typeface="Allerta"/>
                <a:cs typeface="Allerta"/>
                <a:sym typeface="Allerta"/>
              </a:rPr>
              <a:t> to find volumes of right rectangular prisms with fractional edge lengths in the context of solving real-world and mathematical problems. [</a:t>
            </a:r>
            <a:r>
              <a:rPr lang="en-US" sz="1600" b="0" i="1" u="none" strike="noStrike" cap="none" dirty="0">
                <a:solidFill>
                  <a:srgbClr val="000000"/>
                </a:solidFill>
                <a:latin typeface="Lucida Sans" panose="020B0602030504020204" pitchFamily="34" charset="0"/>
                <a:ea typeface="Allerta"/>
                <a:cs typeface="Allerta"/>
                <a:sym typeface="Allerta"/>
              </a:rPr>
              <a:t>standard intentionally shortened to fit slide</a:t>
            </a:r>
            <a:r>
              <a:rPr lang="en-US" sz="1600" b="0" i="0" u="none" strike="noStrike" cap="none" dirty="0">
                <a:solidFill>
                  <a:srgbClr val="000000"/>
                </a:solidFill>
                <a:latin typeface="Lucida Sans" panose="020B0602030504020204" pitchFamily="34" charset="0"/>
                <a:ea typeface="Allerta"/>
                <a:cs typeface="Allerta"/>
                <a:sym typeface="Allerta"/>
              </a:rPr>
              <a:t>]</a:t>
            </a:r>
          </a:p>
        </p:txBody>
      </p:sp>
      <p:pic>
        <p:nvPicPr>
          <p:cNvPr id="197" name="Shape 197"/>
          <p:cNvPicPr preferRelativeResize="0"/>
          <p:nvPr/>
        </p:nvPicPr>
        <p:blipFill rotWithShape="1">
          <a:blip r:embed="rId3">
            <a:alphaModFix/>
          </a:blip>
          <a:srcRect/>
          <a:stretch/>
        </p:blipFill>
        <p:spPr>
          <a:xfrm>
            <a:off x="644487" y="1290501"/>
            <a:ext cx="7037946" cy="417123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idx="4294967295"/>
          </p:nvPr>
        </p:nvSpPr>
        <p:spPr>
          <a:xfrm>
            <a:off x="28416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a:t>
            </a:r>
            <a:r>
              <a:rPr lang="en-US" dirty="0">
                <a:solidFill>
                  <a:srgbClr val="3F3F39"/>
                </a:solidFill>
                <a:latin typeface="Lucida Sans" panose="020B0602030504020204" pitchFamily="34" charset="0"/>
              </a:rPr>
              <a:t>2</a:t>
            </a:r>
            <a:endParaRPr lang="en-US" sz="2800" b="0" i="0" u="none" strike="noStrike" cap="none" dirty="0">
              <a:solidFill>
                <a:srgbClr val="3F3F39"/>
              </a:solidFill>
              <a:latin typeface="Lucida Sans" panose="020B0602030504020204" pitchFamily="34" charset="0"/>
              <a:sym typeface="Allerta"/>
            </a:endParaRPr>
          </a:p>
        </p:txBody>
      </p:sp>
      <p:sp>
        <p:nvSpPr>
          <p:cNvPr id="237" name="Shape 237"/>
          <p:cNvSpPr txBox="1">
            <a:spLocks noGrp="1"/>
          </p:cNvSpPr>
          <p:nvPr>
            <p:ph type="body" idx="4294967295"/>
          </p:nvPr>
        </p:nvSpPr>
        <p:spPr>
          <a:xfrm>
            <a:off x="167948" y="1600200"/>
            <a:ext cx="8797925"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are designed to address the </a:t>
            </a:r>
            <a:r>
              <a:rPr lang="en-US" sz="2400" b="0" i="0" u="none" strike="noStrike" cap="none" dirty="0">
                <a:solidFill>
                  <a:srgbClr val="15A059"/>
                </a:solidFill>
                <a:latin typeface="Lucida Sans" panose="020B0602030504020204" pitchFamily="34" charset="0"/>
                <a:sym typeface="Allerta"/>
              </a:rPr>
              <a:t>aspect(s) of </a:t>
            </a:r>
            <a:r>
              <a:rPr lang="en-US" sz="2400" b="0" i="0" u="none" strike="noStrike" cap="none" dirty="0">
                <a:solidFill>
                  <a:srgbClr val="2B9650"/>
                </a:solidFill>
                <a:latin typeface="Lucida Sans" panose="020B0602030504020204" pitchFamily="34" charset="0"/>
                <a:sym typeface="Allerta"/>
              </a:rPr>
              <a:t>rigor</a:t>
            </a: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(conceptual understanding, procedural skill, and application) evident in the language of the content standards.</a:t>
            </a:r>
          </a:p>
        </p:txBody>
      </p:sp>
      <p:pic>
        <p:nvPicPr>
          <p:cNvPr id="238" name="Shape 238"/>
          <p:cNvPicPr preferRelativeResize="0"/>
          <p:nvPr/>
        </p:nvPicPr>
        <p:blipFill rotWithShape="1">
          <a:blip r:embed="rId3">
            <a:alphaModFix/>
          </a:blip>
          <a:srcRect l="30638" t="40633" r="24469" b="16263"/>
          <a:stretch/>
        </p:blipFill>
        <p:spPr>
          <a:xfrm>
            <a:off x="2074227" y="3550292"/>
            <a:ext cx="4310742" cy="232707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409432" y="306845"/>
            <a:ext cx="8734567"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component(s) of rigor (</a:t>
            </a:r>
            <a:r>
              <a:rPr lang="en-US" sz="2000" b="1" i="0" u="none" strike="noStrike" cap="none" dirty="0">
                <a:solidFill>
                  <a:srgbClr val="2B9650"/>
                </a:solidFill>
                <a:latin typeface="Lucida Sans" panose="020B0602030504020204" pitchFamily="34" charset="0"/>
                <a:sym typeface="Allerta"/>
              </a:rPr>
              <a:t>conceptual understanding</a:t>
            </a:r>
            <a:r>
              <a:rPr lang="en-US" sz="2000" b="1" i="0" u="none" strike="noStrike" cap="none" dirty="0">
                <a:solidFill>
                  <a:srgbClr val="3F3F39"/>
                </a:solidFill>
                <a:latin typeface="Lucida Sans" panose="020B0602030504020204" pitchFamily="34" charset="0"/>
                <a:sym typeface="Allerta"/>
              </a:rPr>
              <a:t>, procedural skill, and application) evident in the language of the content standards.</a:t>
            </a:r>
          </a:p>
        </p:txBody>
      </p:sp>
      <p:sp>
        <p:nvSpPr>
          <p:cNvPr id="245" name="Shape 245"/>
          <p:cNvSpPr txBox="1"/>
          <p:nvPr/>
        </p:nvSpPr>
        <p:spPr>
          <a:xfrm>
            <a:off x="526606" y="5082107"/>
            <a:ext cx="8176362" cy="1200329"/>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Arial"/>
                <a:ea typeface="Arial"/>
                <a:cs typeface="Arial"/>
                <a:sym typeface="Arial"/>
              </a:rPr>
              <a:t> </a:t>
            </a:r>
            <a:r>
              <a:rPr lang="en-US" sz="1800" dirty="0">
                <a:solidFill>
                  <a:schemeClr val="dk1"/>
                </a:solidFill>
                <a:latin typeface="Lucida Sans" panose="020B0602030504020204" pitchFamily="34" charset="0"/>
                <a:ea typeface="Allerta"/>
                <a:cs typeface="Allerta"/>
                <a:sym typeface="Allerta"/>
              </a:rPr>
              <a:t>6.NS.C.6b. </a:t>
            </a:r>
            <a:r>
              <a:rPr lang="en-US" sz="1800" dirty="0">
                <a:solidFill>
                  <a:schemeClr val="dk1"/>
                </a:solidFill>
                <a:latin typeface="Arial"/>
                <a:ea typeface="Arial"/>
                <a:cs typeface="Arial"/>
                <a:sym typeface="Arial"/>
              </a:rPr>
              <a:t>Understand signs of numbers in ordered pairs as indicating locations in quadrants of the coordinate plane; recognize that when two ordered pairs differ only by signs, the locations of the points are related by reflections across one or both axes.</a:t>
            </a:r>
          </a:p>
        </p:txBody>
      </p:sp>
      <p:pic>
        <p:nvPicPr>
          <p:cNvPr id="246" name="Shape 246"/>
          <p:cNvPicPr preferRelativeResize="0"/>
          <p:nvPr/>
        </p:nvPicPr>
        <p:blipFill rotWithShape="1">
          <a:blip r:embed="rId3">
            <a:alphaModFix/>
          </a:blip>
          <a:srcRect/>
          <a:stretch/>
        </p:blipFill>
        <p:spPr>
          <a:xfrm>
            <a:off x="505920" y="1444058"/>
            <a:ext cx="6456456" cy="343443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6001</Words>
  <Application>Microsoft Office PowerPoint</Application>
  <PresentationFormat>On-screen Show (4:3)</PresentationFormat>
  <Paragraphs>277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31</vt:i4>
      </vt:variant>
    </vt:vector>
  </HeadingPairs>
  <TitlesOfParts>
    <vt:vector size="48" baseType="lpstr">
      <vt:lpstr>Allerta</vt:lpstr>
      <vt:lpstr>Arial</vt:lpstr>
      <vt:lpstr>Calibri</vt:lpstr>
      <vt:lpstr>Lucida Sans</vt:lpstr>
      <vt:lpstr>SAP ATC PPT Template revised</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1_Office Theme</vt:lpstr>
      <vt:lpstr>7_SAP ATC PPT Template revised</vt:lpstr>
      <vt:lpstr>8_SAP ATC PPT Template revised</vt:lpstr>
      <vt:lpstr>9_SAP ATC PPT Template revised</vt:lpstr>
      <vt:lpstr>10_SAP ATC PPT Template revised</vt:lpstr>
      <vt:lpstr>11_SAP ATC PPT Template revised</vt:lpstr>
      <vt:lpstr>Grade 6: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component(s)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content limits articulated in the standards. </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vt:lpstr>
      <vt:lpstr>Alignment Principle #6</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6:  Alignment to Mathematics  Grade-Level Standards</dc:title>
  <dc:creator>Katie</dc:creator>
  <cp:lastModifiedBy>Pascale Joseph</cp:lastModifiedBy>
  <cp:revision>39</cp:revision>
  <dcterms:modified xsi:type="dcterms:W3CDTF">2020-01-23T20:00:39Z</dcterms:modified>
</cp:coreProperties>
</file>