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4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8" r:id="rId38"/>
    <p:sldId id="289" r:id="rId39"/>
    <p:sldId id="290" r:id="rId40"/>
  </p:sldIdLst>
  <p:sldSz cx="9144000" cy="6858000" type="screen4x3"/>
  <p:notesSz cx="6858000" cy="9144000"/>
  <p:embeddedFontLst>
    <p:embeddedFont>
      <p:font typeface="Allerta" panose="020B0604020202020204" charset="0"/>
      <p:regular r:id="rId42"/>
    </p:embeddedFont>
    <p:embeddedFont>
      <p:font typeface="Calibri" panose="020F0502020204030204" pitchFamily="34"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Lucida Sans" panose="020B0602030504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347" autoAdjust="0"/>
  </p:normalViewPr>
  <p:slideViewPr>
    <p:cSldViewPr snapToGrid="0">
      <p:cViewPr varScale="1">
        <p:scale>
          <a:sx n="63" d="100"/>
          <a:sy n="63" d="100"/>
        </p:scale>
        <p:origin x="29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86" name="Google Shape;986;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2" name="Google Shape;1062;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67" name="Google Shape;1067;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5237f8f8cd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5237f8f8cd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5237f8f8c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4d09f5f3d4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4d09f5f3d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latin typeface="Lucida Sans"/>
              <a:ea typeface="Lucida Sans"/>
              <a:cs typeface="Lucida Sans"/>
              <a:sym typeface="Lucida Sans"/>
            </a:endParaRPr>
          </a:p>
        </p:txBody>
      </p:sp>
      <p:sp>
        <p:nvSpPr>
          <p:cNvPr id="1081" name="Google Shape;1081;g4d09f5f3d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5237f8f8cd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5237f8f8c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dirty="0">
              <a:latin typeface="Arial"/>
              <a:ea typeface="Arial"/>
              <a:cs typeface="Arial"/>
              <a:sym typeface="Arial"/>
            </a:endParaRPr>
          </a:p>
        </p:txBody>
      </p:sp>
      <p:sp>
        <p:nvSpPr>
          <p:cNvPr id="1089" name="Google Shape;1089;g5237f8f8c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4d09f5f3d4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4d09f5f3d4_3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5" name="Google Shape;1095;g4d09f5f3d4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237f8f8c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dirty="0">
              <a:solidFill>
                <a:schemeClr val="dk1"/>
              </a:solidFill>
              <a:latin typeface="Calibri"/>
              <a:ea typeface="Calibri"/>
              <a:cs typeface="Calibri"/>
              <a:sym typeface="Calibri"/>
            </a:endParaRPr>
          </a:p>
        </p:txBody>
      </p:sp>
      <p:sp>
        <p:nvSpPr>
          <p:cNvPr id="1101" name="Google Shape;1101;g5237f8f8cd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07" name="Google Shape;1107;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5237f8f8cd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112" name="Google Shape;1112;g5237f8f8cd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5237f8f8cd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5237f8f8cd_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8" name="Google Shape;1118;g5237f8f8cd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997" name="Google Shape;997;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237f8f8cd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237f8f8cd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7" name="Google Shape;1127;g5237f8f8cd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5237f8f8cd_0_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5237f8f8cd_0_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5" name="Google Shape;1135;g5237f8f8cd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5237f8f8cd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5237f8f8cd_0_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3" name="Google Shape;1143;g5237f8f8cd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5237f8f8cd_0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5237f8f8cd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2" name="Google Shape;1152;g5237f8f8cd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5237f8f8cd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5237f8f8cd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highlight>
                <a:srgbClr val="FFFFFF"/>
              </a:highlight>
              <a:latin typeface="Arial"/>
              <a:ea typeface="Arial"/>
              <a:cs typeface="Arial"/>
              <a:sym typeface="Arial"/>
            </a:endParaRPr>
          </a:p>
        </p:txBody>
      </p:sp>
      <p:sp>
        <p:nvSpPr>
          <p:cNvPr id="1160" name="Google Shape;1160;g5237f8f8cd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Arial"/>
                <a:ea typeface="Arial"/>
                <a:cs typeface="Arial"/>
                <a:sym typeface="Arial"/>
              </a:rPr>
              <a:t>Janelle</a:t>
            </a:r>
            <a:endParaRPr sz="1200" b="0" i="0" u="none" strike="noStrike" cap="none">
              <a:solidFill>
                <a:schemeClr val="dk1"/>
              </a:solidFill>
              <a:latin typeface="Arial"/>
              <a:ea typeface="Arial"/>
              <a:cs typeface="Arial"/>
              <a:sym typeface="Arial"/>
            </a:endParaRPr>
          </a:p>
        </p:txBody>
      </p:sp>
      <p:sp>
        <p:nvSpPr>
          <p:cNvPr id="1171" name="Google Shape;1171;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176" name="Google Shape;1176;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ef3190c67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g2ef3190c6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82" name="Google Shape;1182;g2ef3190c67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4d09f5f3d4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4d09f5f3d4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
        <p:nvSpPr>
          <p:cNvPr id="1189" name="Google Shape;1189;g4d09f5f3d4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4d09f5f3d4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4d09f5f3d4_0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9" name="Google Shape;1199;g4d09f5f3d4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t>CAs are educators from all over the country who believe in the potential of high quality standards and the importance of all students being prepared for college and careers.</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They support their colleagues in understanding and advocating for the standards and embrace the Shifts in instruction </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 Core Advocate network is over 10K educator strong and we’d love for you to join us if you have not already</a:t>
            </a:r>
            <a:endParaRPr/>
          </a:p>
        </p:txBody>
      </p:sp>
      <p:sp>
        <p:nvSpPr>
          <p:cNvPr id="1004" name="Google Shape;1004;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4d09f5f3d4_2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4d09f5f3d4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8" name="Google Shape;1208;g4d09f5f3d4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217" name="Google Shape;1217;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dirty="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dirty="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dirty="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dirty="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dirty="0">
              <a:latin typeface="Lucida Sans"/>
              <a:ea typeface="Lucida Sans"/>
              <a:cs typeface="Lucida Sans"/>
              <a:sym typeface="Lucida Sans"/>
            </a:endParaRPr>
          </a:p>
        </p:txBody>
      </p:sp>
      <p:sp>
        <p:nvSpPr>
          <p:cNvPr id="1238" name="Google Shape;1238;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47" name="Google Shape;1247;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53" name="Google Shape;1253;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p:txBody>
      </p:sp>
      <p:sp>
        <p:nvSpPr>
          <p:cNvPr id="1013" name="Google Shape;1013;p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4d09f5f3d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4d09f5f3d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1" name="Google Shape;1021;g4d09f5f3d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27" name="Google Shape;102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39" name="Google Shape;1039;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latin typeface="Lucida Sans"/>
              <a:ea typeface="Lucida Sans"/>
              <a:cs typeface="Lucida Sans"/>
              <a:sym typeface="Lucida Sans"/>
            </a:endParaRPr>
          </a:p>
        </p:txBody>
      </p:sp>
      <p:sp>
        <p:nvSpPr>
          <p:cNvPr id="1047" name="Google Shape;1047;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Lucida Sans"/>
              <a:ea typeface="Lucida Sans"/>
              <a:cs typeface="Lucida Sans"/>
              <a:sym typeface="Lucida Sans"/>
            </a:endParaRPr>
          </a:p>
        </p:txBody>
      </p:sp>
      <p:sp>
        <p:nvSpPr>
          <p:cNvPr id="1055" name="Google Shape;1055;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hyperlink" Target="http://www.achievethecore.org/coherence-map" TargetMode="External"/><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mailto:modelingtasks@studentsachieve.net" TargetMode="External"/><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10.xml"/><Relationship Id="rId4" Type="http://schemas.openxmlformats.org/officeDocument/2006/relationships/hyperlink" Target="http://www.achievethecore.org/ca-signu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vent.on24.com/wcc/r/1953354/ACE98FBF8073731D990D637159C80FB8" TargetMode="External"/><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hyperlink" Target="http://www.achievethecore.org/ca-signup" TargetMode="External"/><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8.png"/><Relationship Id="rId5" Type="http://schemas.openxmlformats.org/officeDocument/2006/relationships/hyperlink" Target="mailto:jfann@studentsachieve.net" TargetMode="External"/><Relationship Id="rId4" Type="http://schemas.openxmlformats.org/officeDocument/2006/relationships/hyperlink" Target="http://www.achievethecore.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9"/>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89" name="Google Shape;989;p139"/>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333333"/>
                </a:solidFill>
                <a:highlight>
                  <a:srgbClr val="FFFFFF"/>
                </a:highlight>
                <a:latin typeface="Arial"/>
                <a:ea typeface="Arial"/>
                <a:cs typeface="Arial"/>
                <a:sym typeface="Arial"/>
              </a:rPr>
              <a:t>High School Mathematics: The Reveal of the Extended Coherence Map</a:t>
            </a:r>
            <a:endParaRPr sz="3000" b="1">
              <a:solidFill>
                <a:srgbClr val="33333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750"/>
              <a:buFont typeface="Arial"/>
              <a:buNone/>
            </a:pPr>
            <a:endParaRPr sz="3000" b="1">
              <a:solidFill>
                <a:srgbClr val="333333"/>
              </a:solidFill>
              <a:highlight>
                <a:srgbClr val="FFFFFF"/>
              </a:highlight>
              <a:latin typeface="Arial"/>
              <a:ea typeface="Arial"/>
              <a:cs typeface="Arial"/>
              <a:sym typeface="Arial"/>
            </a:endParaRPr>
          </a:p>
        </p:txBody>
      </p:sp>
      <p:sp>
        <p:nvSpPr>
          <p:cNvPr id="990" name="Google Shape;990;p139"/>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March 6, 2019</a:t>
            </a:r>
            <a:endParaRPr/>
          </a:p>
        </p:txBody>
      </p:sp>
      <p:pic>
        <p:nvPicPr>
          <p:cNvPr id="991" name="Google Shape;991;p139"/>
          <p:cNvPicPr preferRelativeResize="0"/>
          <p:nvPr/>
        </p:nvPicPr>
        <p:blipFill>
          <a:blip r:embed="rId3">
            <a:alphaModFix/>
          </a:blip>
          <a:stretch>
            <a:fillRect/>
          </a:stretch>
        </p:blipFill>
        <p:spPr>
          <a:xfrm>
            <a:off x="4061075" y="5210750"/>
            <a:ext cx="1329675" cy="1329675"/>
          </a:xfrm>
          <a:prstGeom prst="rect">
            <a:avLst/>
          </a:prstGeom>
          <a:noFill/>
          <a:ln>
            <a:noFill/>
          </a:ln>
        </p:spPr>
      </p:pic>
      <p:sp>
        <p:nvSpPr>
          <p:cNvPr id="992" name="Google Shape;992;p139"/>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9"/>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48"/>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How is the extension of the map to fully include high school standards similar and different from the K-8 map?</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49"/>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is your experience with the Coherence Map? (choose one)</a:t>
            </a:r>
            <a:endParaRPr>
              <a:latin typeface="Lucida Sans"/>
              <a:ea typeface="Lucida Sans"/>
              <a:cs typeface="Lucida Sans"/>
              <a:sym typeface="Lucida Sans"/>
            </a:endParaRPr>
          </a:p>
          <a:p>
            <a:pPr marL="914400" marR="0" lvl="0" indent="-406400" algn="l" rtl="0">
              <a:lnSpc>
                <a:spcPct val="100000"/>
              </a:lnSpc>
              <a:spcBef>
                <a:spcPts val="0"/>
              </a:spcBef>
              <a:spcAft>
                <a:spcPts val="0"/>
              </a:spcAft>
              <a:buClr>
                <a:schemeClr val="lt1"/>
              </a:buClr>
              <a:buSzPts val="2800"/>
              <a:buFont typeface="Lucida Sans"/>
              <a:buAutoNum type="alphaLcPeriod"/>
            </a:pPr>
            <a:r>
              <a:rPr lang="en-US">
                <a:latin typeface="Lucida Sans"/>
                <a:ea typeface="Lucida Sans"/>
                <a:cs typeface="Lucida Sans"/>
                <a:sym typeface="Lucida Sans"/>
              </a:rPr>
              <a:t>I’m a frequent user</a:t>
            </a:r>
            <a:endParaRPr>
              <a:latin typeface="Lucida Sans"/>
              <a:ea typeface="Lucida Sans"/>
              <a:cs typeface="Lucida Sans"/>
              <a:sym typeface="Lucida Sans"/>
            </a:endParaRPr>
          </a:p>
          <a:p>
            <a:pPr marL="914400" marR="0" lvl="0" indent="-406400" algn="l" rtl="0">
              <a:lnSpc>
                <a:spcPct val="100000"/>
              </a:lnSpc>
              <a:spcBef>
                <a:spcPts val="0"/>
              </a:spcBef>
              <a:spcAft>
                <a:spcPts val="0"/>
              </a:spcAft>
              <a:buClr>
                <a:schemeClr val="lt1"/>
              </a:buClr>
              <a:buSzPts val="2800"/>
              <a:buFont typeface="Lucida Sans"/>
              <a:buAutoNum type="alphaLcPeriod"/>
            </a:pPr>
            <a:r>
              <a:rPr lang="en-US">
                <a:latin typeface="Lucida Sans"/>
                <a:ea typeface="Lucida Sans"/>
                <a:cs typeface="Lucida Sans"/>
                <a:sym typeface="Lucida Sans"/>
              </a:rPr>
              <a:t>I’m in the map occasionally</a:t>
            </a:r>
            <a:endParaRPr>
              <a:latin typeface="Lucida Sans"/>
              <a:ea typeface="Lucida Sans"/>
              <a:cs typeface="Lucida Sans"/>
              <a:sym typeface="Lucida Sans"/>
            </a:endParaRPr>
          </a:p>
          <a:p>
            <a:pPr marL="914400" marR="0" lvl="0" indent="-406400" algn="l" rtl="0">
              <a:lnSpc>
                <a:spcPct val="100000"/>
              </a:lnSpc>
              <a:spcBef>
                <a:spcPts val="0"/>
              </a:spcBef>
              <a:spcAft>
                <a:spcPts val="0"/>
              </a:spcAft>
              <a:buClr>
                <a:schemeClr val="lt1"/>
              </a:buClr>
              <a:buSzPts val="2800"/>
              <a:buFont typeface="Lucida Sans"/>
              <a:buAutoNum type="alphaLcPeriod"/>
            </a:pPr>
            <a:r>
              <a:rPr lang="en-US" sz="2800" b="0" i="0" u="none" strike="noStrike" cap="none">
                <a:solidFill>
                  <a:schemeClr val="lt1"/>
                </a:solidFill>
                <a:latin typeface="Lucida Sans"/>
                <a:ea typeface="Lucida Sans"/>
                <a:cs typeface="Lucida Sans"/>
                <a:sym typeface="Lucida Sans"/>
              </a:rPr>
              <a:t> I</a:t>
            </a:r>
            <a:r>
              <a:rPr lang="en-US">
                <a:latin typeface="Lucida Sans"/>
                <a:ea typeface="Lucida Sans"/>
                <a:cs typeface="Lucida Sans"/>
                <a:sym typeface="Lucida Sans"/>
              </a:rPr>
              <a:t>’ve been in it, but not that often</a:t>
            </a:r>
            <a:endParaRPr>
              <a:latin typeface="Lucida Sans"/>
              <a:ea typeface="Lucida Sans"/>
              <a:cs typeface="Lucida Sans"/>
              <a:sym typeface="Lucida Sans"/>
            </a:endParaRPr>
          </a:p>
          <a:p>
            <a:pPr marL="914400" marR="0" lvl="0" indent="-406400" algn="l" rtl="0">
              <a:lnSpc>
                <a:spcPct val="100000"/>
              </a:lnSpc>
              <a:spcBef>
                <a:spcPts val="0"/>
              </a:spcBef>
              <a:spcAft>
                <a:spcPts val="0"/>
              </a:spcAft>
              <a:buClr>
                <a:schemeClr val="lt1"/>
              </a:buClr>
              <a:buSzPts val="2800"/>
              <a:buFont typeface="Lucida Sans"/>
              <a:buAutoNum type="alphaLcPeriod"/>
            </a:pPr>
            <a:r>
              <a:rPr lang="en-US">
                <a:latin typeface="Lucida Sans"/>
                <a:ea typeface="Lucida Sans"/>
                <a:cs typeface="Lucida Sans"/>
                <a:sym typeface="Lucida Sans"/>
              </a:rPr>
              <a:t>Little or no experience</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50"/>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u="sng">
                <a:solidFill>
                  <a:schemeClr val="hlink"/>
                </a:solidFill>
                <a:hlinkClick r:id="rId3"/>
              </a:rPr>
              <a:t>www.achievethecore.org/coherence-map</a:t>
            </a:r>
            <a:r>
              <a:rPr lang="en-US"/>
              <a:t> </a:t>
            </a:r>
            <a:endParaRPr/>
          </a:p>
        </p:txBody>
      </p:sp>
      <p:sp>
        <p:nvSpPr>
          <p:cNvPr id="1076" name="Google Shape;1076;p150"/>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077" name="Google Shape;1077;p150"/>
          <p:cNvPicPr preferRelativeResize="0"/>
          <p:nvPr/>
        </p:nvPicPr>
        <p:blipFill>
          <a:blip r:embed="rId4">
            <a:alphaModFix/>
          </a:blip>
          <a:stretch>
            <a:fillRect/>
          </a:stretch>
        </p:blipFill>
        <p:spPr>
          <a:xfrm>
            <a:off x="2952976" y="1292675"/>
            <a:ext cx="5085176" cy="5190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5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dirty="0"/>
              <a:t>Marissa </a:t>
            </a:r>
            <a:r>
              <a:rPr lang="en-US" dirty="0" err="1"/>
              <a:t>McClish</a:t>
            </a:r>
            <a:endParaRPr dirty="0"/>
          </a:p>
          <a:p>
            <a:pPr marL="0" marR="0" lvl="0" indent="0" algn="l" rtl="0">
              <a:lnSpc>
                <a:spcPct val="100000"/>
              </a:lnSpc>
              <a:spcBef>
                <a:spcPts val="0"/>
              </a:spcBef>
              <a:spcAft>
                <a:spcPts val="0"/>
              </a:spcAft>
              <a:buClr>
                <a:schemeClr val="lt1"/>
              </a:buClr>
              <a:buSzPts val="2800"/>
              <a:buFont typeface="Allerta"/>
              <a:buNone/>
            </a:pPr>
            <a:r>
              <a:rPr lang="en-US" sz="1600" i="1" dirty="0"/>
              <a:t>Professional Growth Systems Project Coordinator</a:t>
            </a:r>
            <a:endParaRPr sz="1600" i="1" dirty="0"/>
          </a:p>
          <a:p>
            <a:pPr marL="0" marR="0" lvl="0" indent="0" algn="l" rtl="0">
              <a:lnSpc>
                <a:spcPct val="100000"/>
              </a:lnSpc>
              <a:spcBef>
                <a:spcPts val="0"/>
              </a:spcBef>
              <a:spcAft>
                <a:spcPts val="0"/>
              </a:spcAft>
              <a:buClr>
                <a:schemeClr val="lt1"/>
              </a:buClr>
              <a:buSzPts val="2800"/>
              <a:buFont typeface="Allerta"/>
              <a:buNone/>
            </a:pPr>
            <a:r>
              <a:rPr lang="en-US" sz="1600" i="1" dirty="0"/>
              <a:t>Washoe County School District</a:t>
            </a:r>
            <a:endParaRPr sz="1600" i="1" dirty="0"/>
          </a:p>
          <a:p>
            <a:pPr marL="0" marR="0" lvl="0" indent="0" algn="l" rtl="0">
              <a:lnSpc>
                <a:spcPct val="100000"/>
              </a:lnSpc>
              <a:spcBef>
                <a:spcPts val="0"/>
              </a:spcBef>
              <a:spcAft>
                <a:spcPts val="0"/>
              </a:spcAft>
              <a:buClr>
                <a:schemeClr val="lt1"/>
              </a:buClr>
              <a:buSzPts val="2800"/>
              <a:buFont typeface="Allerta"/>
              <a:buNone/>
            </a:pPr>
            <a:r>
              <a:rPr lang="en-US" dirty="0"/>
              <a:t>Reno, NV</a:t>
            </a:r>
            <a:endParaRPr dirty="0"/>
          </a:p>
        </p:txBody>
      </p:sp>
      <p:sp>
        <p:nvSpPr>
          <p:cNvPr id="1084" name="Google Shape;1084;p151"/>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85" name="Google Shape;1085;p151"/>
          <p:cNvPicPr preferRelativeResize="0"/>
          <p:nvPr/>
        </p:nvPicPr>
        <p:blipFill>
          <a:blip r:embed="rId3">
            <a:alphaModFix/>
          </a:blip>
          <a:stretch>
            <a:fillRect/>
          </a:stretch>
        </p:blipFill>
        <p:spPr>
          <a:xfrm>
            <a:off x="6167275" y="1758850"/>
            <a:ext cx="2579797" cy="34397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52"/>
          <p:cNvSpPr txBox="1">
            <a:spLocks noGrp="1"/>
          </p:cNvSpPr>
          <p:nvPr>
            <p:ph type="body" idx="1"/>
          </p:nvPr>
        </p:nvSpPr>
        <p:spPr>
          <a:xfrm>
            <a:off x="561500" y="1154952"/>
            <a:ext cx="8704500" cy="5529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dirty="0">
                <a:latin typeface="Lucida Sans"/>
                <a:ea typeface="Lucida Sans"/>
                <a:cs typeface="Lucida Sans"/>
                <a:sym typeface="Lucida Sans"/>
              </a:rPr>
              <a:t>Each Standard includes:</a:t>
            </a:r>
            <a:endParaRPr sz="2400" dirty="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dirty="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dirty="0">
                <a:latin typeface="Lucida Sans"/>
                <a:ea typeface="Lucida Sans"/>
                <a:cs typeface="Lucida Sans"/>
                <a:sym typeface="Lucida Sans"/>
              </a:rPr>
              <a:t>Identification of Widely Applicable Prerequisite</a:t>
            </a:r>
            <a:endParaRPr sz="2400" dirty="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dirty="0">
                <a:latin typeface="Lucida Sans"/>
                <a:ea typeface="Lucida Sans"/>
                <a:cs typeface="Lucida Sans"/>
                <a:sym typeface="Lucida Sans"/>
              </a:rPr>
              <a:t>Course Information</a:t>
            </a:r>
            <a:endParaRPr sz="2400" dirty="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dirty="0">
                <a:latin typeface="Lucida Sans"/>
                <a:ea typeface="Lucida Sans"/>
                <a:cs typeface="Lucida Sans"/>
                <a:sym typeface="Lucida Sans"/>
              </a:rPr>
              <a:t>Aligned task(s)</a:t>
            </a:r>
            <a:endParaRPr sz="2400" dirty="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dirty="0">
                <a:latin typeface="Lucida Sans"/>
                <a:ea typeface="Lucida Sans"/>
                <a:cs typeface="Lucida Sans"/>
                <a:sym typeface="Lucida Sans"/>
              </a:rPr>
              <a:t>Key language from the Progression Documents</a:t>
            </a:r>
            <a:endParaRPr sz="2400" dirty="0">
              <a:latin typeface="Lucida Sans"/>
              <a:ea typeface="Lucida Sans"/>
              <a:cs typeface="Lucida Sans"/>
              <a:sym typeface="Lucida Sans"/>
            </a:endParaRPr>
          </a:p>
          <a:p>
            <a:pPr marL="914400" marR="0" lvl="0" indent="0" algn="l" rtl="0">
              <a:lnSpc>
                <a:spcPct val="115000"/>
              </a:lnSpc>
              <a:spcBef>
                <a:spcPts val="0"/>
              </a:spcBef>
              <a:spcAft>
                <a:spcPts val="0"/>
              </a:spcAft>
              <a:buNone/>
            </a:pPr>
            <a:endParaRPr sz="2400" dirty="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dirty="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9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9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91">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91">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8" name="Google Shape;1098;p153"/>
          <p:cNvSpPr txBox="1">
            <a:spLocks noGrp="1"/>
          </p:cNvSpPr>
          <p:nvPr>
            <p:ph type="body" idx="1"/>
          </p:nvPr>
        </p:nvSpPr>
        <p:spPr>
          <a:xfrm>
            <a:off x="1154500" y="1570950"/>
            <a:ext cx="77229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solidFill>
                  <a:srgbClr val="666666"/>
                </a:solidFill>
                <a:latin typeface="Lucida Sans"/>
                <a:ea typeface="Lucida Sans"/>
                <a:cs typeface="Lucida Sans"/>
                <a:sym typeface="Lucida Sans"/>
              </a:rPr>
              <a:t>Progressions information: </a:t>
            </a:r>
            <a:endParaRPr>
              <a:solidFill>
                <a:srgbClr val="666666"/>
              </a:solidFill>
              <a:latin typeface="Lucida Sans"/>
              <a:ea typeface="Lucida Sans"/>
              <a:cs typeface="Lucida Sans"/>
              <a:sym typeface="Lucida Sans"/>
            </a:endParaRPr>
          </a:p>
          <a:p>
            <a:pPr marL="457200" lvl="0" indent="-368300" algn="l" rtl="0">
              <a:spcBef>
                <a:spcPts val="440"/>
              </a:spcBef>
              <a:spcAft>
                <a:spcPts val="0"/>
              </a:spcAft>
              <a:buClr>
                <a:srgbClr val="666666"/>
              </a:buClr>
              <a:buSzPts val="2200"/>
              <a:buFont typeface="Lucida Sans"/>
              <a:buChar char="•"/>
            </a:pPr>
            <a:r>
              <a:rPr lang="en-US">
                <a:solidFill>
                  <a:srgbClr val="666666"/>
                </a:solidFill>
                <a:latin typeface="Lucida Sans"/>
                <a:ea typeface="Lucida Sans"/>
                <a:cs typeface="Lucida Sans"/>
                <a:sym typeface="Lucida Sans"/>
              </a:rPr>
              <a:t>illuminates the expectations of the standard</a:t>
            </a:r>
            <a:endParaRPr>
              <a:solidFill>
                <a:srgbClr val="666666"/>
              </a:solidFill>
              <a:latin typeface="Lucida Sans"/>
              <a:ea typeface="Lucida Sans"/>
              <a:cs typeface="Lucida Sans"/>
              <a:sym typeface="Lucida Sans"/>
            </a:endParaRPr>
          </a:p>
          <a:p>
            <a:pPr marL="457200" lvl="0" indent="-368300" algn="l" rtl="0">
              <a:spcBef>
                <a:spcPts val="0"/>
              </a:spcBef>
              <a:spcAft>
                <a:spcPts val="0"/>
              </a:spcAft>
              <a:buClr>
                <a:srgbClr val="666666"/>
              </a:buClr>
              <a:buSzPts val="2200"/>
              <a:buFont typeface="Lucida Sans"/>
              <a:buChar char="•"/>
            </a:pPr>
            <a:r>
              <a:rPr lang="en-US">
                <a:solidFill>
                  <a:srgbClr val="666666"/>
                </a:solidFill>
                <a:latin typeface="Lucida Sans"/>
                <a:ea typeface="Lucida Sans"/>
                <a:cs typeface="Lucida Sans"/>
                <a:sym typeface="Lucida Sans"/>
              </a:rPr>
              <a:t>includes instructional recommendations</a:t>
            </a:r>
            <a:endParaRPr>
              <a:solidFill>
                <a:srgbClr val="666666"/>
              </a:solidFill>
              <a:latin typeface="Lucida Sans"/>
              <a:ea typeface="Lucida Sans"/>
              <a:cs typeface="Lucida Sans"/>
              <a:sym typeface="Lucida Sans"/>
            </a:endParaRPr>
          </a:p>
          <a:p>
            <a:pPr marL="457200" lvl="0" indent="-368300" algn="l" rtl="0">
              <a:spcBef>
                <a:spcPts val="0"/>
              </a:spcBef>
              <a:spcAft>
                <a:spcPts val="0"/>
              </a:spcAft>
              <a:buClr>
                <a:srgbClr val="666666"/>
              </a:buClr>
              <a:buSzPts val="2200"/>
              <a:buFont typeface="Lucida Sans"/>
              <a:buChar char="•"/>
            </a:pPr>
            <a:r>
              <a:rPr lang="en-US">
                <a:solidFill>
                  <a:srgbClr val="666666"/>
                </a:solidFill>
                <a:latin typeface="Lucida Sans"/>
                <a:ea typeface="Lucida Sans"/>
                <a:cs typeface="Lucida Sans"/>
                <a:sym typeface="Lucida Sans"/>
              </a:rPr>
              <a:t>links the standard to prior knowledge</a:t>
            </a:r>
            <a:endParaRPr>
              <a:solidFill>
                <a:srgbClr val="666666"/>
              </a:solidFill>
              <a:latin typeface="Lucida Sans"/>
              <a:ea typeface="Lucida Sans"/>
              <a:cs typeface="Lucida Sans"/>
              <a:sym typeface="Lucida Sans"/>
            </a:endParaRPr>
          </a:p>
          <a:p>
            <a:pPr marL="457200" lvl="0" indent="-368300" algn="l" rtl="0">
              <a:spcBef>
                <a:spcPts val="0"/>
              </a:spcBef>
              <a:spcAft>
                <a:spcPts val="0"/>
              </a:spcAft>
              <a:buClr>
                <a:srgbClr val="666666"/>
              </a:buClr>
              <a:buSzPts val="2200"/>
              <a:buFont typeface="Lucida Sans"/>
              <a:buChar char="•"/>
            </a:pPr>
            <a:r>
              <a:rPr lang="en-US">
                <a:solidFill>
                  <a:srgbClr val="666666"/>
                </a:solidFill>
                <a:latin typeface="Lucida Sans"/>
                <a:ea typeface="Lucida Sans"/>
                <a:cs typeface="Lucida Sans"/>
                <a:sym typeface="Lucida Sans"/>
              </a:rPr>
              <a:t>or identifies student misconceptions.</a:t>
            </a:r>
            <a:endParaRPr>
              <a:solidFill>
                <a:srgbClr val="666666"/>
              </a:solidFill>
              <a:latin typeface="Lucida Sans"/>
              <a:ea typeface="Lucida Sans"/>
              <a:cs typeface="Lucida Sans"/>
              <a:sym typeface="Lucida Sans"/>
            </a:endParaRPr>
          </a:p>
          <a:p>
            <a:pPr marL="0" lvl="0" indent="0" algn="l" rtl="0">
              <a:spcBef>
                <a:spcPts val="44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54"/>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s</a:t>
            </a: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55"/>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Modeling</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56"/>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latin typeface="Lucida Sans"/>
                <a:ea typeface="Lucida Sans"/>
                <a:cs typeface="Lucida Sans"/>
                <a:sym typeface="Lucida Sans"/>
              </a:rPr>
              <a:t>Question: </a:t>
            </a:r>
            <a:endParaRPr sz="2800" b="0" i="0" u="none" strike="noStrike" cap="none" dirty="0">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dirty="0">
                <a:latin typeface="Lucida Sans"/>
                <a:ea typeface="Lucida Sans"/>
                <a:cs typeface="Lucida Sans"/>
                <a:sym typeface="Lucida Sans"/>
              </a:rPr>
              <a:t>What is one of your go-to resources for HS Modeling Tasks?</a:t>
            </a:r>
            <a:br>
              <a:rPr lang="en-US" sz="2800" b="0" i="0" u="none" strike="noStrike" cap="none" dirty="0">
                <a:solidFill>
                  <a:schemeClr val="lt1"/>
                </a:solidFill>
                <a:latin typeface="Lucida Sans"/>
                <a:ea typeface="Lucida Sans"/>
                <a:cs typeface="Lucida Sans"/>
                <a:sym typeface="Lucida Sans"/>
              </a:rPr>
            </a:br>
            <a:br>
              <a:rPr lang="en-US" sz="2800" b="0" i="0" u="none" strike="noStrike" cap="none" dirty="0">
                <a:solidFill>
                  <a:schemeClr val="lt1"/>
                </a:solidFill>
                <a:latin typeface="Lucida Sans"/>
                <a:ea typeface="Lucida Sans"/>
                <a:cs typeface="Lucida Sans"/>
                <a:sym typeface="Lucida Sans"/>
              </a:rPr>
            </a:br>
            <a:r>
              <a:rPr lang="en-US" sz="1200" b="0" i="0" u="none" strike="noStrike" cap="none" dirty="0">
                <a:solidFill>
                  <a:schemeClr val="lt1"/>
                </a:solidFill>
                <a:latin typeface="Lucida Sans"/>
                <a:ea typeface="Lucida Sans"/>
                <a:cs typeface="Lucida Sans"/>
                <a:sym typeface="Lucida Sans"/>
              </a:rPr>
              <a:t>Please use the </a:t>
            </a:r>
            <a:r>
              <a:rPr lang="en-US" sz="1200" dirty="0">
                <a:latin typeface="Lucida Sans"/>
                <a:ea typeface="Lucida Sans"/>
                <a:cs typeface="Lucida Sans"/>
                <a:sym typeface="Lucida Sans"/>
              </a:rPr>
              <a:t>Group Chat</a:t>
            </a:r>
            <a:r>
              <a:rPr lang="en-US" sz="1200" b="0" i="0" u="none" strike="noStrike" cap="none" dirty="0">
                <a:solidFill>
                  <a:schemeClr val="lt1"/>
                </a:solidFill>
                <a:latin typeface="Lucida Sans"/>
                <a:ea typeface="Lucida Sans"/>
                <a:cs typeface="Lucida Sans"/>
                <a:sym typeface="Lucida Sans"/>
              </a:rPr>
              <a:t> tab on your control panel to respond.</a:t>
            </a:r>
            <a:endParaRPr sz="1200" b="0" i="0" u="none" strike="noStrike" cap="none" dirty="0">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sz="1200" dirty="0">
              <a:latin typeface="Lucida Sans"/>
              <a:ea typeface="Lucida Sans"/>
              <a:cs typeface="Lucida Sans"/>
              <a:sym typeface="Lucid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57"/>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Modeling in the Coherence Map</a:t>
            </a:r>
            <a:endParaRPr/>
          </a:p>
        </p:txBody>
      </p:sp>
      <p:sp>
        <p:nvSpPr>
          <p:cNvPr id="1121" name="Google Shape;1121;p157"/>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122" name="Google Shape;1122;p157"/>
          <p:cNvPicPr preferRelativeResize="0"/>
          <p:nvPr/>
        </p:nvPicPr>
        <p:blipFill>
          <a:blip r:embed="rId3">
            <a:alphaModFix/>
          </a:blip>
          <a:stretch>
            <a:fillRect/>
          </a:stretch>
        </p:blipFill>
        <p:spPr>
          <a:xfrm>
            <a:off x="0" y="2987327"/>
            <a:ext cx="5300200" cy="2428251"/>
          </a:xfrm>
          <a:prstGeom prst="rect">
            <a:avLst/>
          </a:prstGeom>
          <a:noFill/>
          <a:ln>
            <a:noFill/>
          </a:ln>
        </p:spPr>
      </p:pic>
      <p:pic>
        <p:nvPicPr>
          <p:cNvPr id="1123" name="Google Shape;1123;p157"/>
          <p:cNvPicPr preferRelativeResize="0"/>
          <p:nvPr/>
        </p:nvPicPr>
        <p:blipFill>
          <a:blip r:embed="rId4">
            <a:alphaModFix/>
          </a:blip>
          <a:stretch>
            <a:fillRect/>
          </a:stretch>
        </p:blipFill>
        <p:spPr>
          <a:xfrm>
            <a:off x="3556650" y="1294652"/>
            <a:ext cx="5220175" cy="233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4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0" name="Google Shape;1000;p1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Your hosts</a:t>
            </a:r>
            <a:r>
              <a:rPr lang="en-US" dirty="0"/>
              <a:t>:</a:t>
            </a:r>
            <a:endParaRPr dirty="0"/>
          </a:p>
          <a:p>
            <a:pPr marL="0" marR="0" lvl="0" indent="0" algn="l" rtl="0">
              <a:lnSpc>
                <a:spcPct val="80000"/>
              </a:lnSpc>
              <a:spcBef>
                <a:spcPts val="0"/>
              </a:spcBef>
              <a:spcAft>
                <a:spcPts val="0"/>
              </a:spcAft>
              <a:buClr>
                <a:srgbClr val="595959"/>
              </a:buClr>
              <a:buSzPts val="550"/>
              <a:buFont typeface="Arial"/>
              <a:buNone/>
            </a:pPr>
            <a:endParaRPr dirty="0"/>
          </a:p>
          <a:p>
            <a:pPr marL="457200" lvl="0" indent="-368300" algn="l" rtl="0">
              <a:lnSpc>
                <a:spcPct val="80000"/>
              </a:lnSpc>
              <a:spcBef>
                <a:spcPts val="0"/>
              </a:spcBef>
              <a:spcAft>
                <a:spcPts val="0"/>
              </a:spcAft>
              <a:buClr>
                <a:srgbClr val="3F3F39"/>
              </a:buClr>
              <a:buSzPts val="2200"/>
              <a:buFont typeface="Lucida Sans"/>
              <a:buChar char="●"/>
            </a:pPr>
            <a:r>
              <a:rPr lang="en-US" dirty="0"/>
              <a:t>Claire Rivero, Digital Strategy Manager</a:t>
            </a:r>
            <a:endParaRPr dirty="0"/>
          </a:p>
          <a:p>
            <a:pPr marL="457200" marR="0" lvl="0" indent="-368300" algn="l" rtl="0">
              <a:lnSpc>
                <a:spcPct val="80000"/>
              </a:lnSpc>
              <a:spcBef>
                <a:spcPts val="0"/>
              </a:spcBef>
              <a:spcAft>
                <a:spcPts val="0"/>
              </a:spcAft>
              <a:buClr>
                <a:srgbClr val="3F3F39"/>
              </a:buClr>
              <a:buSzPts val="2200"/>
              <a:buFont typeface="Lucida Sans"/>
              <a:buChar char="●"/>
            </a:pPr>
            <a:r>
              <a:rPr lang="en-US" dirty="0"/>
              <a:t>Barbara Beske</a:t>
            </a:r>
            <a:r>
              <a:rPr lang="en-US" sz="2200" b="0" i="0" u="none" strike="noStrike" cap="none" dirty="0">
                <a:solidFill>
                  <a:srgbClr val="595959"/>
                </a:solidFill>
                <a:latin typeface="Lucida Sans"/>
                <a:ea typeface="Lucida Sans"/>
                <a:cs typeface="Lucida Sans"/>
                <a:sym typeface="Lucida Sans"/>
              </a:rPr>
              <a:t>, </a:t>
            </a:r>
            <a:r>
              <a:rPr lang="en-US" dirty="0"/>
              <a:t>Senior Math Specialist</a:t>
            </a:r>
            <a:endParaRPr dirty="0"/>
          </a:p>
          <a:p>
            <a:pPr marL="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Clr>
                <a:srgbClr val="3F3F39"/>
              </a:buClr>
              <a:buSzPts val="550"/>
              <a:buFont typeface="Arial"/>
              <a:buNone/>
            </a:pPr>
            <a:endParaRPr sz="2200" b="0" i="0" u="none" strike="noStrike" cap="none" dirty="0">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latin typeface="Lucida Sans"/>
                <a:ea typeface="Lucida Sans"/>
                <a:cs typeface="Lucida Sans"/>
                <a:sym typeface="Lucida Sans"/>
              </a:rPr>
              <a:t>This Month’s Guest</a:t>
            </a:r>
            <a:r>
              <a:rPr lang="en-US" dirty="0"/>
              <a:t>:</a:t>
            </a:r>
            <a:r>
              <a:rPr lang="en-US" sz="2200" b="0" i="0" u="none" strike="noStrike" cap="none" dirty="0">
                <a:solidFill>
                  <a:srgbClr val="595959"/>
                </a:solidFill>
                <a:latin typeface="Lucida Sans"/>
                <a:ea typeface="Lucida Sans"/>
                <a:cs typeface="Lucida Sans"/>
                <a:sym typeface="Lucida Sans"/>
              </a:rPr>
              <a:t> </a:t>
            </a:r>
            <a:endParaRPr sz="2200" b="0" i="0" u="none" strike="noStrike" cap="none" dirty="0">
              <a:solidFill>
                <a:srgbClr val="595959"/>
              </a:solidFill>
              <a:latin typeface="Lucida Sans"/>
              <a:ea typeface="Lucida Sans"/>
              <a:cs typeface="Lucida Sans"/>
              <a:sym typeface="Lucida Sans"/>
            </a:endParaRPr>
          </a:p>
          <a:p>
            <a:pPr marL="0" lvl="0" indent="0">
              <a:spcBef>
                <a:spcPts val="0"/>
              </a:spcBef>
              <a:buClr>
                <a:schemeClr val="lt1"/>
              </a:buClr>
              <a:buSzPts val="2800"/>
              <a:buNone/>
            </a:pPr>
            <a:r>
              <a:rPr lang="en-US" dirty="0"/>
              <a:t>Marissa </a:t>
            </a:r>
            <a:r>
              <a:rPr lang="en-US" dirty="0" err="1"/>
              <a:t>McClish</a:t>
            </a:r>
            <a:r>
              <a:rPr lang="en-US" dirty="0"/>
              <a:t>, Professional Growth Systems Project Coordinator, Washoe County School District</a:t>
            </a:r>
            <a:endParaRPr dirty="0"/>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dirty="0">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58"/>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Modeling Content Standards</a:t>
            </a:r>
            <a:endParaRPr/>
          </a:p>
        </p:txBody>
      </p:sp>
      <p:sp>
        <p:nvSpPr>
          <p:cNvPr id="1130" name="Google Shape;1130;p158"/>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131" name="Google Shape;1131;p158"/>
          <p:cNvPicPr preferRelativeResize="0"/>
          <p:nvPr/>
        </p:nvPicPr>
        <p:blipFill>
          <a:blip r:embed="rId3">
            <a:alphaModFix/>
          </a:blip>
          <a:stretch>
            <a:fillRect/>
          </a:stretch>
        </p:blipFill>
        <p:spPr>
          <a:xfrm>
            <a:off x="2200275" y="2028825"/>
            <a:ext cx="4743450" cy="2800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59"/>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138" name="Google Shape;1138;p159"/>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139" name="Google Shape;1139;p159"/>
          <p:cNvPicPr preferRelativeResize="0"/>
          <p:nvPr/>
        </p:nvPicPr>
        <p:blipFill>
          <a:blip r:embed="rId3">
            <a:alphaModFix/>
          </a:blip>
          <a:stretch>
            <a:fillRect/>
          </a:stretch>
        </p:blipFill>
        <p:spPr>
          <a:xfrm>
            <a:off x="0" y="545980"/>
            <a:ext cx="9144000" cy="40970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60"/>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146" name="Google Shape;1146;p160"/>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147" name="Google Shape;1147;p160"/>
          <p:cNvPicPr preferRelativeResize="0"/>
          <p:nvPr/>
        </p:nvPicPr>
        <p:blipFill>
          <a:blip r:embed="rId3">
            <a:alphaModFix/>
          </a:blip>
          <a:stretch>
            <a:fillRect/>
          </a:stretch>
        </p:blipFill>
        <p:spPr>
          <a:xfrm>
            <a:off x="838200" y="214325"/>
            <a:ext cx="7143275" cy="5734675"/>
          </a:xfrm>
          <a:prstGeom prst="rect">
            <a:avLst/>
          </a:prstGeom>
          <a:noFill/>
          <a:ln>
            <a:noFill/>
          </a:ln>
        </p:spPr>
      </p:pic>
      <p:sp>
        <p:nvSpPr>
          <p:cNvPr id="1148" name="Google Shape;1148;p160"/>
          <p:cNvSpPr txBox="1"/>
          <p:nvPr/>
        </p:nvSpPr>
        <p:spPr>
          <a:xfrm>
            <a:off x="5403050" y="5788500"/>
            <a:ext cx="28458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llerta"/>
                <a:ea typeface="Allerta"/>
                <a:cs typeface="Allerta"/>
                <a:sym typeface="Allerta"/>
              </a:rPr>
              <a:t>Volume Estimation, Illustrative Mathematics</a:t>
            </a:r>
            <a:endParaRPr dirty="0">
              <a:latin typeface="Allerta"/>
              <a:ea typeface="Allerta"/>
              <a:cs typeface="Allerta"/>
              <a:sym typeface="Allert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61"/>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u="sng">
                <a:solidFill>
                  <a:schemeClr val="hlink"/>
                </a:solidFill>
                <a:hlinkClick r:id="rId3"/>
              </a:rPr>
              <a:t>www.achievethecore.org/coherence-map</a:t>
            </a:r>
            <a:r>
              <a:rPr lang="en-US"/>
              <a:t> </a:t>
            </a:r>
            <a:endParaRPr/>
          </a:p>
        </p:txBody>
      </p:sp>
      <p:sp>
        <p:nvSpPr>
          <p:cNvPr id="1155" name="Google Shape;1155;p161"/>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  </a:t>
            </a:r>
            <a:endParaRPr/>
          </a:p>
        </p:txBody>
      </p:sp>
      <p:pic>
        <p:nvPicPr>
          <p:cNvPr id="1156" name="Google Shape;1156;p161"/>
          <p:cNvPicPr preferRelativeResize="0"/>
          <p:nvPr/>
        </p:nvPicPr>
        <p:blipFill>
          <a:blip r:embed="rId4">
            <a:alphaModFix/>
          </a:blip>
          <a:stretch>
            <a:fillRect/>
          </a:stretch>
        </p:blipFill>
        <p:spPr>
          <a:xfrm>
            <a:off x="19050" y="1570961"/>
            <a:ext cx="9144001" cy="41892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62"/>
          <p:cNvSpPr txBox="1">
            <a:spLocks noGrp="1"/>
          </p:cNvSpPr>
          <p:nvPr>
            <p:ph type="title"/>
          </p:nvPr>
        </p:nvSpPr>
        <p:spPr>
          <a:xfrm>
            <a:off x="304800" y="274637"/>
            <a:ext cx="8382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t>How you can help? </a:t>
            </a:r>
            <a:endParaRPr sz="3000" b="1"/>
          </a:p>
        </p:txBody>
      </p:sp>
      <p:sp>
        <p:nvSpPr>
          <p:cNvPr id="1163" name="Google Shape;1163;p162"/>
          <p:cNvSpPr txBox="1">
            <a:spLocks noGrp="1"/>
          </p:cNvSpPr>
          <p:nvPr>
            <p:ph type="body" idx="1"/>
          </p:nvPr>
        </p:nvSpPr>
        <p:spPr>
          <a:xfrm>
            <a:off x="4683119" y="5646676"/>
            <a:ext cx="4003800" cy="479400"/>
          </a:xfrm>
          <a:prstGeom prst="rect">
            <a:avLst/>
          </a:prstGeom>
        </p:spPr>
        <p:txBody>
          <a:bodyPr spcFirstLastPara="1" wrap="square" lIns="91425" tIns="91425" rIns="91425" bIns="91425" anchor="ctr" anchorCtr="0">
            <a:noAutofit/>
          </a:bodyPr>
          <a:lstStyle/>
          <a:p>
            <a:pPr marL="0" lvl="0" indent="0" algn="ctr" rtl="0">
              <a:spcBef>
                <a:spcPts val="320"/>
              </a:spcBef>
              <a:spcAft>
                <a:spcPts val="0"/>
              </a:spcAft>
              <a:buNone/>
            </a:pPr>
            <a:r>
              <a:rPr lang="en-US" sz="2400"/>
              <a:t> </a:t>
            </a:r>
            <a:endParaRPr sz="2400"/>
          </a:p>
        </p:txBody>
      </p:sp>
      <p:sp>
        <p:nvSpPr>
          <p:cNvPr id="1164" name="Google Shape;1164;p162"/>
          <p:cNvSpPr>
            <a:spLocks noGrp="1"/>
          </p:cNvSpPr>
          <p:nvPr>
            <p:ph type="pic" idx="2"/>
          </p:nvPr>
        </p:nvSpPr>
        <p:spPr>
          <a:xfrm>
            <a:off x="4683119" y="1600200"/>
            <a:ext cx="4003800" cy="45261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US"/>
              <a:t>We are looking for:</a:t>
            </a:r>
            <a:endParaRPr/>
          </a:p>
          <a:p>
            <a:pPr marL="457200" lvl="0" indent="-406400" algn="l" rtl="0">
              <a:spcBef>
                <a:spcPts val="560"/>
              </a:spcBef>
              <a:spcAft>
                <a:spcPts val="0"/>
              </a:spcAft>
              <a:buSzPts val="2800"/>
              <a:buChar char="●"/>
            </a:pPr>
            <a:r>
              <a:rPr lang="en-US"/>
              <a:t>Modeling Tasks</a:t>
            </a:r>
            <a:endParaRPr/>
          </a:p>
          <a:p>
            <a:pPr marL="457200" lvl="0" indent="-406400" algn="l" rtl="0">
              <a:spcBef>
                <a:spcPts val="0"/>
              </a:spcBef>
              <a:spcAft>
                <a:spcPts val="0"/>
              </a:spcAft>
              <a:buSzPts val="2800"/>
              <a:buChar char="●"/>
            </a:pPr>
            <a:r>
              <a:rPr lang="en-US"/>
              <a:t>Student Work</a:t>
            </a:r>
            <a:endParaRPr/>
          </a:p>
          <a:p>
            <a:pPr marL="0" lvl="0" indent="0" algn="l" rtl="0">
              <a:spcBef>
                <a:spcPts val="560"/>
              </a:spcBef>
              <a:spcAft>
                <a:spcPts val="0"/>
              </a:spcAft>
              <a:buNone/>
            </a:pPr>
            <a:endParaRPr/>
          </a:p>
          <a:p>
            <a:pPr marL="0" lvl="0" indent="0" algn="l" rtl="0">
              <a:spcBef>
                <a:spcPts val="0"/>
              </a:spcBef>
              <a:spcAft>
                <a:spcPts val="0"/>
              </a:spcAft>
              <a:buClr>
                <a:schemeClr val="dk1"/>
              </a:buClr>
              <a:buSzPts val="1100"/>
              <a:buFont typeface="Arial"/>
              <a:buNone/>
            </a:pPr>
            <a:r>
              <a:rPr lang="en-US" sz="1800" u="sng">
                <a:solidFill>
                  <a:schemeClr val="accent5"/>
                </a:solidFill>
                <a:highlight>
                  <a:srgbClr val="FFFFFF"/>
                </a:highlight>
                <a:hlinkClick r:id="rId3"/>
              </a:rPr>
              <a:t>modelingtasks@studentsachieve.net</a:t>
            </a:r>
            <a:endParaRPr sz="1800"/>
          </a:p>
          <a:p>
            <a:pPr marL="457200" lvl="0" indent="0" algn="l" rtl="0">
              <a:spcBef>
                <a:spcPts val="560"/>
              </a:spcBef>
              <a:spcAft>
                <a:spcPts val="0"/>
              </a:spcAft>
              <a:buNone/>
            </a:pPr>
            <a:endParaRPr/>
          </a:p>
          <a:p>
            <a:pPr marL="457200" lvl="0" indent="0" algn="l" rtl="0">
              <a:spcBef>
                <a:spcPts val="560"/>
              </a:spcBef>
              <a:spcAft>
                <a:spcPts val="0"/>
              </a:spcAft>
              <a:buNone/>
            </a:pPr>
            <a:endParaRPr/>
          </a:p>
        </p:txBody>
      </p:sp>
      <p:sp>
        <p:nvSpPr>
          <p:cNvPr id="1165" name="Google Shape;1165;p162"/>
          <p:cNvSpPr>
            <a:spLocks noGrp="1"/>
          </p:cNvSpPr>
          <p:nvPr>
            <p:ph type="pic" idx="3"/>
          </p:nvPr>
        </p:nvSpPr>
        <p:spPr>
          <a:xfrm>
            <a:off x="304801" y="1600200"/>
            <a:ext cx="4225800" cy="4526100"/>
          </a:xfrm>
          <a:prstGeom prst="rect">
            <a:avLst/>
          </a:prstGeom>
        </p:spPr>
        <p:txBody>
          <a:bodyPr spcFirstLastPara="1" wrap="square" lIns="91425" tIns="91425" rIns="91425" bIns="91425" anchor="ctr" anchorCtr="0">
            <a:noAutofit/>
          </a:bodyPr>
          <a:lstStyle/>
          <a:p>
            <a:pPr marL="0" lvl="0" indent="0" algn="l" rtl="0">
              <a:spcBef>
                <a:spcPts val="560"/>
              </a:spcBef>
              <a:spcAft>
                <a:spcPts val="0"/>
              </a:spcAft>
              <a:buNone/>
            </a:pPr>
            <a:r>
              <a:rPr lang="en-US"/>
              <a:t> </a:t>
            </a:r>
            <a:endParaRPr/>
          </a:p>
        </p:txBody>
      </p:sp>
      <p:sp>
        <p:nvSpPr>
          <p:cNvPr id="1166" name="Google Shape;1166;p162"/>
          <p:cNvSpPr txBox="1">
            <a:spLocks noGrp="1"/>
          </p:cNvSpPr>
          <p:nvPr>
            <p:ph type="body" idx="4"/>
          </p:nvPr>
        </p:nvSpPr>
        <p:spPr>
          <a:xfrm>
            <a:off x="304800" y="5646676"/>
            <a:ext cx="4225800" cy="479400"/>
          </a:xfrm>
          <a:prstGeom prst="rect">
            <a:avLst/>
          </a:prstGeom>
        </p:spPr>
        <p:txBody>
          <a:bodyPr spcFirstLastPara="1" wrap="square" lIns="91425" tIns="91425" rIns="91425" bIns="91425" anchor="ctr" anchorCtr="0">
            <a:noAutofit/>
          </a:bodyPr>
          <a:lstStyle/>
          <a:p>
            <a:pPr marL="0" lvl="0" indent="0" algn="ctr" rtl="0">
              <a:spcBef>
                <a:spcPts val="320"/>
              </a:spcBef>
              <a:spcAft>
                <a:spcPts val="0"/>
              </a:spcAft>
              <a:buNone/>
            </a:pPr>
            <a:r>
              <a:rPr lang="en-US"/>
              <a:t>  </a:t>
            </a:r>
            <a:endParaRPr/>
          </a:p>
        </p:txBody>
      </p:sp>
      <p:pic>
        <p:nvPicPr>
          <p:cNvPr id="1167" name="Google Shape;1167;p162"/>
          <p:cNvPicPr preferRelativeResize="0"/>
          <p:nvPr/>
        </p:nvPicPr>
        <p:blipFill>
          <a:blip r:embed="rId4">
            <a:alphaModFix/>
          </a:blip>
          <a:stretch>
            <a:fillRect/>
          </a:stretch>
        </p:blipFill>
        <p:spPr>
          <a:xfrm>
            <a:off x="373838" y="1488288"/>
            <a:ext cx="4087727" cy="40877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63"/>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Using the Coherence Map to Support your Practice</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64"/>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Poll</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do you or how can you imagine using the Coherence Map in your practice?</a:t>
            </a:r>
            <a:br>
              <a:rPr lang="en-US" sz="2800" b="0" i="0" u="none" strike="noStrike" cap="none">
                <a:solidFill>
                  <a:schemeClr val="lt1"/>
                </a:solidFill>
                <a:latin typeface="Lucida Sans"/>
                <a:ea typeface="Lucida Sans"/>
                <a:cs typeface="Lucida Sans"/>
                <a:sym typeface="Lucida Sans"/>
              </a:rPr>
            </a:br>
            <a:r>
              <a:rPr lang="en-US" sz="2800" b="0" i="0" u="none" strike="noStrike" cap="none">
                <a:solidFill>
                  <a:schemeClr val="lt1"/>
                </a:solidFill>
                <a:latin typeface="Lucida Sans"/>
                <a:ea typeface="Lucida Sans"/>
                <a:cs typeface="Lucida Sans"/>
                <a:sym typeface="Lucida Sans"/>
              </a:rPr>
              <a:t>(select all that apply)</a:t>
            </a:r>
            <a:br>
              <a:rPr lang="en-US" sz="2800" b="0" i="0" u="none" strike="noStrike" cap="none">
                <a:solidFill>
                  <a:schemeClr val="lt1"/>
                </a:solidFill>
                <a:latin typeface="Lucida Sans"/>
                <a:ea typeface="Lucida Sans"/>
                <a:cs typeface="Lucida Sans"/>
                <a:sym typeface="Lucida Sans"/>
              </a:rPr>
            </a:b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Investigate how the standards relate to each other</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Determine prerequisite standards to help students tackle unfinished learning</a:t>
            </a:r>
            <a:endParaRPr sz="1800">
              <a:latin typeface="Lucida Sans"/>
              <a:ea typeface="Lucida Sans"/>
              <a:cs typeface="Lucida Sans"/>
              <a:sym typeface="Lucida Sans"/>
            </a:endParaRPr>
          </a:p>
          <a:p>
            <a:pPr marL="457200" lvl="0" indent="-342900" algn="l" rtl="0">
              <a:spcBef>
                <a:spcPts val="0"/>
              </a:spcBef>
              <a:spcAft>
                <a:spcPts val="0"/>
              </a:spcAft>
              <a:buSzPts val="1800"/>
              <a:buFont typeface="Lucida Sans"/>
              <a:buAutoNum type="alphaUcPeriod"/>
            </a:pPr>
            <a:r>
              <a:rPr lang="en-US" sz="1800">
                <a:latin typeface="Lucida Sans"/>
                <a:ea typeface="Lucida Sans"/>
                <a:cs typeface="Lucida Sans"/>
                <a:sym typeface="Lucida Sans"/>
              </a:rPr>
              <a:t>Learn more about a particular standard through looking at tasks and/or reading the progressions blurb</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In professional learning settings</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For curriculum writing or creating scope and sequence documents</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Learn more about modeling and ways to use modeling tasks</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Other</a:t>
            </a:r>
            <a:endParaRPr sz="1800">
              <a:latin typeface="Lucida Sans"/>
              <a:ea typeface="Lucida Sans"/>
              <a:cs typeface="Lucida Sans"/>
              <a:sym typeface="Lucida Sans"/>
            </a:endParaRPr>
          </a:p>
          <a:p>
            <a:pPr marL="457200" marR="0" lvl="0" indent="-342900" algn="l" rtl="0">
              <a:lnSpc>
                <a:spcPct val="100000"/>
              </a:lnSpc>
              <a:spcBef>
                <a:spcPts val="0"/>
              </a:spcBef>
              <a:spcAft>
                <a:spcPts val="0"/>
              </a:spcAft>
              <a:buSzPts val="1800"/>
              <a:buFont typeface="Lucida Sans"/>
              <a:buAutoNum type="alphaUcPeriod"/>
            </a:pPr>
            <a:r>
              <a:rPr lang="en-US" sz="1800">
                <a:latin typeface="Lucida Sans"/>
                <a:ea typeface="Lucida Sans"/>
                <a:cs typeface="Lucida Sans"/>
                <a:sym typeface="Lucida Sans"/>
              </a:rPr>
              <a:t>Not quite sure yet</a:t>
            </a:r>
            <a:endParaRPr sz="1800">
              <a:latin typeface="Lucida Sans"/>
              <a:ea typeface="Lucida Sans"/>
              <a:cs typeface="Lucida Sans"/>
              <a:sym typeface="Lucid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6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a:latin typeface="Lucida Sans"/>
                <a:ea typeface="Lucida Sans"/>
                <a:cs typeface="Lucida Sans"/>
                <a:sym typeface="Lucida Sans"/>
              </a:rPr>
              <a:t>Ways to use the map!</a:t>
            </a:r>
            <a:endParaRPr sz="3000" b="0" i="0" u="none" strike="noStrike" cap="none">
              <a:solidFill>
                <a:srgbClr val="595959"/>
              </a:solidFill>
              <a:latin typeface="Lucida Sans"/>
              <a:ea typeface="Lucida Sans"/>
              <a:cs typeface="Lucida Sans"/>
              <a:sym typeface="Lucida Sans"/>
            </a:endParaRPr>
          </a:p>
        </p:txBody>
      </p:sp>
      <p:sp>
        <p:nvSpPr>
          <p:cNvPr id="1185" name="Google Shape;1185;p16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000000"/>
                </a:solidFill>
                <a:latin typeface="Lucida Sans"/>
                <a:ea typeface="Lucida Sans"/>
                <a:cs typeface="Lucida Sans"/>
                <a:sym typeface="Lucida Sans"/>
              </a:rPr>
              <a:t>Individually or </a:t>
            </a:r>
            <a:r>
              <a:rPr lang="en-US" sz="2400">
                <a:solidFill>
                  <a:schemeClr val="dk1"/>
                </a:solidFill>
                <a:latin typeface="Lucida Sans"/>
                <a:ea typeface="Lucida Sans"/>
                <a:cs typeface="Lucida Sans"/>
                <a:sym typeface="Lucida Sans"/>
              </a:rPr>
              <a:t>in professional learning settings:</a:t>
            </a:r>
            <a:endParaRPr sz="2400">
              <a:solidFill>
                <a:schemeClr val="dk1"/>
              </a:solidFill>
              <a:latin typeface="Lucida Sans"/>
              <a:ea typeface="Lucida Sans"/>
              <a:cs typeface="Lucida Sans"/>
              <a:sym typeface="Lucida Sans"/>
            </a:endParaRPr>
          </a:p>
          <a:p>
            <a:pPr marL="0" lvl="0" indent="0" algn="l" rtl="0">
              <a:spcBef>
                <a:spcPts val="0"/>
              </a:spcBef>
              <a:spcAft>
                <a:spcPts val="0"/>
              </a:spcAft>
              <a:buNone/>
            </a:pPr>
            <a:endParaRPr sz="2400">
              <a:solidFill>
                <a:srgbClr val="000000"/>
              </a:solidFill>
              <a:latin typeface="Lucida Sans"/>
              <a:ea typeface="Lucida Sans"/>
              <a:cs typeface="Lucida Sans"/>
              <a:sym typeface="Lucida Sans"/>
            </a:endParaRPr>
          </a:p>
          <a:p>
            <a:pPr marL="457200" lvl="0" indent="-381000" algn="l" rtl="0">
              <a:spcBef>
                <a:spcPts val="0"/>
              </a:spcBef>
              <a:spcAft>
                <a:spcPts val="0"/>
              </a:spcAft>
              <a:buClr>
                <a:srgbClr val="000000"/>
              </a:buClr>
              <a:buSzPts val="2400"/>
              <a:buFont typeface="Lucida Sans"/>
              <a:buChar char="●"/>
            </a:pPr>
            <a:r>
              <a:rPr lang="en-US" sz="2400">
                <a:solidFill>
                  <a:srgbClr val="000000"/>
                </a:solidFill>
                <a:latin typeface="Lucida Sans"/>
                <a:ea typeface="Lucida Sans"/>
                <a:cs typeface="Lucida Sans"/>
                <a:sym typeface="Lucida Sans"/>
              </a:rPr>
              <a:t>Investigate how the standards relate to each other</a:t>
            </a:r>
            <a:endParaRPr sz="2400">
              <a:solidFill>
                <a:srgbClr val="000000"/>
              </a:solidFill>
              <a:latin typeface="Lucida Sans"/>
              <a:ea typeface="Lucida Sans"/>
              <a:cs typeface="Lucida Sans"/>
              <a:sym typeface="Lucida Sans"/>
            </a:endParaRPr>
          </a:p>
          <a:p>
            <a:pPr marL="457200" lvl="0" indent="-381000" algn="l" rtl="0">
              <a:spcBef>
                <a:spcPts val="0"/>
              </a:spcBef>
              <a:spcAft>
                <a:spcPts val="0"/>
              </a:spcAft>
              <a:buClr>
                <a:srgbClr val="000000"/>
              </a:buClr>
              <a:buSzPts val="2400"/>
              <a:buFont typeface="Lucida Sans"/>
              <a:buChar char="●"/>
            </a:pPr>
            <a:r>
              <a:rPr lang="en-US" sz="2400">
                <a:solidFill>
                  <a:srgbClr val="000000"/>
                </a:solidFill>
                <a:latin typeface="Lucida Sans"/>
                <a:ea typeface="Lucida Sans"/>
                <a:cs typeface="Lucida Sans"/>
                <a:sym typeface="Lucida Sans"/>
              </a:rPr>
              <a:t>Determine prerequisite standards to help students tackle unfinished learning</a:t>
            </a:r>
            <a:endParaRPr sz="2400">
              <a:solidFill>
                <a:srgbClr val="000000"/>
              </a:solidFill>
              <a:latin typeface="Lucida Sans"/>
              <a:ea typeface="Lucida Sans"/>
              <a:cs typeface="Lucida Sans"/>
              <a:sym typeface="Lucida Sans"/>
            </a:endParaRPr>
          </a:p>
          <a:p>
            <a:pPr marL="457200" lvl="0" indent="-381000" algn="l" rtl="0">
              <a:spcBef>
                <a:spcPts val="0"/>
              </a:spcBef>
              <a:spcAft>
                <a:spcPts val="0"/>
              </a:spcAft>
              <a:buClr>
                <a:srgbClr val="000000"/>
              </a:buClr>
              <a:buSzPts val="2400"/>
              <a:buFont typeface="Lucida Sans"/>
              <a:buChar char="●"/>
            </a:pPr>
            <a:r>
              <a:rPr lang="en-US" sz="2400">
                <a:solidFill>
                  <a:srgbClr val="000000"/>
                </a:solidFill>
                <a:latin typeface="Lucida Sans"/>
                <a:ea typeface="Lucida Sans"/>
                <a:cs typeface="Lucida Sans"/>
                <a:sym typeface="Lucida Sans"/>
              </a:rPr>
              <a:t>Learn more about a particular standard through looking at tasks and/or reading the progressions blurb</a:t>
            </a:r>
            <a:endParaRPr sz="2400">
              <a:solidFill>
                <a:srgbClr val="000000"/>
              </a:solidFill>
              <a:latin typeface="Lucida Sans"/>
              <a:ea typeface="Lucida Sans"/>
              <a:cs typeface="Lucida Sans"/>
              <a:sym typeface="Lucida Sans"/>
            </a:endParaRPr>
          </a:p>
          <a:p>
            <a:pPr marL="457200" lvl="0" indent="-381000" algn="l" rtl="0">
              <a:spcBef>
                <a:spcPts val="0"/>
              </a:spcBef>
              <a:spcAft>
                <a:spcPts val="0"/>
              </a:spcAft>
              <a:buClr>
                <a:srgbClr val="000000"/>
              </a:buClr>
              <a:buSzPts val="2400"/>
              <a:buFont typeface="Lucida Sans"/>
              <a:buChar char="●"/>
            </a:pPr>
            <a:r>
              <a:rPr lang="en-US" sz="2400">
                <a:solidFill>
                  <a:srgbClr val="000000"/>
                </a:solidFill>
                <a:latin typeface="Lucida Sans"/>
                <a:ea typeface="Lucida Sans"/>
                <a:cs typeface="Lucida Sans"/>
                <a:sym typeface="Lucida Sans"/>
              </a:rPr>
              <a:t>For curriculum writing or creating scope and sequence documents</a:t>
            </a:r>
            <a:endParaRPr sz="2400">
              <a:solidFill>
                <a:srgbClr val="000000"/>
              </a:solidFill>
              <a:latin typeface="Lucida Sans"/>
              <a:ea typeface="Lucida Sans"/>
              <a:cs typeface="Lucida Sans"/>
              <a:sym typeface="Lucida Sans"/>
            </a:endParaRPr>
          </a:p>
          <a:p>
            <a:pPr marL="457200" lvl="0" indent="-381000" algn="l" rtl="0">
              <a:spcBef>
                <a:spcPts val="0"/>
              </a:spcBef>
              <a:spcAft>
                <a:spcPts val="0"/>
              </a:spcAft>
              <a:buClr>
                <a:srgbClr val="000000"/>
              </a:buClr>
              <a:buSzPts val="2400"/>
              <a:buFont typeface="Lucida Sans"/>
              <a:buChar char="●"/>
            </a:pPr>
            <a:r>
              <a:rPr lang="en-US" sz="2400">
                <a:solidFill>
                  <a:srgbClr val="000000"/>
                </a:solidFill>
                <a:latin typeface="Lucida Sans"/>
                <a:ea typeface="Lucida Sans"/>
                <a:cs typeface="Lucida Sans"/>
                <a:sym typeface="Lucida Sans"/>
              </a:rPr>
              <a:t>Learn more about modeling and ways to include more modeling tasks</a:t>
            </a:r>
            <a:endParaRPr sz="2400">
              <a:solidFill>
                <a:srgbClr val="000000"/>
              </a:solidFill>
              <a:latin typeface="Lucida Sans"/>
              <a:ea typeface="Lucida Sans"/>
              <a:cs typeface="Lucida Sans"/>
              <a:sym typeface="Lucida Sans"/>
            </a:endParaRPr>
          </a:p>
          <a:p>
            <a:pPr marL="800100" lvl="0" indent="0" algn="l" rtl="0">
              <a:spcBef>
                <a:spcPts val="0"/>
              </a:spcBef>
              <a:spcAft>
                <a:spcPts val="0"/>
              </a:spcAft>
              <a:buNone/>
            </a:pPr>
            <a:endParaRPr sz="2400">
              <a:solidFill>
                <a:srgbClr val="000000"/>
              </a:solidFill>
              <a:latin typeface="Lucida Sans"/>
              <a:ea typeface="Lucida Sans"/>
              <a:cs typeface="Lucida Sans"/>
              <a:sym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66"/>
          <p:cNvSpPr txBox="1">
            <a:spLocks noGrp="1"/>
          </p:cNvSpPr>
          <p:nvPr>
            <p:ph type="title"/>
          </p:nvPr>
        </p:nvSpPr>
        <p:spPr>
          <a:xfrm>
            <a:off x="285750" y="9788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Tackle Unfinished Learning</a:t>
            </a:r>
            <a:endParaRPr/>
          </a:p>
        </p:txBody>
      </p:sp>
      <p:pic>
        <p:nvPicPr>
          <p:cNvPr id="1192" name="Google Shape;1192;p166"/>
          <p:cNvPicPr preferRelativeResize="0"/>
          <p:nvPr/>
        </p:nvPicPr>
        <p:blipFill>
          <a:blip r:embed="rId3">
            <a:alphaModFix/>
          </a:blip>
          <a:stretch>
            <a:fillRect/>
          </a:stretch>
        </p:blipFill>
        <p:spPr>
          <a:xfrm>
            <a:off x="570700" y="1157125"/>
            <a:ext cx="8002576" cy="5109349"/>
          </a:xfrm>
          <a:prstGeom prst="rect">
            <a:avLst/>
          </a:prstGeom>
          <a:noFill/>
          <a:ln>
            <a:noFill/>
          </a:ln>
        </p:spPr>
      </p:pic>
      <p:sp>
        <p:nvSpPr>
          <p:cNvPr id="1193" name="Google Shape;1193;p166"/>
          <p:cNvSpPr/>
          <p:nvPr/>
        </p:nvSpPr>
        <p:spPr>
          <a:xfrm>
            <a:off x="1095875" y="1157125"/>
            <a:ext cx="848400" cy="972000"/>
          </a:xfrm>
          <a:prstGeom prst="down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6"/>
          <p:cNvSpPr/>
          <p:nvPr/>
        </p:nvSpPr>
        <p:spPr>
          <a:xfrm>
            <a:off x="4209275" y="1157125"/>
            <a:ext cx="848400" cy="972000"/>
          </a:xfrm>
          <a:prstGeom prst="down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6"/>
          <p:cNvSpPr/>
          <p:nvPr/>
        </p:nvSpPr>
        <p:spPr>
          <a:xfrm>
            <a:off x="7322675" y="1157125"/>
            <a:ext cx="848400" cy="972000"/>
          </a:xfrm>
          <a:prstGeom prst="down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67"/>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Read more about tackling unfinished learning on </a:t>
            </a:r>
            <a:r>
              <a:rPr lang="en-US" i="1"/>
              <a:t>Aligned</a:t>
            </a:r>
            <a:endParaRPr i="1"/>
          </a:p>
        </p:txBody>
      </p:sp>
      <p:pic>
        <p:nvPicPr>
          <p:cNvPr id="1202" name="Google Shape;1202;p167"/>
          <p:cNvPicPr preferRelativeResize="0"/>
          <p:nvPr/>
        </p:nvPicPr>
        <p:blipFill>
          <a:blip r:embed="rId3">
            <a:alphaModFix/>
          </a:blip>
          <a:stretch>
            <a:fillRect/>
          </a:stretch>
        </p:blipFill>
        <p:spPr>
          <a:xfrm>
            <a:off x="117050" y="1969626"/>
            <a:ext cx="4301775" cy="2494350"/>
          </a:xfrm>
          <a:prstGeom prst="rect">
            <a:avLst/>
          </a:prstGeom>
          <a:noFill/>
          <a:ln>
            <a:noFill/>
          </a:ln>
        </p:spPr>
      </p:pic>
      <p:pic>
        <p:nvPicPr>
          <p:cNvPr id="1203" name="Google Shape;1203;p167"/>
          <p:cNvPicPr preferRelativeResize="0"/>
          <p:nvPr/>
        </p:nvPicPr>
        <p:blipFill>
          <a:blip r:embed="rId4">
            <a:alphaModFix/>
          </a:blip>
          <a:stretch>
            <a:fillRect/>
          </a:stretch>
        </p:blipFill>
        <p:spPr>
          <a:xfrm>
            <a:off x="2856675" y="2789612"/>
            <a:ext cx="4420376" cy="2421647"/>
          </a:xfrm>
          <a:prstGeom prst="rect">
            <a:avLst/>
          </a:prstGeom>
          <a:noFill/>
          <a:ln>
            <a:noFill/>
          </a:ln>
        </p:spPr>
      </p:pic>
      <p:pic>
        <p:nvPicPr>
          <p:cNvPr id="1204" name="Google Shape;1204;p167"/>
          <p:cNvPicPr preferRelativeResize="0"/>
          <p:nvPr/>
        </p:nvPicPr>
        <p:blipFill>
          <a:blip r:embed="rId5">
            <a:alphaModFix/>
          </a:blip>
          <a:stretch>
            <a:fillRect/>
          </a:stretch>
        </p:blipFill>
        <p:spPr>
          <a:xfrm>
            <a:off x="3905025" y="3439075"/>
            <a:ext cx="4826550" cy="2831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41"/>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1007" name="Google Shape;1007;p141"/>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1008" name="Google Shape;1008;p141"/>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1009" name="Google Shape;1009;p141"/>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68"/>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Learn more about modeling and ways to use modeling</a:t>
            </a:r>
            <a:endParaRPr/>
          </a:p>
        </p:txBody>
      </p:sp>
      <p:pic>
        <p:nvPicPr>
          <p:cNvPr id="1211" name="Google Shape;1211;p168"/>
          <p:cNvPicPr preferRelativeResize="0"/>
          <p:nvPr/>
        </p:nvPicPr>
        <p:blipFill>
          <a:blip r:embed="rId3">
            <a:alphaModFix/>
          </a:blip>
          <a:stretch>
            <a:fillRect/>
          </a:stretch>
        </p:blipFill>
        <p:spPr>
          <a:xfrm>
            <a:off x="4589000" y="1942863"/>
            <a:ext cx="4213299" cy="2549750"/>
          </a:xfrm>
          <a:prstGeom prst="rect">
            <a:avLst/>
          </a:prstGeom>
          <a:noFill/>
          <a:ln>
            <a:noFill/>
          </a:ln>
        </p:spPr>
      </p:pic>
      <p:pic>
        <p:nvPicPr>
          <p:cNvPr id="1212" name="Google Shape;1212;p168"/>
          <p:cNvPicPr preferRelativeResize="0"/>
          <p:nvPr/>
        </p:nvPicPr>
        <p:blipFill>
          <a:blip r:embed="rId4">
            <a:alphaModFix/>
          </a:blip>
          <a:stretch>
            <a:fillRect/>
          </a:stretch>
        </p:blipFill>
        <p:spPr>
          <a:xfrm>
            <a:off x="134725" y="4098747"/>
            <a:ext cx="6324395" cy="2041250"/>
          </a:xfrm>
          <a:prstGeom prst="rect">
            <a:avLst/>
          </a:prstGeom>
          <a:noFill/>
          <a:ln>
            <a:noFill/>
          </a:ln>
        </p:spPr>
      </p:pic>
      <p:pic>
        <p:nvPicPr>
          <p:cNvPr id="1213" name="Google Shape;1213;p168"/>
          <p:cNvPicPr preferRelativeResize="0"/>
          <p:nvPr/>
        </p:nvPicPr>
        <p:blipFill>
          <a:blip r:embed="rId5">
            <a:alphaModFix/>
          </a:blip>
          <a:stretch>
            <a:fillRect/>
          </a:stretch>
        </p:blipFill>
        <p:spPr>
          <a:xfrm>
            <a:off x="771025" y="1417637"/>
            <a:ext cx="3634001" cy="23763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6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7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241" name="Google Shape;1241;p17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242" name="Google Shape;1242;p171"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243" name="Google Shape;1243;p171"/>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7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250" name="Google Shape;1250;p172"/>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Text at the Center</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dk2"/>
              </a:buClr>
              <a:buSzPts val="2400"/>
              <a:buFont typeface="Lucida Sans"/>
              <a:buChar char="●"/>
            </a:pPr>
            <a:r>
              <a:rPr lang="en-US">
                <a:solidFill>
                  <a:schemeClr val="dk2"/>
                </a:solidFill>
              </a:rPr>
              <a:t>SAP Presenters: Meredith Liben and Sue Pimentel</a:t>
            </a:r>
            <a:endParaRPr>
              <a:solidFill>
                <a:schemeClr val="dk2"/>
              </a:solidFill>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a:t>
            </a:r>
            <a:r>
              <a:rPr lang="en-US" i="0" u="none" strike="noStrike" cap="none">
                <a:solidFill>
                  <a:srgbClr val="3F3F39"/>
                </a:solidFill>
              </a:rPr>
              <a:t> </a:t>
            </a:r>
            <a:r>
              <a:rPr lang="en-US" u="sng">
                <a:solidFill>
                  <a:schemeClr val="hlink"/>
                </a:solidFill>
                <a:highlight>
                  <a:srgbClr val="FFFFFF"/>
                </a:highlight>
                <a:hlinkClick r:id="rId3"/>
              </a:rPr>
              <a:t>https://event.on24.com/wcc/r/1953354/ACE98FBF8073731D990D637159C80FB8</a:t>
            </a:r>
            <a:r>
              <a:rPr lang="en-US">
                <a:solidFill>
                  <a:srgbClr val="2288AF"/>
                </a:solidFill>
                <a:highlight>
                  <a:srgbClr val="FFFFFF"/>
                </a:highlight>
              </a:rPr>
              <a:t> </a:t>
            </a:r>
            <a:endParaRPr>
              <a:solidFill>
                <a:srgbClr val="2288AF"/>
              </a:solidFill>
              <a:highlight>
                <a:srgbClr val="FFFFFF"/>
              </a:highlight>
            </a:endParaRPr>
          </a:p>
          <a:p>
            <a:pPr marL="0" marR="0" lvl="0" indent="0" algn="l" rtl="0">
              <a:lnSpc>
                <a:spcPct val="100000"/>
              </a:lnSpc>
              <a:spcBef>
                <a:spcPts val="0"/>
              </a:spcBef>
              <a:spcAft>
                <a:spcPts val="0"/>
              </a:spcAft>
              <a:buNone/>
            </a:pPr>
            <a:endParaRPr>
              <a:solidFill>
                <a:srgbClr val="3F3F39"/>
              </a:solidFill>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3"/>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16" name="Google Shape;1016;p14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this survey to join our database (and mailing list): </a:t>
            </a:r>
            <a:r>
              <a:rPr lang="en-US" sz="1800" b="0" i="0" u="sng" strike="noStrike" cap="none">
                <a:solidFill>
                  <a:schemeClr val="hlink"/>
                </a:solidFill>
                <a:latin typeface="Lucida Sans"/>
                <a:ea typeface="Lucida Sans"/>
                <a:cs typeface="Lucida Sans"/>
                <a:sym typeface="Lucida Sans"/>
                <a:hlinkClick r:id="rId3"/>
              </a:rPr>
              <a:t>www.achievethecore.org/ca-signup</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4"/>
              </a:rPr>
              <a:t>www.achievethecore.org</a:t>
            </a:r>
            <a:endParaRPr/>
          </a:p>
          <a:p>
            <a:pPr marL="342900" lvl="0" indent="-342900" algn="l" rtl="0">
              <a:spcBef>
                <a:spcPts val="0"/>
              </a:spcBef>
              <a:spcAft>
                <a:spcPts val="0"/>
              </a:spcAft>
              <a:buClr>
                <a:srgbClr val="3F3F39"/>
              </a:buClr>
              <a:buSzPts val="2400"/>
              <a:buFont typeface="Lucida Sans"/>
              <a:buChar char="●"/>
            </a:pPr>
            <a:r>
              <a:rPr lang="en-US" sz="2400">
                <a:solidFill>
                  <a:srgbClr val="3F3F39"/>
                </a:solidFill>
              </a:rPr>
              <a:t>Contact Jennie Beltramini </a:t>
            </a:r>
            <a:r>
              <a:rPr lang="en-US" sz="1800">
                <a:solidFill>
                  <a:srgbClr val="3F3F39"/>
                </a:solidFill>
              </a:rPr>
              <a:t>(</a:t>
            </a:r>
            <a:r>
              <a:rPr lang="en-US" sz="1800" u="sng">
                <a:solidFill>
                  <a:schemeClr val="accent5"/>
                </a:solidFill>
                <a:hlinkClick r:id="rId5"/>
              </a:rPr>
              <a:t>jbeltramini@studentsachieve.net</a:t>
            </a:r>
            <a:r>
              <a:rPr lang="en-US" sz="1800">
                <a:solidFill>
                  <a:srgbClr val="3F3F39"/>
                </a:solidFill>
              </a:rPr>
              <a:t> )</a:t>
            </a:r>
            <a:endParaRPr/>
          </a:p>
          <a:p>
            <a:pPr marL="342900" marR="0" lvl="0" indent="0" algn="l" rtl="0">
              <a:lnSpc>
                <a:spcPct val="100000"/>
              </a:lnSpc>
              <a:spcBef>
                <a:spcPts val="480"/>
              </a:spcBef>
              <a:spcAft>
                <a:spcPts val="0"/>
              </a:spcAft>
              <a:buNone/>
            </a:pPr>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17" name="Google Shape;1017;p142" descr="ATC Header.PNG"/>
          <p:cNvPicPr preferRelativeResize="0"/>
          <p:nvPr/>
        </p:nvPicPr>
        <p:blipFill rotWithShape="1">
          <a:blip r:embed="rId6">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43"/>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Poll: How many Core Advocate Webinars have you attended?</a:t>
            </a:r>
            <a:endParaRPr/>
          </a:p>
        </p:txBody>
      </p:sp>
      <p:sp>
        <p:nvSpPr>
          <p:cNvPr id="1024" name="Google Shape;1024;p143"/>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a:t>This is my first one!</a:t>
            </a:r>
            <a:endParaRPr/>
          </a:p>
          <a:p>
            <a:pPr marL="457200" lvl="0" indent="-368300" algn="l" rtl="0">
              <a:spcBef>
                <a:spcPts val="0"/>
              </a:spcBef>
              <a:spcAft>
                <a:spcPts val="0"/>
              </a:spcAft>
              <a:buSzPts val="2200"/>
              <a:buChar char="•"/>
            </a:pPr>
            <a:r>
              <a:rPr lang="en-US"/>
              <a:t>1-5</a:t>
            </a:r>
            <a:endParaRPr/>
          </a:p>
          <a:p>
            <a:pPr marL="457200" lvl="0" indent="-368300" algn="l" rtl="0">
              <a:spcBef>
                <a:spcPts val="0"/>
              </a:spcBef>
              <a:spcAft>
                <a:spcPts val="0"/>
              </a:spcAft>
              <a:buSzPts val="2200"/>
              <a:buChar char="•"/>
            </a:pPr>
            <a:r>
              <a:rPr lang="en-US"/>
              <a:t>6-10</a:t>
            </a:r>
            <a:endParaRPr/>
          </a:p>
          <a:p>
            <a:pPr marL="457200" lvl="0" indent="-368300" algn="l" rtl="0">
              <a:spcBef>
                <a:spcPts val="0"/>
              </a:spcBef>
              <a:spcAft>
                <a:spcPts val="0"/>
              </a:spcAft>
              <a:buSzPts val="2200"/>
              <a:buChar char="•"/>
            </a:pPr>
            <a:r>
              <a:rPr lang="en-US"/>
              <a:t>11-15</a:t>
            </a:r>
            <a:endParaRPr/>
          </a:p>
          <a:p>
            <a:pPr marL="457200" lvl="0" indent="-368300" algn="l" rtl="0">
              <a:spcBef>
                <a:spcPts val="0"/>
              </a:spcBef>
              <a:spcAft>
                <a:spcPts val="0"/>
              </a:spcAft>
              <a:buSzPts val="2200"/>
              <a:buChar char="•"/>
            </a:pPr>
            <a:r>
              <a:rPr lang="en-US"/>
              <a:t>16+</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44"/>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0" name="Google Shape;1030;p14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@beske3</a:t>
            </a:r>
            <a:endParaRPr sz="2400">
              <a:solidFill>
                <a:srgbClr val="434343"/>
              </a:solidFill>
              <a:latin typeface="Lucida Sans"/>
              <a:ea typeface="Lucida Sans"/>
              <a:cs typeface="Lucida Sans"/>
              <a:sym typeface="Lucida Sans"/>
            </a:endParaRPr>
          </a:p>
          <a:p>
            <a:pPr marL="342900" lvl="0" indent="0" algn="l" rtl="0">
              <a:spcBef>
                <a:spcPts val="440"/>
              </a:spcBef>
              <a:spcAft>
                <a:spcPts val="0"/>
              </a:spcAft>
              <a:buNone/>
            </a:pPr>
            <a:endParaRPr sz="2400">
              <a:solidFill>
                <a:srgbClr val="434343"/>
              </a:solidFill>
              <a:latin typeface="Lucida Sans"/>
              <a:ea typeface="Lucida Sans"/>
              <a:cs typeface="Lucida Sans"/>
              <a:sym typeface="Lucida Sans"/>
            </a:endParaRPr>
          </a:p>
        </p:txBody>
      </p:sp>
      <p:pic>
        <p:nvPicPr>
          <p:cNvPr id="1031" name="Google Shape;1031;p144"/>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032" name="Google Shape;1032;p144"/>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033" name="Google Shape;1033;p144"/>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4"/>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35" name="Google Shape;1035;p144"/>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4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42" name="Google Shape;1042;p145"/>
          <p:cNvSpPr txBox="1">
            <a:spLocks noGrp="1"/>
          </p:cNvSpPr>
          <p:nvPr>
            <p:ph type="body" idx="1"/>
          </p:nvPr>
        </p:nvSpPr>
        <p:spPr>
          <a:xfrm>
            <a:off x="457200" y="1600200"/>
            <a:ext cx="37779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00"/>
              <a:buFont typeface="Arial"/>
              <a:buNone/>
            </a:pPr>
            <a:r>
              <a:rPr lang="en-US">
                <a:solidFill>
                  <a:srgbClr val="3F3F39"/>
                </a:solidFill>
              </a:rPr>
              <a:t>During the webinar</a:t>
            </a:r>
            <a:endParaRPr/>
          </a:p>
          <a:p>
            <a:pPr marL="457200" lvl="0" indent="-355600" algn="l" rtl="0">
              <a:lnSpc>
                <a:spcPct val="115000"/>
              </a:lnSpc>
              <a:spcBef>
                <a:spcPts val="500"/>
              </a:spcBef>
              <a:spcAft>
                <a:spcPts val="0"/>
              </a:spcAft>
              <a:buSzPts val="2000"/>
              <a:buChar char="•"/>
            </a:pPr>
            <a:r>
              <a:rPr lang="en-US" sz="2000">
                <a:solidFill>
                  <a:srgbClr val="3F3F39"/>
                </a:solidFill>
              </a:rPr>
              <a:t>Questions option</a:t>
            </a:r>
            <a:endParaRPr sz="2000">
              <a:solidFill>
                <a:srgbClr val="3F3F39"/>
              </a:solidFill>
            </a:endParaRPr>
          </a:p>
          <a:p>
            <a:pPr marL="457200" lvl="0" indent="-355600" algn="l" rtl="0">
              <a:lnSpc>
                <a:spcPct val="115000"/>
              </a:lnSpc>
              <a:spcBef>
                <a:spcPts val="0"/>
              </a:spcBef>
              <a:spcAft>
                <a:spcPts val="0"/>
              </a:spcAft>
              <a:buSzPts val="2000"/>
              <a:buChar char="•"/>
            </a:pPr>
            <a:r>
              <a:rPr lang="en-US" sz="2000">
                <a:solidFill>
                  <a:srgbClr val="3F3F39"/>
                </a:solidFill>
              </a:rPr>
              <a:t>Group chat</a:t>
            </a:r>
            <a:endParaRPr sz="2000">
              <a:solidFill>
                <a:srgbClr val="3F3F39"/>
              </a:solidFill>
            </a:endParaRPr>
          </a:p>
          <a:p>
            <a:pPr marL="457200" lvl="0" indent="-355600" algn="l" rtl="0">
              <a:lnSpc>
                <a:spcPct val="115000"/>
              </a:lnSpc>
              <a:spcBef>
                <a:spcPts val="0"/>
              </a:spcBef>
              <a:spcAft>
                <a:spcPts val="0"/>
              </a:spcAft>
              <a:buSzPts val="2000"/>
              <a:buChar char="•"/>
            </a:pPr>
            <a:r>
              <a:rPr lang="en-US" sz="2000">
                <a:solidFill>
                  <a:srgbClr val="3F3F39"/>
                </a:solidFill>
              </a:rPr>
              <a:t>Resource Widget: Find the link to the Coherence Map</a:t>
            </a:r>
            <a:endParaRPr sz="2000">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355600" algn="l" rtl="0">
              <a:lnSpc>
                <a:spcPct val="115000"/>
              </a:lnSpc>
              <a:spcBef>
                <a:spcPts val="500"/>
              </a:spcBef>
              <a:spcAft>
                <a:spcPts val="0"/>
              </a:spcAft>
              <a:buSzPts val="2000"/>
              <a:buChar char="•"/>
            </a:pPr>
            <a:r>
              <a:rPr lang="en-US" sz="2000">
                <a:solidFill>
                  <a:srgbClr val="3F3F39"/>
                </a:solidFill>
              </a:rPr>
              <a:t>Access to recorded webinar via the link emailed to you</a:t>
            </a:r>
            <a:endParaRPr/>
          </a:p>
          <a:p>
            <a:pPr marL="800100" marR="0" lvl="0" indent="-38100" algn="l" rtl="0">
              <a:lnSpc>
                <a:spcPct val="100000"/>
              </a:lnSpc>
              <a:spcBef>
                <a:spcPts val="0"/>
              </a:spcBef>
              <a:spcAft>
                <a:spcPts val="0"/>
              </a:spcAft>
              <a:buClr>
                <a:schemeClr val="dk1"/>
              </a:buClr>
              <a:buSzPts val="600"/>
              <a:buFont typeface="Arial"/>
              <a:buNone/>
            </a:pPr>
            <a:endParaRPr sz="2400">
              <a:solidFill>
                <a:srgbClr val="3F3F39"/>
              </a:solidFill>
            </a:endParaRPr>
          </a:p>
        </p:txBody>
      </p:sp>
      <p:pic>
        <p:nvPicPr>
          <p:cNvPr id="1043" name="Google Shape;1043;p145"/>
          <p:cNvPicPr preferRelativeResize="0"/>
          <p:nvPr/>
        </p:nvPicPr>
        <p:blipFill>
          <a:blip r:embed="rId3">
            <a:alphaModFix/>
          </a:blip>
          <a:stretch>
            <a:fillRect/>
          </a:stretch>
        </p:blipFill>
        <p:spPr>
          <a:xfrm>
            <a:off x="4235175" y="2712150"/>
            <a:ext cx="4604399" cy="2302200"/>
          </a:xfrm>
          <a:prstGeom prst="rect">
            <a:avLst/>
          </a:prstGeom>
          <a:noFill/>
          <a:ln w="9525" cap="flat" cmpd="sng">
            <a:solidFill>
              <a:srgbClr val="000000"/>
            </a:solidFill>
            <a:prstDash val="solid"/>
            <a:round/>
            <a:headEnd type="none" w="sm" len="sm"/>
            <a:tailEnd type="none" w="sm" len="sm"/>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46"/>
          <p:cNvSpPr txBox="1">
            <a:spLocks noGrp="1"/>
          </p:cNvSpPr>
          <p:nvPr>
            <p:ph type="title"/>
          </p:nvPr>
        </p:nvSpPr>
        <p:spPr>
          <a:xfrm>
            <a:off x="216573" y="2829675"/>
            <a:ext cx="56694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Barbara Beske</a:t>
            </a:r>
            <a:endParaRPr/>
          </a:p>
          <a:p>
            <a:pPr marL="0" marR="0" lvl="0" indent="0" algn="l" rtl="0">
              <a:lnSpc>
                <a:spcPct val="100000"/>
              </a:lnSpc>
              <a:spcBef>
                <a:spcPts val="0"/>
              </a:spcBef>
              <a:spcAft>
                <a:spcPts val="0"/>
              </a:spcAft>
              <a:buClr>
                <a:schemeClr val="lt1"/>
              </a:buClr>
              <a:buSzPts val="2800"/>
              <a:buFont typeface="Allerta"/>
              <a:buNone/>
            </a:pPr>
            <a:r>
              <a:rPr lang="en-US" sz="1600" i="1"/>
              <a:t>Student Achievement Partners Senior Mathematics Specialist, Tools and Classroom Resources </a:t>
            </a:r>
            <a:endParaRPr sz="1600" i="1"/>
          </a:p>
          <a:p>
            <a:pPr marL="0" marR="0" lvl="0" indent="0" algn="l" rtl="0">
              <a:lnSpc>
                <a:spcPct val="100000"/>
              </a:lnSpc>
              <a:spcBef>
                <a:spcPts val="0"/>
              </a:spcBef>
              <a:spcAft>
                <a:spcPts val="0"/>
              </a:spcAft>
              <a:buClr>
                <a:schemeClr val="lt1"/>
              </a:buClr>
              <a:buSzPts val="2800"/>
              <a:buFont typeface="Allerta"/>
              <a:buNone/>
            </a:pPr>
            <a:endParaRPr/>
          </a:p>
        </p:txBody>
      </p:sp>
      <p:sp>
        <p:nvSpPr>
          <p:cNvPr id="1050" name="Google Shape;1050;p14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51" name="Google Shape;1051;p146"/>
          <p:cNvPicPr preferRelativeResize="0"/>
          <p:nvPr/>
        </p:nvPicPr>
        <p:blipFill>
          <a:blip r:embed="rId3">
            <a:alphaModFix/>
          </a:blip>
          <a:stretch>
            <a:fillRect/>
          </a:stretch>
        </p:blipFill>
        <p:spPr>
          <a:xfrm>
            <a:off x="3629425" y="3831350"/>
            <a:ext cx="5353173" cy="2855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58" name="Google Shape;1058;p1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Learn about some important features of the newly updated Coherence Map</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Learn how high school Modeling is represented in the Map</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Think about ways the Coherence Map can support your practice</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59" name="Google Shape;1059;p147"/>
          <p:cNvPicPr preferRelativeResize="0"/>
          <p:nvPr/>
        </p:nvPicPr>
        <p:blipFill>
          <a:blip r:embed="rId3">
            <a:alphaModFix/>
          </a:blip>
          <a:stretch>
            <a:fillRect/>
          </a:stretch>
        </p:blipFill>
        <p:spPr>
          <a:xfrm>
            <a:off x="4619725" y="3993525"/>
            <a:ext cx="4067075" cy="2720875"/>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983</Words>
  <Application>Microsoft Office PowerPoint</Application>
  <PresentationFormat>On-screen Show (4:3)</PresentationFormat>
  <Paragraphs>179</Paragraphs>
  <Slides>34</Slides>
  <Notes>34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34</vt:i4>
      </vt:variant>
    </vt:vector>
  </HeadingPairs>
  <TitlesOfParts>
    <vt:vector size="46" baseType="lpstr">
      <vt:lpstr>Georgia</vt:lpstr>
      <vt:lpstr>Arial</vt:lpstr>
      <vt:lpstr>Lucida Sans</vt:lpstr>
      <vt:lpstr>Calibri</vt:lpstr>
      <vt:lpstr>Noto Sans Symbols</vt:lpstr>
      <vt:lpstr>Allerta</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High School Mathematics: The Reveal of the Extended Coherence Map </vt:lpstr>
      <vt:lpstr>Introductions</vt:lpstr>
      <vt:lpstr>Who Are Core Advocates?</vt:lpstr>
      <vt:lpstr>Learn More About Us!</vt:lpstr>
      <vt:lpstr>Poll: How many Core Advocate Webinars have you attended?</vt:lpstr>
      <vt:lpstr>PowerPoint Presentation</vt:lpstr>
      <vt:lpstr>Engage with Us!</vt:lpstr>
      <vt:lpstr>Barbara Beske Student Achievement Partners Senior Mathematics Specialist, Tools and Classroom Resources  </vt:lpstr>
      <vt:lpstr>Goals of the Webinar</vt:lpstr>
      <vt:lpstr>Section 1: How is the extension of the map to fully include high school standards similar and different from the K-8 map?</vt:lpstr>
      <vt:lpstr>Poll  What is your experience with the Coherence Map? (choose one) I’m a frequent user I’m in the map occasionally  I’ve been in it, but not that often Little or no experience  </vt:lpstr>
      <vt:lpstr>www.achievethecore.org/coherence-map </vt:lpstr>
      <vt:lpstr>Marissa McClish Professional Growth Systems Project Coordinator Washoe County School District Reno, NV</vt:lpstr>
      <vt:lpstr>PowerPoint Presentation</vt:lpstr>
      <vt:lpstr>PowerPoint Presentation</vt:lpstr>
      <vt:lpstr>Questions?  </vt:lpstr>
      <vt:lpstr>Section 2: Modeling</vt:lpstr>
      <vt:lpstr>Question:  What is one of your go-to resources for HS Modeling Tasks?  Please use the Group Chat tab on your control panel to respond. </vt:lpstr>
      <vt:lpstr>Modeling in the Coherence Map</vt:lpstr>
      <vt:lpstr>Modeling Content Standards</vt:lpstr>
      <vt:lpstr>  </vt:lpstr>
      <vt:lpstr> </vt:lpstr>
      <vt:lpstr>www.achievethecore.org/coherence-map </vt:lpstr>
      <vt:lpstr>How you can help? </vt:lpstr>
      <vt:lpstr>Section 3: Using the Coherence Map to Support your Practice</vt:lpstr>
      <vt:lpstr>Poll How do you or how can you imagine using the Coherence Map in your practice? (select all that apply)  Investigate how the standards relate to each other Determine prerequisite standards to help students tackle unfinished learning Learn more about a particular standard through looking at tasks and/or reading the progressions blurb In professional learning settings For curriculum writing or creating scope and sequence documents Learn more about modeling and ways to use modeling tasks Other Not quite sure yet</vt:lpstr>
      <vt:lpstr>Ways to use the map!</vt:lpstr>
      <vt:lpstr>Tackle Unfinished Learning</vt:lpstr>
      <vt:lpstr>Read more about tackling unfinished learning on Aligned</vt:lpstr>
      <vt:lpstr>Learn more about modeling and ways to use modeling</vt:lpstr>
      <vt:lpstr>Questions?</vt:lpstr>
      <vt:lpstr>Join Our Network!</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Mathematics: The Reveal of the Extended Coherence Map</dc:title>
  <dc:creator>crivero</dc:creator>
  <cp:lastModifiedBy>Hitt, Susan Heacox</cp:lastModifiedBy>
  <cp:revision>6</cp:revision>
  <dcterms:modified xsi:type="dcterms:W3CDTF">2019-03-07T23:08:20Z</dcterms:modified>
</cp:coreProperties>
</file>