
<file path=[Content_Types].xml><?xml version="1.0" encoding="utf-8"?>
<Types xmlns="http://schemas.openxmlformats.org/package/2006/content-types">
  <Default Extension="fntdata" ContentType="application/x-fontdata"/>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60"/>
  </p:notesMasterIdLst>
  <p:sldIdLst>
    <p:sldId id="256"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9144000" cy="6858000" type="screen4x3"/>
  <p:notesSz cx="6858000" cy="9144000"/>
  <p:embeddedFontLst>
    <p:embeddedFont>
      <p:font typeface="Allerta" panose="020B0604020202020204" charset="0"/>
      <p:regular r:id="rId61"/>
    </p:embeddedFont>
    <p:embeddedFont>
      <p:font typeface="Calibri" panose="020F0502020204030204" pitchFamily="34" charset="0"/>
      <p:regular r:id="rId62"/>
      <p:bold r:id="rId63"/>
      <p:italic r:id="rId64"/>
      <p:boldItalic r:id="rId65"/>
    </p:embeddedFont>
    <p:embeddedFont>
      <p:font typeface="Caveat Brush" panose="020B0604020202020204" charset="0"/>
      <p:regular r:id="rId66"/>
    </p:embeddedFont>
    <p:embeddedFont>
      <p:font typeface="Comfortaa" panose="020B0604020202020204" charset="0"/>
      <p:regular r:id="rId67"/>
      <p:bold r:id="rId68"/>
    </p:embeddedFont>
    <p:embeddedFont>
      <p:font typeface="Lucida Sans" panose="020B0602030504020204" pitchFamily="34" charset="0"/>
      <p:regular r:id="rId69"/>
      <p:bold r:id="rId70"/>
      <p:italic r:id="rId71"/>
      <p:boldItalic r:id="rId72"/>
    </p:embeddedFont>
    <p:embeddedFont>
      <p:font typeface="Quattrocento Sans"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4D872C-88CA-4EC9-87FC-C4BCF4801835}">
  <a:tblStyle styleId="{BC4D872C-88CA-4EC9-87FC-C4BCF480183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522" autoAdjust="0"/>
  </p:normalViewPr>
  <p:slideViewPr>
    <p:cSldViewPr snapToGrid="0">
      <p:cViewPr varScale="1">
        <p:scale>
          <a:sx n="37" d="100"/>
          <a:sy n="37" d="100"/>
        </p:scale>
        <p:origin x="212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baike.baidu.com/view/3568694.htm#2_2"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vimeo.com/452881456"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achievethecore.org/page/3300/best-for-all-sounds-first-phonemic-awareness-program"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wBuA589kfM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achievethecore.org/category/411/ela-literacy-lessons?filter_cat=788&amp;sort=nam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chievethecore.org/collection/9/early-reading-accelerators-k-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earningsciences.com/product/know-better-do-bet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e878c68bc_6_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9e878c68bc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45e7e534a_7_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ga45e7e534a_7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45e7e534a_7_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ga45e7e534a_7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45e7e534a_7_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a45e7e534a_7_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a45e7e534a_7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7" name="Google Shape;277;ga45e7e534a_7_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45e7e534a_7_1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a45e7e534a_7_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ga45e7e534a_7_1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45e7e534a_0_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a45e7e53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a45e7e534a_0_1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a45e7e53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45e7e534a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45e7e53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a45e7e534a_7_1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a45e7e534a_7_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Kids can perceive the sounds before they can produce them--e.g., child: I wanna go fwimming.  Adult: You want to go fwimming?  Child:  That’s not the way to say it!</a:t>
            </a:r>
            <a:endParaRPr/>
          </a:p>
        </p:txBody>
      </p:sp>
      <p:sp>
        <p:nvSpPr>
          <p:cNvPr id="335" name="Google Shape;335;ga45e7e534a_7_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a45e7e534a_7_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a45e7e534a_7_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Tones—Putonghua or Mandarin has 4, Cantonese is said to have between 6 and 9. Often characterized as Chinese dialects, these are different languages—not mutually intelligible. Mandarin speakers describe the system of tones in Cantonese as ”the nine tones of hell”:  “There are some Cantonese tones only dogs can hear.”  Sigh. Cantonese is the mother tongue of some 62 million people.  Lots of prejudice between languages.  </a:t>
            </a:r>
            <a:endParaRPr/>
          </a:p>
        </p:txBody>
      </p:sp>
      <p:sp>
        <p:nvSpPr>
          <p:cNvPr id="342" name="Google Shape;342;ga45e7e534a_7_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45e7e534a_1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a45e7e534a_11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000" dirty="0">
              <a:latin typeface="Lucida Sans"/>
              <a:ea typeface="Lucida Sans"/>
              <a:cs typeface="Lucida Sans"/>
              <a:sym typeface="Lucida Sans"/>
            </a:endParaRPr>
          </a:p>
        </p:txBody>
      </p:sp>
      <p:sp>
        <p:nvSpPr>
          <p:cNvPr id="166" name="Google Shape;166;ga45e7e534a_11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Lucida Sans"/>
                <a:ea typeface="Lucida Sans"/>
                <a:cs typeface="Lucida Sans"/>
                <a:sym typeface="Lucida Sans"/>
              </a:rPr>
              <a:t>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a45e7e534a_7_14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rgbClr val="888888"/>
              </a:buClr>
              <a:buSzPts val="1700"/>
              <a:buFont typeface="Arial"/>
              <a:buNone/>
            </a:pPr>
            <a:r>
              <a:rPr lang="en" sz="1700">
                <a:solidFill>
                  <a:srgbClr val="888888"/>
                </a:solidFill>
                <a:latin typeface="Calibri"/>
                <a:ea typeface="Calibri"/>
                <a:cs typeface="Calibri"/>
                <a:sym typeface="Calibri"/>
              </a:rPr>
              <a:t>Tones—Putonghua or Mandarin has 4, Cantonese is said to have between 6 and 9. Often characterized as Chinese dialects, these are different languages—not mutually intelligible. Mandarin speakers describe the system of tones in Cantonese as ”the nine tones of hell”:  “There are some Cantonese tones only dogs can hear.” Cantonese is the mother tongue of some 62 million people.  Lots of prejudice between languages.  </a:t>
            </a:r>
            <a:endParaRPr/>
          </a:p>
        </p:txBody>
      </p:sp>
      <p:sp>
        <p:nvSpPr>
          <p:cNvPr id="348" name="Google Shape;348;ga45e7e534a_7_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a45e7e534a_7_1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a45e7e534a_7_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Si1 (poetry) Si2 (history), Si3 (try_ Si4 (time) si5 (market) si6 (be)</a:t>
            </a:r>
            <a:endParaRPr/>
          </a:p>
        </p:txBody>
      </p:sp>
      <p:sp>
        <p:nvSpPr>
          <p:cNvPr id="355" name="Google Shape;355;ga45e7e534a_7_1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a45e7e534a_7_15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a45e7e534a_7_1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a45e7e534a_7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a45e7e534a_7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a45e7e534a_7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45e7e534a_7_16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ga45e7e534a_7_1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a45e7e534a_7_1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a45e7e534a_7_1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ga45e7e534a_7_1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a45e7e534a_7_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a45e7e534a_7_1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Children usually go to grade 1 at the age of 6 or 7 in China.</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According to "</a:t>
            </a:r>
            <a:r>
              <a:rPr lang="en" sz="1200" b="0" i="0" u="sng" strike="noStrike">
                <a:solidFill>
                  <a:schemeClr val="hlink"/>
                </a:solidFill>
                <a:latin typeface="Calibri"/>
                <a:ea typeface="Calibri"/>
                <a:cs typeface="Calibri"/>
                <a:sym typeface="Calibri"/>
                <a:hlinkClick r:id="rId3"/>
              </a:rPr>
              <a:t>全日制义务教育语文课程标准</a:t>
            </a:r>
            <a:r>
              <a:rPr lang="en" sz="1200" b="0" i="0" u="none" strike="noStrike">
                <a:solidFill>
                  <a:schemeClr val="dk1"/>
                </a:solidFill>
                <a:latin typeface="Calibri"/>
                <a:ea typeface="Calibri"/>
                <a:cs typeface="Calibri"/>
                <a:sym typeface="Calibri"/>
              </a:rPr>
              <a:t>", the character number that children should learn is: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Grade 1 to Grade 2: can </a:t>
            </a:r>
            <a:r>
              <a:rPr lang="en" sz="1200" b="1" i="0" u="none" strike="noStrike">
                <a:solidFill>
                  <a:schemeClr val="dk1"/>
                </a:solidFill>
                <a:latin typeface="Calibri"/>
                <a:ea typeface="Calibri"/>
                <a:cs typeface="Calibri"/>
                <a:sym typeface="Calibri"/>
              </a:rPr>
              <a:t>read 1600</a:t>
            </a:r>
            <a:r>
              <a:rPr lang="en" sz="1200" b="0" i="0" u="none" strike="noStrike">
                <a:solidFill>
                  <a:schemeClr val="dk1"/>
                </a:solidFill>
                <a:latin typeface="Calibri"/>
                <a:ea typeface="Calibri"/>
                <a:cs typeface="Calibri"/>
                <a:sym typeface="Calibri"/>
              </a:rPr>
              <a:t> characters, and </a:t>
            </a:r>
            <a:r>
              <a:rPr lang="en" sz="1200" b="1" i="0" u="none" strike="noStrike">
                <a:solidFill>
                  <a:schemeClr val="dk1"/>
                </a:solidFill>
                <a:latin typeface="Calibri"/>
                <a:ea typeface="Calibri"/>
                <a:cs typeface="Calibri"/>
                <a:sym typeface="Calibri"/>
              </a:rPr>
              <a:t>write 800</a:t>
            </a:r>
            <a:r>
              <a:rPr lang="en" sz="1200" b="0" i="0" u="none" strike="noStrike">
                <a:solidFill>
                  <a:schemeClr val="dk1"/>
                </a:solidFill>
                <a:latin typeface="Calibri"/>
                <a:ea typeface="Calibri"/>
                <a:cs typeface="Calibri"/>
                <a:sym typeface="Calibri"/>
              </a:rPr>
              <a:t> characters;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Grade 3 to Grade 4: can </a:t>
            </a:r>
            <a:r>
              <a:rPr lang="en" sz="1200" b="1" i="0" u="none" strike="noStrike">
                <a:solidFill>
                  <a:schemeClr val="dk1"/>
                </a:solidFill>
                <a:latin typeface="Calibri"/>
                <a:ea typeface="Calibri"/>
                <a:cs typeface="Calibri"/>
                <a:sym typeface="Calibri"/>
              </a:rPr>
              <a:t>read 2500</a:t>
            </a:r>
            <a:r>
              <a:rPr lang="en" sz="1200" b="0" i="0" u="none" strike="noStrike">
                <a:solidFill>
                  <a:schemeClr val="dk1"/>
                </a:solidFill>
                <a:latin typeface="Calibri"/>
                <a:ea typeface="Calibri"/>
                <a:cs typeface="Calibri"/>
                <a:sym typeface="Calibri"/>
              </a:rPr>
              <a:t> characters, and </a:t>
            </a:r>
            <a:r>
              <a:rPr lang="en" sz="1200" b="1" i="0" u="none" strike="noStrike">
                <a:solidFill>
                  <a:schemeClr val="dk1"/>
                </a:solidFill>
                <a:latin typeface="Calibri"/>
                <a:ea typeface="Calibri"/>
                <a:cs typeface="Calibri"/>
                <a:sym typeface="Calibri"/>
              </a:rPr>
              <a:t>write 2000</a:t>
            </a:r>
            <a:r>
              <a:rPr lang="en" sz="1200" b="0" i="0" u="none" strike="noStrike">
                <a:solidFill>
                  <a:schemeClr val="dk1"/>
                </a:solidFill>
                <a:latin typeface="Calibri"/>
                <a:ea typeface="Calibri"/>
                <a:cs typeface="Calibri"/>
                <a:sym typeface="Calibri"/>
              </a:rPr>
              <a:t> characters;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Grade 5 to Grade 6: can </a:t>
            </a:r>
            <a:r>
              <a:rPr lang="en" sz="1200" b="1" i="0" u="none" strike="noStrike">
                <a:solidFill>
                  <a:schemeClr val="dk1"/>
                </a:solidFill>
                <a:latin typeface="Calibri"/>
                <a:ea typeface="Calibri"/>
                <a:cs typeface="Calibri"/>
                <a:sym typeface="Calibri"/>
              </a:rPr>
              <a:t>read 3000</a:t>
            </a:r>
            <a:r>
              <a:rPr lang="en" sz="1200" b="0" i="0" u="none" strike="noStrike">
                <a:solidFill>
                  <a:schemeClr val="dk1"/>
                </a:solidFill>
                <a:latin typeface="Calibri"/>
                <a:ea typeface="Calibri"/>
                <a:cs typeface="Calibri"/>
                <a:sym typeface="Calibri"/>
              </a:rPr>
              <a:t> characters, and </a:t>
            </a:r>
            <a:r>
              <a:rPr lang="en" sz="1200" b="1" i="0" u="none" strike="noStrike">
                <a:solidFill>
                  <a:schemeClr val="dk1"/>
                </a:solidFill>
                <a:latin typeface="Calibri"/>
                <a:ea typeface="Calibri"/>
                <a:cs typeface="Calibri"/>
                <a:sym typeface="Calibri"/>
              </a:rPr>
              <a:t>write 2500</a:t>
            </a:r>
            <a:r>
              <a:rPr lang="en" sz="1200" b="0" i="0" u="none" strike="noStrike">
                <a:solidFill>
                  <a:schemeClr val="dk1"/>
                </a:solidFill>
                <a:latin typeface="Calibri"/>
                <a:ea typeface="Calibri"/>
                <a:cs typeface="Calibri"/>
                <a:sym typeface="Calibri"/>
              </a:rPr>
              <a:t> characters;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Grade 7 to Grade 9: can </a:t>
            </a:r>
            <a:r>
              <a:rPr lang="en" sz="1200" b="1" i="0" u="none" strike="noStrike">
                <a:solidFill>
                  <a:schemeClr val="dk1"/>
                </a:solidFill>
                <a:latin typeface="Calibri"/>
                <a:ea typeface="Calibri"/>
                <a:cs typeface="Calibri"/>
                <a:sym typeface="Calibri"/>
              </a:rPr>
              <a:t>read 3500</a:t>
            </a:r>
            <a:r>
              <a:rPr lang="en" sz="1200" b="0" i="0" u="none" strike="noStrike">
                <a:solidFill>
                  <a:schemeClr val="dk1"/>
                </a:solidFill>
                <a:latin typeface="Calibri"/>
                <a:ea typeface="Calibri"/>
                <a:cs typeface="Calibri"/>
                <a:sym typeface="Calibri"/>
              </a:rPr>
              <a:t> characters, and </a:t>
            </a:r>
            <a:r>
              <a:rPr lang="en" sz="1200" b="1" i="0" u="none" strike="noStrike">
                <a:solidFill>
                  <a:schemeClr val="dk1"/>
                </a:solidFill>
                <a:latin typeface="Calibri"/>
                <a:ea typeface="Calibri"/>
                <a:cs typeface="Calibri"/>
                <a:sym typeface="Calibri"/>
              </a:rPr>
              <a:t>write 3000</a:t>
            </a:r>
            <a:r>
              <a:rPr lang="en" sz="1200" b="0" i="0" u="none" strike="noStrike">
                <a:solidFill>
                  <a:schemeClr val="dk1"/>
                </a:solidFill>
                <a:latin typeface="Calibri"/>
                <a:ea typeface="Calibri"/>
                <a:cs typeface="Calibri"/>
                <a:sym typeface="Calibri"/>
              </a:rPr>
              <a:t> characters.</a:t>
            </a:r>
            <a:endParaRPr/>
          </a:p>
          <a:p>
            <a:pPr marL="0" lvl="0" indent="0" algn="l" rtl="0">
              <a:spcBef>
                <a:spcPts val="0"/>
              </a:spcBef>
              <a:spcAft>
                <a:spcPts val="0"/>
              </a:spcAft>
              <a:buNone/>
            </a:pPr>
            <a:endParaRPr/>
          </a:p>
        </p:txBody>
      </p:sp>
      <p:sp>
        <p:nvSpPr>
          <p:cNvPr id="388" name="Google Shape;388;ga45e7e534a_7_1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45e7e534a_7_1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a45e7e534a_7_1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Differences between languages  even when same sounds occur, not the same at all.  Place of articulation, closure of lips, how much aspiration, etc., etc., etc.</a:t>
            </a:r>
            <a:br>
              <a:rPr lang="en"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5" name="Google Shape;395;ga45e7e534a_7_1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45e7e534a_7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a45e7e534a_7_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QUESTION—WHICH CONSONANTS CAN BE USED AS ONSET, IN WHAT COMBINATIONS?  And which ones can serve as codas—and what about more than one consonant?</a:t>
            </a:r>
            <a:endParaRPr/>
          </a:p>
        </p:txBody>
      </p:sp>
      <p:sp>
        <p:nvSpPr>
          <p:cNvPr id="402" name="Google Shape;402;ga45e7e534a_7_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45e7e534a_7_2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a45e7e534a_7_2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 </a:t>
            </a:r>
            <a:endParaRPr dirty="0"/>
          </a:p>
        </p:txBody>
      </p:sp>
      <p:sp>
        <p:nvSpPr>
          <p:cNvPr id="424" name="Google Shape;424;ga45e7e534a_7_2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4935d017d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a4935d017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000">
              <a:latin typeface="Lucida Sans"/>
              <a:ea typeface="Lucida Sans"/>
              <a:cs typeface="Lucida Sans"/>
              <a:sym typeface="Lucida Sans"/>
            </a:endParaRPr>
          </a:p>
        </p:txBody>
      </p:sp>
      <p:sp>
        <p:nvSpPr>
          <p:cNvPr id="185" name="Google Shape;185;ga4935d017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Lucida Sans"/>
                <a:ea typeface="Lucida Sans"/>
                <a:cs typeface="Lucida Sans"/>
                <a:sym typeface="Lucida Sans"/>
              </a:rPr>
              <a:t>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a45e7e534a_7_2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a45e7e534a_7_2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English just has a lot more syllable structures, and more complex ones than languages like Spanish and Chinese.  At the same time, English has a lot more one syllable words in use.</a:t>
            </a:r>
            <a:endParaRPr/>
          </a:p>
        </p:txBody>
      </p:sp>
      <p:sp>
        <p:nvSpPr>
          <p:cNvPr id="432" name="Google Shape;432;ga45e7e534a_7_2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a45e7e534a_7_2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ga45e7e534a_7_2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a4aa08edfd_0_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a4aa08edf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a45e7e534a_7_2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a45e7e534a_7_2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9e878c68bc_6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g9e878c68bc_6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a45e7e534a_1_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a45e7e534a_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a45e7e534a_1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a45e7e534a_1_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ga45e7e534a_1_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a45e7e534a_1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a45e7e534a_1_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dirty="0"/>
              <a:t>Link to resources: </a:t>
            </a:r>
            <a:endParaRPr b="1" dirty="0"/>
          </a:p>
          <a:p>
            <a:pPr marL="0" lvl="0" indent="0" algn="l" rtl="0">
              <a:spcBef>
                <a:spcPts val="0"/>
              </a:spcBef>
              <a:spcAft>
                <a:spcPts val="0"/>
              </a:spcAft>
              <a:buNone/>
            </a:pPr>
            <a:r>
              <a:rPr lang="en" dirty="0"/>
              <a:t>-Video </a:t>
            </a:r>
            <a:r>
              <a:rPr lang="en" u="sng" dirty="0">
                <a:solidFill>
                  <a:schemeClr val="hlink"/>
                </a:solidFill>
                <a:hlinkClick r:id="rId3"/>
              </a:rPr>
              <a:t>https://vimeo.com/452881456</a:t>
            </a:r>
            <a:endParaRPr dirty="0"/>
          </a:p>
          <a:p>
            <a:pPr marL="0" lvl="0" indent="0" algn="l" rtl="0">
              <a:spcBef>
                <a:spcPts val="0"/>
              </a:spcBef>
              <a:spcAft>
                <a:spcPts val="0"/>
              </a:spcAft>
              <a:buNone/>
            </a:pPr>
            <a:r>
              <a:rPr lang="en" dirty="0"/>
              <a:t> (from Best for All/Sounds First free program PreK – 2</a:t>
            </a:r>
            <a:r>
              <a:rPr lang="en" baseline="30000" dirty="0"/>
              <a:t>nd</a:t>
            </a:r>
            <a:r>
              <a:rPr lang="en" dirty="0"/>
              <a:t>. ATC link here:  </a:t>
            </a:r>
            <a:r>
              <a:rPr lang="en" u="sng" dirty="0">
                <a:solidFill>
                  <a:schemeClr val="hlink"/>
                </a:solidFill>
                <a:hlinkClick r:id="rId4"/>
              </a:rPr>
              <a:t>https://achievethecore.org/page/3300/best-for-all-sounds-first-phonemic-awareness-program</a:t>
            </a:r>
            <a:endParaRPr dirty="0"/>
          </a:p>
        </p:txBody>
      </p:sp>
      <p:sp>
        <p:nvSpPr>
          <p:cNvPr id="481" name="Google Shape;481;ga45e7e534a_1_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a45e7e534a_1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a45e7e534a_1_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Link to 44 phonemes: </a:t>
            </a:r>
            <a:endParaRPr dirty="0"/>
          </a:p>
          <a:p>
            <a:pPr marL="457200" marR="0" lvl="0" indent="0" algn="l" rtl="0">
              <a:lnSpc>
                <a:spcPct val="107000"/>
              </a:lnSpc>
              <a:spcBef>
                <a:spcPts val="0"/>
              </a:spcBef>
              <a:spcAft>
                <a:spcPts val="0"/>
              </a:spcAft>
              <a:buNone/>
            </a:pPr>
            <a:r>
              <a:rPr lang="en" sz="1800" u="sng" dirty="0">
                <a:solidFill>
                  <a:schemeClr val="hlink"/>
                </a:solidFill>
                <a:latin typeface="Calibri"/>
                <a:ea typeface="Calibri"/>
                <a:cs typeface="Calibri"/>
                <a:sym typeface="Calibri"/>
                <a:hlinkClick r:id="rId3"/>
              </a:rPr>
              <a:t>This video</a:t>
            </a:r>
            <a:r>
              <a:rPr lang="en" sz="1800" dirty="0">
                <a:solidFill>
                  <a:srgbClr val="000000"/>
                </a:solidFill>
                <a:latin typeface="Calibri"/>
                <a:ea typeface="Calibri"/>
                <a:cs typeface="Calibri"/>
                <a:sym typeface="Calibri"/>
              </a:rPr>
              <a:t>, graciously developed by Rollins Center for Language and Literacy, is an excellent guide to pronouncing the 44 phonemes of the English language. The presenter is easy to learn from and demonstrates clearly how to make each sound.</a:t>
            </a:r>
            <a:endParaRPr sz="1800" dirty="0">
              <a:latin typeface="Calibri"/>
              <a:ea typeface="Calibri"/>
              <a:cs typeface="Calibri"/>
              <a:sym typeface="Calibri"/>
            </a:endParaRPr>
          </a:p>
          <a:p>
            <a:pPr marL="457200" marR="0" lvl="0" indent="0" algn="l" rtl="0">
              <a:lnSpc>
                <a:spcPct val="107000"/>
              </a:lnSpc>
              <a:spcBef>
                <a:spcPts val="0"/>
              </a:spcBef>
              <a:spcAft>
                <a:spcPts val="0"/>
              </a:spcAft>
              <a:buNone/>
            </a:pPr>
            <a:r>
              <a:rPr lang="en" sz="1800" u="sng" dirty="0">
                <a:solidFill>
                  <a:schemeClr val="hlink"/>
                </a:solidFill>
                <a:latin typeface="Calibri"/>
                <a:ea typeface="Calibri"/>
                <a:cs typeface="Calibri"/>
                <a:sym typeface="Calibri"/>
                <a:hlinkClick r:id="rId3"/>
              </a:rPr>
              <a:t>https://www.youtube.com/watch?v=wBuA589kfMg</a:t>
            </a:r>
            <a:endParaRPr sz="1800" u="sng" dirty="0">
              <a:solidFill>
                <a:srgbClr val="0563C1"/>
              </a:solidFill>
              <a:latin typeface="Calibri"/>
              <a:ea typeface="Calibri"/>
              <a:cs typeface="Calibri"/>
              <a:sym typeface="Calibri"/>
            </a:endParaRPr>
          </a:p>
          <a:p>
            <a:pPr marL="0" lvl="0" indent="0" algn="l" rtl="0">
              <a:spcBef>
                <a:spcPts val="0"/>
              </a:spcBef>
              <a:spcAft>
                <a:spcPts val="0"/>
              </a:spcAft>
              <a:buNone/>
            </a:pPr>
            <a:endParaRPr dirty="0"/>
          </a:p>
        </p:txBody>
      </p:sp>
      <p:sp>
        <p:nvSpPr>
          <p:cNvPr id="489" name="Google Shape;489;ga45e7e534a_1_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a45e7e534a_1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a45e7e534a_1_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0"/>
              </a:spcBef>
              <a:spcAft>
                <a:spcPts val="0"/>
              </a:spcAft>
              <a:buNone/>
            </a:pPr>
            <a:r>
              <a:rPr lang="en-US" sz="1200" u="sng" dirty="0">
                <a:solidFill>
                  <a:schemeClr val="hlink"/>
                </a:solidFill>
                <a:latin typeface="Calibri"/>
                <a:ea typeface="Calibri"/>
                <a:cs typeface="Calibri"/>
                <a:sym typeface="Calibri"/>
              </a:rPr>
              <a:t> </a:t>
            </a:r>
            <a:endParaRPr sz="1200" dirty="0">
              <a:latin typeface="Calibri"/>
              <a:ea typeface="Calibri"/>
              <a:cs typeface="Calibri"/>
              <a:sym typeface="Calibri"/>
            </a:endParaRPr>
          </a:p>
          <a:p>
            <a:pPr marL="0" lvl="0" indent="0" algn="l" rtl="0">
              <a:spcBef>
                <a:spcPts val="0"/>
              </a:spcBef>
              <a:spcAft>
                <a:spcPts val="0"/>
              </a:spcAft>
              <a:buNone/>
            </a:pPr>
            <a:endParaRPr dirty="0"/>
          </a:p>
        </p:txBody>
      </p:sp>
      <p:sp>
        <p:nvSpPr>
          <p:cNvPr id="497" name="Google Shape;497;ga45e7e534a_1_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4761831ec_0_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a4761831e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a45e7e534a_1_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a45e7e534a_1_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This weekly protocol, developed by Orange County, CA, lays out 3 models for continuing fluency in person, offline or online. https://achievethecore.org/page/3259/weekly-reading-practice-routine </a:t>
            </a:r>
            <a:endParaRPr/>
          </a:p>
          <a:p>
            <a:pPr marL="0" lvl="0" indent="0" algn="l" rtl="0">
              <a:spcBef>
                <a:spcPts val="0"/>
              </a:spcBef>
              <a:spcAft>
                <a:spcPts val="0"/>
              </a:spcAft>
              <a:buNone/>
            </a:pPr>
            <a:r>
              <a:rPr lang="en"/>
              <a:t>Here is a link to all of Achieve the Core’s fluency resources: https://achievethecore.org/category/411/ela-literacy-lessons?filter_cat=1153&amp;sort=name</a:t>
            </a:r>
            <a:endParaRPr/>
          </a:p>
          <a:p>
            <a:pPr marL="0" lvl="0" indent="0" algn="l" rtl="0">
              <a:spcBef>
                <a:spcPts val="0"/>
              </a:spcBef>
              <a:spcAft>
                <a:spcPts val="0"/>
              </a:spcAft>
              <a:buNone/>
            </a:pPr>
            <a:endParaRPr/>
          </a:p>
        </p:txBody>
      </p:sp>
      <p:sp>
        <p:nvSpPr>
          <p:cNvPr id="505" name="Google Shape;505;ga45e7e534a_1_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45e7e534a_1_5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ga45e7e534a_1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a45e7e534a_1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a45e7e534a_1_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Here is a link to Achieve the Core’s text set resources:  https://achievethecore.org/content/upload/Text%20Set%20Guidance.pdf</a:t>
            </a:r>
            <a:endParaRPr/>
          </a:p>
        </p:txBody>
      </p:sp>
      <p:sp>
        <p:nvSpPr>
          <p:cNvPr id="518" name="Google Shape;518;ga45e7e534a_1_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a45e7e534a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a45e7e534a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does not mean that the key decision is WHAT the content knowledge is, but that reading on a topic can build knowledge and vocabulary that will support the reader in making meaning from progressively more complex text.  Language and concepts from one text will support students’ understanding in the next text, scaffolding their access.   </a:t>
            </a:r>
            <a:endParaRPr>
              <a:solidFill>
                <a:schemeClr val="dk1"/>
              </a:solidFill>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a45e7e534a_1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a45e7e534a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As we are considering the impact of this work in dual language classrooms, consider the oracy skills that can be developed in either language of instruction when there is overlapping content!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a45e7e534a_1_9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a45e7e534a_1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a45e7e534a_1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a45e7e534a_1_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Juicy Sentence resource on ATC: https://achievethecore.org/page/3160/juicy-sentence-guidance</a:t>
            </a:r>
            <a:endParaRPr/>
          </a:p>
        </p:txBody>
      </p:sp>
      <p:sp>
        <p:nvSpPr>
          <p:cNvPr id="562" name="Google Shape;562;ga45e7e534a_1_10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a45e7e534a_1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a45e7e534a_1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Quattrocento Sans"/>
              <a:buNone/>
            </a:pPr>
            <a:r>
              <a:rPr lang="en">
                <a:latin typeface="Quattrocento Sans"/>
                <a:ea typeface="Quattrocento Sans"/>
                <a:cs typeface="Quattrocento Sans"/>
                <a:sym typeface="Quattrocento Sans"/>
              </a:rPr>
              <a:t>Lesson video: https://vimeo.com/47315992</a:t>
            </a:r>
            <a:endParaRPr b="0" i="0">
              <a:latin typeface="Quattrocento Sans"/>
              <a:ea typeface="Quattrocento Sans"/>
              <a:cs typeface="Quattrocento Sans"/>
              <a:sym typeface="Quattrocento Sans"/>
            </a:endParaRPr>
          </a:p>
          <a:p>
            <a:pPr marL="0" lvl="0" indent="0" algn="l" rtl="0">
              <a:spcBef>
                <a:spcPts val="0"/>
              </a:spcBef>
              <a:spcAft>
                <a:spcPts val="0"/>
              </a:spcAft>
              <a:buNone/>
            </a:pPr>
            <a:endParaRPr/>
          </a:p>
        </p:txBody>
      </p:sp>
      <p:sp>
        <p:nvSpPr>
          <p:cNvPr id="569" name="Google Shape;569;ga45e7e534a_1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a45e7e534a_1_123:notes"/>
          <p:cNvSpPr>
            <a:spLocks noGrp="1" noRot="1" noChangeAspect="1"/>
          </p:cNvSpPr>
          <p:nvPr>
            <p:ph type="sldImg" idx="2"/>
          </p:nvPr>
        </p:nvSpPr>
        <p:spPr>
          <a:xfrm>
            <a:off x="1414463"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a45e7e534a_1_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9" name="Google Shape;579;ga45e7e534a_1_1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a45e7e534a_1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ga45e7e534a_1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e878c68b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9e878c68bc_1_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210" name="Google Shape;210;g9e878c68bc_1_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a45e7e534a_1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a45e7e534a_1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45e7e534a_1_1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ga45e7e534a_1_1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Achieve the Core’s Read Aloud Project resources are here: </a:t>
            </a:r>
            <a:r>
              <a:rPr lang="en" u="sng">
                <a:solidFill>
                  <a:schemeClr val="hlink"/>
                </a:solidFill>
                <a:hlinkClick r:id="rId3"/>
              </a:rPr>
              <a:t>https://achievethecore.org/category/411/ela-literacy-lessons?filter_cat=788&amp;sort=name</a:t>
            </a:r>
            <a:r>
              <a:rPr lang="en"/>
              <a:t> </a:t>
            </a:r>
            <a:endParaRPr/>
          </a:p>
          <a:p>
            <a:pPr marL="0" lvl="0" indent="0" algn="l" rtl="0">
              <a:spcBef>
                <a:spcPts val="0"/>
              </a:spcBef>
              <a:spcAft>
                <a:spcPts val="0"/>
              </a:spcAft>
              <a:buNone/>
            </a:pPr>
            <a:endParaRPr/>
          </a:p>
        </p:txBody>
      </p:sp>
      <p:sp>
        <p:nvSpPr>
          <p:cNvPr id="606" name="Google Shape;606;ga45e7e534a_1_1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a45e7e534a_11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a45e7e534a_11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The Early Reading Accelerators page has content that helps introduce the accelerators’ content and many resources to support teaching early literacy in 2020-21 in particular, including model remote learning videos and many resources for virtual instruction. The foundational skills page focuses on the foundational skills accelerator and has resources for your own learning about foundational skills, materials to use with your students, and things to support your practice and students. The knowledge &amp; vocabulary page focuses on that accelerator and has resources for read aloud, text, sets and book baskets, as well as resources about culturally responsive practices, critically evaluating your texts for responsiveness, representation, potential bias, and supports for students including English learners. WOO - that’s a lot! We encourage you to bookmark these pages as places to come back to, and let us know what feedback you may have about the pages as well! </a:t>
            </a:r>
            <a:endParaRPr/>
          </a:p>
        </p:txBody>
      </p:sp>
      <p:sp>
        <p:nvSpPr>
          <p:cNvPr id="613" name="Google Shape;613;ga45e7e534a_1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Lucida Sans"/>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a4761831ec_0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a4761831e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http://bit.ly/QuestionsERA1</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a19cff37b2_0_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a19cff37b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a4761831ec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a4761831e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9e878c68bc_6_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9e878c68bc_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a4a4fc5e66_7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a4a4fc5e66_7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e878c68bc_1_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e878c68bc_1_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dirty="0">
                <a:solidFill>
                  <a:srgbClr val="50524F"/>
                </a:solidFill>
                <a:highlight>
                  <a:srgbClr val="FFFFFF"/>
                </a:highlight>
              </a:rPr>
              <a:t>(for more information, see </a:t>
            </a:r>
            <a:r>
              <a:rPr lang="en" sz="1050" u="sng" dirty="0">
                <a:solidFill>
                  <a:schemeClr val="hlink"/>
                </a:solidFill>
                <a:highlight>
                  <a:srgbClr val="FFFFFF"/>
                </a:highlight>
                <a:hlinkClick r:id="rId3"/>
              </a:rPr>
              <a:t>https://achievethecore.org/collection/9/early-reading-accelerators-k-2</a:t>
            </a:r>
            <a:r>
              <a:rPr lang="en" sz="1050" dirty="0">
                <a:solidFill>
                  <a:srgbClr val="50524F"/>
                </a:solidFill>
                <a:highlight>
                  <a:srgbClr val="FFFFFF"/>
                </a:highlight>
              </a:rPr>
              <a:t>) </a:t>
            </a:r>
            <a:endParaRPr sz="1050" dirty="0">
              <a:solidFill>
                <a:srgbClr val="50524F"/>
              </a:solidFill>
              <a:highlight>
                <a:srgbClr val="FFFFFF"/>
              </a:highlight>
            </a:endParaRPr>
          </a:p>
          <a:p>
            <a:pPr marL="0" lvl="0" indent="0" algn="l" rtl="0">
              <a:spcBef>
                <a:spcPts val="0"/>
              </a:spcBef>
              <a:spcAft>
                <a:spcPts val="0"/>
              </a:spcAft>
              <a:buNone/>
            </a:pPr>
            <a:endParaRPr sz="1050" dirty="0">
              <a:solidFill>
                <a:srgbClr val="50524F"/>
              </a:solidFill>
              <a:highlight>
                <a:srgbClr val="FFFFFF"/>
              </a:highlight>
            </a:endParaRPr>
          </a:p>
          <a:p>
            <a:pPr marL="0" lvl="0" indent="0" algn="l" rtl="0">
              <a:spcBef>
                <a:spcPts val="0"/>
              </a:spcBef>
              <a:spcAft>
                <a:spcPts val="0"/>
              </a:spcAft>
              <a:buNone/>
            </a:pPr>
            <a:r>
              <a:rPr lang="en" sz="1050" dirty="0">
                <a:solidFill>
                  <a:srgbClr val="50524F"/>
                </a:solidFill>
                <a:highlight>
                  <a:srgbClr val="FFFFFF"/>
                </a:highlight>
                <a:latin typeface="Arial"/>
                <a:ea typeface="Arial"/>
                <a:cs typeface="Arial"/>
                <a:sym typeface="Arial"/>
              </a:rPr>
              <a:t>While research has longed showed us that foundational skills and building knowledge &amp; vocabulary matter - these things alone are not enough for equitable experiences for all students, and in particular for historically marginalized students whose needs have not been met by school. So, how can we best support all K-2 students’ learning, amplifying what matters most for early reading, and foster students’ social-emotional development? </a:t>
            </a:r>
            <a:endParaRPr sz="1050" dirty="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dirty="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r>
              <a:rPr lang="en" sz="1050" dirty="0">
                <a:solidFill>
                  <a:srgbClr val="50524F"/>
                </a:solidFill>
                <a:highlight>
                  <a:srgbClr val="FFFFFF"/>
                </a:highlight>
                <a:latin typeface="Arial"/>
                <a:ea typeface="Arial"/>
                <a:cs typeface="Arial"/>
                <a:sym typeface="Arial"/>
              </a:rPr>
              <a:t>To implement the Early Reading Accelerators equitably and let each child’s innate brilliance shine, we must also consider </a:t>
            </a:r>
            <a:r>
              <a:rPr lang="en" sz="1050" b="1" dirty="0">
                <a:solidFill>
                  <a:srgbClr val="50524F"/>
                </a:solidFill>
                <a:highlight>
                  <a:srgbClr val="FFFFFF"/>
                </a:highlight>
                <a:latin typeface="Arial"/>
                <a:ea typeface="Arial"/>
                <a:cs typeface="Arial"/>
                <a:sym typeface="Arial"/>
              </a:rPr>
              <a:t>student supports</a:t>
            </a:r>
            <a:r>
              <a:rPr lang="en" sz="1050" dirty="0">
                <a:solidFill>
                  <a:srgbClr val="50524F"/>
                </a:solidFill>
                <a:highlight>
                  <a:srgbClr val="FFFFFF"/>
                </a:highlight>
                <a:latin typeface="Arial"/>
                <a:ea typeface="Arial"/>
                <a:cs typeface="Arial"/>
                <a:sym typeface="Arial"/>
              </a:rPr>
              <a:t>, </a:t>
            </a:r>
            <a:r>
              <a:rPr lang="en" sz="1050" b="1" dirty="0">
                <a:solidFill>
                  <a:srgbClr val="50524F"/>
                </a:solidFill>
                <a:highlight>
                  <a:srgbClr val="FFFFFF"/>
                </a:highlight>
                <a:latin typeface="Arial"/>
                <a:ea typeface="Arial"/>
                <a:cs typeface="Arial"/>
                <a:sym typeface="Arial"/>
              </a:rPr>
              <a:t>culturally relevant content and practices</a:t>
            </a:r>
            <a:r>
              <a:rPr lang="en" sz="1050" dirty="0">
                <a:solidFill>
                  <a:srgbClr val="50524F"/>
                </a:solidFill>
                <a:highlight>
                  <a:srgbClr val="FFFFFF"/>
                </a:highlight>
                <a:latin typeface="Arial"/>
                <a:ea typeface="Arial"/>
                <a:cs typeface="Arial"/>
                <a:sym typeface="Arial"/>
              </a:rPr>
              <a:t>, and </a:t>
            </a:r>
            <a:r>
              <a:rPr lang="en" sz="1050" b="1" dirty="0">
                <a:solidFill>
                  <a:srgbClr val="50524F"/>
                </a:solidFill>
                <a:highlight>
                  <a:srgbClr val="FFFFFF"/>
                </a:highlight>
                <a:latin typeface="Arial"/>
                <a:ea typeface="Arial"/>
                <a:cs typeface="Arial"/>
                <a:sym typeface="Arial"/>
              </a:rPr>
              <a:t>aligned instructional materials</a:t>
            </a:r>
            <a:r>
              <a:rPr lang="en" sz="1050" dirty="0">
                <a:solidFill>
                  <a:srgbClr val="50524F"/>
                </a:solidFill>
                <a:highlight>
                  <a:srgbClr val="FFFFFF"/>
                </a:highlight>
                <a:latin typeface="Arial"/>
                <a:ea typeface="Arial"/>
                <a:cs typeface="Arial"/>
                <a:sym typeface="Arial"/>
              </a:rPr>
              <a:t>. </a:t>
            </a:r>
            <a:r>
              <a:rPr lang="en" sz="1050" dirty="0">
                <a:solidFill>
                  <a:srgbClr val="50524F"/>
                </a:solidFill>
                <a:highlight>
                  <a:schemeClr val="lt1"/>
                </a:highlight>
                <a:latin typeface="Arial"/>
                <a:ea typeface="Arial"/>
                <a:cs typeface="Arial"/>
                <a:sym typeface="Arial"/>
              </a:rPr>
              <a:t>This is always important and it especially important today, as we have seen this pandemic exacerbate existing inequities in our education system. </a:t>
            </a:r>
            <a:endParaRPr sz="1050" dirty="0">
              <a:solidFill>
                <a:srgbClr val="50524F"/>
              </a:solidFill>
              <a:highlight>
                <a:schemeClr val="lt1"/>
              </a:highlight>
              <a:latin typeface="Arial"/>
              <a:ea typeface="Arial"/>
              <a:cs typeface="Arial"/>
              <a:sym typeface="Arial"/>
            </a:endParaRPr>
          </a:p>
          <a:p>
            <a:pPr marL="0" lvl="0" indent="0" algn="l" rtl="0">
              <a:spcBef>
                <a:spcPts val="0"/>
              </a:spcBef>
              <a:spcAft>
                <a:spcPts val="0"/>
              </a:spcAft>
              <a:buNone/>
            </a:pPr>
            <a:endParaRPr sz="1050" dirty="0">
              <a:solidFill>
                <a:srgbClr val="50524F"/>
              </a:solidFill>
              <a:highlight>
                <a:schemeClr val="lt1"/>
              </a:highlight>
              <a:latin typeface="Arial"/>
              <a:ea typeface="Arial"/>
              <a:cs typeface="Arial"/>
              <a:sym typeface="Arial"/>
            </a:endParaRPr>
          </a:p>
          <a:p>
            <a:pPr marL="0" lvl="0" indent="0" algn="l" rtl="0">
              <a:spcBef>
                <a:spcPts val="0"/>
              </a:spcBef>
              <a:spcAft>
                <a:spcPts val="0"/>
              </a:spcAft>
              <a:buNone/>
            </a:pPr>
            <a:r>
              <a:rPr lang="en-US" sz="1050" dirty="0">
                <a:solidFill>
                  <a:srgbClr val="50524F"/>
                </a:solidFill>
                <a:highlight>
                  <a:schemeClr val="lt1"/>
                </a:highlight>
                <a:latin typeface="Arial"/>
                <a:ea typeface="Arial"/>
                <a:cs typeface="Arial"/>
                <a:sym typeface="Arial"/>
              </a:rPr>
              <a:t> </a:t>
            </a:r>
            <a:endParaRPr sz="1050" dirty="0">
              <a:solidFill>
                <a:srgbClr val="50524F"/>
              </a:solidFill>
              <a:highlight>
                <a:schemeClr val="lt1"/>
              </a:highlight>
              <a:latin typeface="Arial"/>
              <a:ea typeface="Arial"/>
              <a:cs typeface="Arial"/>
              <a:sym typeface="Arial"/>
            </a:endParaRPr>
          </a:p>
          <a:p>
            <a:pPr marL="0" lvl="0" indent="0" algn="l" rtl="0">
              <a:spcBef>
                <a:spcPts val="0"/>
              </a:spcBef>
              <a:spcAft>
                <a:spcPts val="0"/>
              </a:spcAft>
              <a:buNone/>
            </a:pPr>
            <a:endParaRPr sz="1050" dirty="0">
              <a:solidFill>
                <a:srgbClr val="50524F"/>
              </a:solidFill>
              <a:highlight>
                <a:srgbClr val="FFFFFF"/>
              </a:highlight>
              <a:latin typeface="Arial"/>
              <a:ea typeface="Arial"/>
              <a:cs typeface="Arial"/>
              <a:sym typeface="Arial"/>
            </a:endParaRPr>
          </a:p>
          <a:p>
            <a:pPr marL="0" lvl="0" indent="0" algn="l" rtl="0">
              <a:spcBef>
                <a:spcPts val="0"/>
              </a:spcBef>
              <a:spcAft>
                <a:spcPts val="0"/>
              </a:spcAft>
              <a:buNone/>
            </a:pPr>
            <a:endParaRPr sz="1050" dirty="0">
              <a:solidFill>
                <a:srgbClr val="50524F"/>
              </a:solidFill>
              <a:highlight>
                <a:srgbClr val="FFFFFF"/>
              </a:highlight>
              <a:latin typeface="Arial"/>
              <a:ea typeface="Arial"/>
              <a:cs typeface="Arial"/>
              <a:sym typeface="Arial"/>
            </a:endParaRPr>
          </a:p>
        </p:txBody>
      </p:sp>
      <p:sp>
        <p:nvSpPr>
          <p:cNvPr id="224" name="Google Shape;224;g9e878c68bc_1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300"/>
              <a:buFont typeface="Lucida Sans"/>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19cff37b2_0_7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19cff37b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800" b="1" u="sng">
                <a:solidFill>
                  <a:schemeClr val="dk1"/>
                </a:solidFill>
              </a:rPr>
              <a:t>About the presenters:</a:t>
            </a:r>
            <a:endParaRPr sz="800" b="1" u="sng">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900">
                <a:solidFill>
                  <a:schemeClr val="dk1"/>
                </a:solidFill>
                <a:highlight>
                  <a:srgbClr val="FFFFFF"/>
                </a:highlight>
              </a:rPr>
              <a:t>Lily Wong Fillmore is a linguist whose research and professional endeavors have focused on language learning and development in linguistic-minority children in school settings. Lily has studied cognitive and social processes in second language learning by English language learners, the loss of family languages by immigrant and indigenous students as they acquire English in school, language revitalization efforts in indigenous communities, and the role played by literacy in language development in school-age students.</a:t>
            </a:r>
            <a:endParaRPr sz="9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800">
                <a:solidFill>
                  <a:schemeClr val="dk1"/>
                </a:solidFill>
              </a:rPr>
              <a:t> </a:t>
            </a:r>
            <a:endParaRPr sz="8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900">
                <a:solidFill>
                  <a:schemeClr val="dk1"/>
                </a:solidFill>
              </a:rPr>
              <a:t>Meredith Liben is currently a reading consultant and a staff member at Student Achievement Partners. Meredith has taught and coached in a wide range of settings and across grade levels over the past 35 years. Meredith recently co-authored the book</a:t>
            </a:r>
            <a:r>
              <a:rPr lang="en" sz="750">
                <a:solidFill>
                  <a:srgbClr val="50524F"/>
                </a:solidFill>
                <a:highlight>
                  <a:srgbClr val="FFFFFF"/>
                </a:highlight>
                <a:uFill>
                  <a:noFill/>
                </a:uFill>
                <a:hlinkClick r:id="rId3">
                  <a:extLst>
                    <a:ext uri="{A12FA001-AC4F-418D-AE19-62706E023703}">
                      <ahyp:hlinkClr xmlns:ahyp="http://schemas.microsoft.com/office/drawing/2018/hyperlinkcolor" val="tx"/>
                    </a:ext>
                  </a:extLst>
                </a:hlinkClick>
              </a:rPr>
              <a:t> </a:t>
            </a:r>
            <a:r>
              <a:rPr lang="en" sz="750" u="sng">
                <a:solidFill>
                  <a:srgbClr val="1155CC"/>
                </a:solidFill>
                <a:highlight>
                  <a:srgbClr val="FFFFFF"/>
                </a:highlight>
                <a:hlinkClick r:id="rId3">
                  <a:extLst>
                    <a:ext uri="{A12FA001-AC4F-418D-AE19-62706E023703}">
                      <ahyp:hlinkClr xmlns:ahyp="http://schemas.microsoft.com/office/drawing/2018/hyperlinkcolor" val="tx"/>
                    </a:ext>
                  </a:extLst>
                </a:hlinkClick>
              </a:rPr>
              <a:t>Know Better, Do Better</a:t>
            </a:r>
            <a:r>
              <a:rPr lang="en" sz="750">
                <a:solidFill>
                  <a:srgbClr val="50524F"/>
                </a:solidFill>
                <a:highlight>
                  <a:srgbClr val="FFFFFF"/>
                </a:highlight>
              </a:rPr>
              <a:t> </a:t>
            </a:r>
            <a:r>
              <a:rPr lang="en" sz="900">
                <a:solidFill>
                  <a:schemeClr val="dk1"/>
                </a:solidFill>
              </a:rPr>
              <a:t>with David Liben.</a:t>
            </a:r>
            <a:endParaRPr sz="9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45e7e534a_7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ideal--teach English learners to read in their home languages, provide opportunities to learn English, and once they have a firm grasp of reading in their L1, add on reading instruction in English.  This is the approach in districts that have strong bilingual or dual language programs.  San Antonio TX is a good example of that approach.  But not all districts or schools have such programs, so English is the language of instruction children learn to read in.  </a:t>
            </a:r>
            <a:endParaRPr/>
          </a:p>
        </p:txBody>
      </p:sp>
      <p:sp>
        <p:nvSpPr>
          <p:cNvPr id="243" name="Google Shape;243;ga45e7e534a_7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a4aa08edfd_0_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a4aa08edf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0"/>
        <p:cNvGrpSpPr/>
        <p:nvPr/>
      </p:nvGrpSpPr>
      <p:grpSpPr>
        <a:xfrm>
          <a:off x="0" y="0"/>
          <a:ext cx="0" cy="0"/>
          <a:chOff x="0" y="0"/>
          <a:chExt cx="0" cy="0"/>
        </a:xfrm>
      </p:grpSpPr>
      <p:sp>
        <p:nvSpPr>
          <p:cNvPr id="51" name="Google Shape;51;p13"/>
          <p:cNvSpPr/>
          <p:nvPr/>
        </p:nvSpPr>
        <p:spPr>
          <a:xfrm>
            <a:off x="0" y="0"/>
            <a:ext cx="9144000" cy="6858000"/>
          </a:xfrm>
          <a:prstGeom prst="rect">
            <a:avLst/>
          </a:prstGeom>
          <a:solidFill>
            <a:srgbClr val="1EA56A"/>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2" name="Google Shape;52;p13"/>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3" name="Google Shape;53;p13"/>
          <p:cNvSpPr txBox="1"/>
          <p:nvPr/>
        </p:nvSpPr>
        <p:spPr>
          <a:xfrm>
            <a:off x="115460" y="2952693"/>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4" name="Google Shape;54;p13"/>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5" name="Google Shape;55;p13"/>
          <p:cNvSpPr txBox="1"/>
          <p:nvPr/>
        </p:nvSpPr>
        <p:spPr>
          <a:xfrm>
            <a:off x="115460" y="2952693"/>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6" name="Google Shape;56;p13"/>
          <p:cNvSpPr txBox="1">
            <a:spLocks noGrp="1"/>
          </p:cNvSpPr>
          <p:nvPr>
            <p:ph type="title"/>
          </p:nvPr>
        </p:nvSpPr>
        <p:spPr>
          <a:xfrm>
            <a:off x="216569" y="2829678"/>
            <a:ext cx="8620500" cy="8685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Lucida Sans"/>
              <a:buNone/>
              <a:defRPr sz="24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57200" y="274638"/>
            <a:ext cx="82296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3F3F39"/>
              </a:buClr>
              <a:buSzPts val="2100"/>
              <a:buFont typeface="Lucida Sans"/>
              <a:buNone/>
              <a:defRPr sz="1100">
                <a:solidFill>
                  <a:srgbClr val="3F3F39"/>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9" name="Google Shape;59;p14"/>
          <p:cNvSpPr txBox="1">
            <a:spLocks noGrp="1"/>
          </p:cNvSpPr>
          <p:nvPr>
            <p:ph type="body" idx="1"/>
          </p:nvPr>
        </p:nvSpPr>
        <p:spPr>
          <a:xfrm>
            <a:off x="457200" y="1600201"/>
            <a:ext cx="8229600" cy="45261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100">
                <a:solidFill>
                  <a:srgbClr val="3F3F39"/>
                </a:solidFill>
              </a:defRPr>
            </a:lvl1pPr>
            <a:lvl2pPr marL="914400" lvl="1" indent="-323850" algn="l">
              <a:spcBef>
                <a:spcPts val="1600"/>
              </a:spcBef>
              <a:spcAft>
                <a:spcPts val="0"/>
              </a:spcAft>
              <a:buClr>
                <a:srgbClr val="3F3F39"/>
              </a:buClr>
              <a:buSzPts val="1500"/>
              <a:buChar char="○"/>
              <a:defRPr sz="1100">
                <a:solidFill>
                  <a:srgbClr val="3F3F39"/>
                </a:solidFill>
              </a:defRPr>
            </a:lvl2pPr>
            <a:lvl3pPr marL="1371600" lvl="2" indent="-317500" algn="l">
              <a:spcBef>
                <a:spcPts val="1600"/>
              </a:spcBef>
              <a:spcAft>
                <a:spcPts val="0"/>
              </a:spcAft>
              <a:buClr>
                <a:srgbClr val="3F3F39"/>
              </a:buClr>
              <a:buSzPts val="1400"/>
              <a:buChar char="■"/>
              <a:defRPr sz="1100">
                <a:solidFill>
                  <a:srgbClr val="3F3F39"/>
                </a:solidFill>
              </a:defRPr>
            </a:lvl3pPr>
            <a:lvl4pPr marL="1828800" lvl="3" indent="-304800" algn="l">
              <a:spcBef>
                <a:spcPts val="1600"/>
              </a:spcBef>
              <a:spcAft>
                <a:spcPts val="0"/>
              </a:spcAft>
              <a:buClr>
                <a:srgbClr val="3F3F39"/>
              </a:buClr>
              <a:buSzPts val="1200"/>
              <a:buChar char="●"/>
              <a:defRPr sz="1100">
                <a:solidFill>
                  <a:srgbClr val="3F3F39"/>
                </a:solidFill>
              </a:defRPr>
            </a:lvl4pPr>
            <a:lvl5pPr marL="2286000" lvl="4" indent="-304800" algn="l">
              <a:spcBef>
                <a:spcPts val="1600"/>
              </a:spcBef>
              <a:spcAft>
                <a:spcPts val="0"/>
              </a:spcAft>
              <a:buClr>
                <a:srgbClr val="3F3F39"/>
              </a:buClr>
              <a:buSzPts val="1200"/>
              <a:buChar char="○"/>
              <a:defRPr sz="1100">
                <a:solidFill>
                  <a:srgbClr val="3F3F39"/>
                </a:solidFill>
              </a:defRPr>
            </a:lvl5pPr>
            <a:lvl6pPr marL="2743200" lvl="5" indent="-317500" algn="l">
              <a:spcBef>
                <a:spcPts val="1600"/>
              </a:spcBef>
              <a:spcAft>
                <a:spcPts val="0"/>
              </a:spcAft>
              <a:buClr>
                <a:schemeClr val="dk1"/>
              </a:buClr>
              <a:buSzPts val="1400"/>
              <a:buChar char="■"/>
              <a:defRPr sz="1100"/>
            </a:lvl6pPr>
            <a:lvl7pPr marL="3200400" lvl="6" indent="-317500" algn="l">
              <a:spcBef>
                <a:spcPts val="1600"/>
              </a:spcBef>
              <a:spcAft>
                <a:spcPts val="0"/>
              </a:spcAft>
              <a:buClr>
                <a:schemeClr val="dk1"/>
              </a:buClr>
              <a:buSzPts val="1400"/>
              <a:buChar char="●"/>
              <a:defRPr sz="1100"/>
            </a:lvl7pPr>
            <a:lvl8pPr marL="3657600" lvl="7" indent="-317500" algn="l">
              <a:spcBef>
                <a:spcPts val="1600"/>
              </a:spcBef>
              <a:spcAft>
                <a:spcPts val="0"/>
              </a:spcAft>
              <a:buClr>
                <a:schemeClr val="dk1"/>
              </a:buClr>
              <a:buSzPts val="1400"/>
              <a:buChar char="○"/>
              <a:defRPr sz="1100"/>
            </a:lvl8pPr>
            <a:lvl9pPr marL="4114800" lvl="8" indent="-317500" algn="l">
              <a:spcBef>
                <a:spcPts val="1600"/>
              </a:spcBef>
              <a:spcAft>
                <a:spcPts val="1600"/>
              </a:spcAft>
              <a:buClr>
                <a:schemeClr val="dk1"/>
              </a:buClr>
              <a:buSzPts val="1400"/>
              <a:buChar char="■"/>
              <a:defRPr sz="1100"/>
            </a:lvl9pPr>
          </a:lstStyle>
          <a:p>
            <a:endParaRPr/>
          </a:p>
        </p:txBody>
      </p:sp>
      <p:sp>
        <p:nvSpPr>
          <p:cNvPr id="60" name="Google Shape;60;p14">
            <a:hlinkClick r:id="rId2"/>
          </p:cNvPr>
          <p:cNvSpPr/>
          <p:nvPr/>
        </p:nvSpPr>
        <p:spPr>
          <a:xfrm>
            <a:off x="3542587" y="6519776"/>
            <a:ext cx="1906800" cy="175500"/>
          </a:xfrm>
          <a:prstGeom prst="rect">
            <a:avLst/>
          </a:prstGeom>
          <a:no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457200" y="274638"/>
            <a:ext cx="82296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3F3F39"/>
              </a:buClr>
              <a:buSzPts val="2100"/>
              <a:buFont typeface="Lucida Sans"/>
              <a:buNone/>
              <a:defRPr sz="1100">
                <a:solidFill>
                  <a:srgbClr val="3F3F39"/>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63" name="Google Shape;63;p15"/>
          <p:cNvSpPr txBox="1">
            <a:spLocks noGrp="1"/>
          </p:cNvSpPr>
          <p:nvPr>
            <p:ph type="body" idx="1"/>
          </p:nvPr>
        </p:nvSpPr>
        <p:spPr>
          <a:xfrm>
            <a:off x="457200" y="1417638"/>
            <a:ext cx="4040100" cy="7731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Clr>
                <a:srgbClr val="3F3F39"/>
              </a:buClr>
              <a:buSzPts val="1800"/>
              <a:buNone/>
              <a:defRPr sz="1800" b="1">
                <a:solidFill>
                  <a:srgbClr val="3F3F39"/>
                </a:solidFill>
              </a:defRPr>
            </a:lvl1pPr>
            <a:lvl2pPr marL="914400" lvl="1" indent="-228600" algn="l">
              <a:spcBef>
                <a:spcPts val="1600"/>
              </a:spcBef>
              <a:spcAft>
                <a:spcPts val="0"/>
              </a:spcAft>
              <a:buClr>
                <a:schemeClr val="dk1"/>
              </a:buClr>
              <a:buSzPts val="1500"/>
              <a:buNone/>
              <a:defRPr sz="1500" b="1"/>
            </a:lvl2pPr>
            <a:lvl3pPr marL="1371600" lvl="2" indent="-228600" algn="l">
              <a:spcBef>
                <a:spcPts val="1600"/>
              </a:spcBef>
              <a:spcAft>
                <a:spcPts val="0"/>
              </a:spcAft>
              <a:buClr>
                <a:schemeClr val="dk1"/>
              </a:buClr>
              <a:buSzPts val="1400"/>
              <a:buNone/>
              <a:defRPr sz="1400" b="1"/>
            </a:lvl3pPr>
            <a:lvl4pPr marL="1828800" lvl="3" indent="-228600" algn="l">
              <a:spcBef>
                <a:spcPts val="1600"/>
              </a:spcBef>
              <a:spcAft>
                <a:spcPts val="0"/>
              </a:spcAft>
              <a:buClr>
                <a:schemeClr val="dk1"/>
              </a:buClr>
              <a:buSzPts val="1200"/>
              <a:buNone/>
              <a:defRPr sz="1200" b="1"/>
            </a:lvl4pPr>
            <a:lvl5pPr marL="2286000" lvl="4" indent="-228600" algn="l">
              <a:spcBef>
                <a:spcPts val="1600"/>
              </a:spcBef>
              <a:spcAft>
                <a:spcPts val="0"/>
              </a:spcAft>
              <a:buClr>
                <a:schemeClr val="dk1"/>
              </a:buClr>
              <a:buSzPts val="1200"/>
              <a:buNone/>
              <a:defRPr sz="1200" b="1"/>
            </a:lvl5pPr>
            <a:lvl6pPr marL="2743200" lvl="5" indent="-228600" algn="l">
              <a:spcBef>
                <a:spcPts val="1600"/>
              </a:spcBef>
              <a:spcAft>
                <a:spcPts val="0"/>
              </a:spcAft>
              <a:buClr>
                <a:schemeClr val="dk1"/>
              </a:buClr>
              <a:buSzPts val="1200"/>
              <a:buNone/>
              <a:defRPr sz="1200" b="1"/>
            </a:lvl6pPr>
            <a:lvl7pPr marL="3200400" lvl="6" indent="-228600" algn="l">
              <a:spcBef>
                <a:spcPts val="1600"/>
              </a:spcBef>
              <a:spcAft>
                <a:spcPts val="0"/>
              </a:spcAft>
              <a:buClr>
                <a:schemeClr val="dk1"/>
              </a:buClr>
              <a:buSzPts val="1200"/>
              <a:buNone/>
              <a:defRPr sz="1200" b="1"/>
            </a:lvl7pPr>
            <a:lvl8pPr marL="3657600" lvl="7" indent="-228600" algn="l">
              <a:spcBef>
                <a:spcPts val="1600"/>
              </a:spcBef>
              <a:spcAft>
                <a:spcPts val="0"/>
              </a:spcAft>
              <a:buClr>
                <a:schemeClr val="dk1"/>
              </a:buClr>
              <a:buSzPts val="1200"/>
              <a:buNone/>
              <a:defRPr sz="1200" b="1"/>
            </a:lvl8pPr>
            <a:lvl9pPr marL="4114800" lvl="8" indent="-228600" algn="l">
              <a:spcBef>
                <a:spcPts val="1600"/>
              </a:spcBef>
              <a:spcAft>
                <a:spcPts val="1600"/>
              </a:spcAft>
              <a:buClr>
                <a:schemeClr val="dk1"/>
              </a:buClr>
              <a:buSzPts val="1200"/>
              <a:buNone/>
              <a:defRPr sz="1200" b="1"/>
            </a:lvl9pPr>
          </a:lstStyle>
          <a:p>
            <a:endParaRPr/>
          </a:p>
        </p:txBody>
      </p:sp>
      <p:sp>
        <p:nvSpPr>
          <p:cNvPr id="64" name="Google Shape;64;p15"/>
          <p:cNvSpPr txBox="1">
            <a:spLocks noGrp="1"/>
          </p:cNvSpPr>
          <p:nvPr>
            <p:ph type="body" idx="2"/>
          </p:nvPr>
        </p:nvSpPr>
        <p:spPr>
          <a:xfrm>
            <a:off x="457200" y="2190750"/>
            <a:ext cx="4040100" cy="39513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800">
                <a:solidFill>
                  <a:srgbClr val="3F3F39"/>
                </a:solidFill>
              </a:defRPr>
            </a:lvl1pPr>
            <a:lvl2pPr marL="914400" lvl="1" indent="-323850" algn="l">
              <a:spcBef>
                <a:spcPts val="1600"/>
              </a:spcBef>
              <a:spcAft>
                <a:spcPts val="0"/>
              </a:spcAft>
              <a:buClr>
                <a:srgbClr val="3F3F39"/>
              </a:buClr>
              <a:buSzPts val="1500"/>
              <a:buChar char="○"/>
              <a:defRPr sz="1500">
                <a:solidFill>
                  <a:srgbClr val="3F3F39"/>
                </a:solidFill>
              </a:defRPr>
            </a:lvl2pPr>
            <a:lvl3pPr marL="1371600" lvl="2" indent="-317500" algn="l">
              <a:spcBef>
                <a:spcPts val="1600"/>
              </a:spcBef>
              <a:spcAft>
                <a:spcPts val="0"/>
              </a:spcAft>
              <a:buClr>
                <a:srgbClr val="3F3F39"/>
              </a:buClr>
              <a:buSzPts val="1400"/>
              <a:buChar char="■"/>
              <a:defRPr sz="1400">
                <a:solidFill>
                  <a:srgbClr val="3F3F39"/>
                </a:solidFill>
              </a:defRPr>
            </a:lvl3pPr>
            <a:lvl4pPr marL="1828800" lvl="3" indent="-304800" algn="l">
              <a:spcBef>
                <a:spcPts val="1600"/>
              </a:spcBef>
              <a:spcAft>
                <a:spcPts val="0"/>
              </a:spcAft>
              <a:buClr>
                <a:srgbClr val="3F3F39"/>
              </a:buClr>
              <a:buSzPts val="1200"/>
              <a:buChar char="●"/>
              <a:defRPr sz="1200">
                <a:solidFill>
                  <a:srgbClr val="3F3F39"/>
                </a:solidFill>
              </a:defRPr>
            </a:lvl4pPr>
            <a:lvl5pPr marL="2286000" lvl="4" indent="-304800" algn="l">
              <a:spcBef>
                <a:spcPts val="1600"/>
              </a:spcBef>
              <a:spcAft>
                <a:spcPts val="0"/>
              </a:spcAft>
              <a:buClr>
                <a:srgbClr val="3F3F39"/>
              </a:buClr>
              <a:buSzPts val="1200"/>
              <a:buChar char="○"/>
              <a:defRPr sz="1200">
                <a:solidFill>
                  <a:srgbClr val="3F3F39"/>
                </a:solidFill>
              </a:defRPr>
            </a:lvl5pPr>
            <a:lvl6pPr marL="2743200" lvl="5" indent="-304800" algn="l">
              <a:spcBef>
                <a:spcPts val="16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
        <p:nvSpPr>
          <p:cNvPr id="65" name="Google Shape;65;p15"/>
          <p:cNvSpPr txBox="1">
            <a:spLocks noGrp="1"/>
          </p:cNvSpPr>
          <p:nvPr>
            <p:ph type="body" idx="3"/>
          </p:nvPr>
        </p:nvSpPr>
        <p:spPr>
          <a:xfrm>
            <a:off x="4645026" y="1417638"/>
            <a:ext cx="4041900" cy="7731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Clr>
                <a:srgbClr val="3F3F39"/>
              </a:buClr>
              <a:buSzPts val="1800"/>
              <a:buNone/>
              <a:defRPr sz="1800" b="1">
                <a:solidFill>
                  <a:srgbClr val="3F3F39"/>
                </a:solidFill>
              </a:defRPr>
            </a:lvl1pPr>
            <a:lvl2pPr marL="914400" lvl="1" indent="-228600" algn="l">
              <a:spcBef>
                <a:spcPts val="1600"/>
              </a:spcBef>
              <a:spcAft>
                <a:spcPts val="0"/>
              </a:spcAft>
              <a:buClr>
                <a:schemeClr val="dk1"/>
              </a:buClr>
              <a:buSzPts val="1500"/>
              <a:buNone/>
              <a:defRPr sz="1500" b="1"/>
            </a:lvl2pPr>
            <a:lvl3pPr marL="1371600" lvl="2" indent="-228600" algn="l">
              <a:spcBef>
                <a:spcPts val="1600"/>
              </a:spcBef>
              <a:spcAft>
                <a:spcPts val="0"/>
              </a:spcAft>
              <a:buClr>
                <a:schemeClr val="dk1"/>
              </a:buClr>
              <a:buSzPts val="1400"/>
              <a:buNone/>
              <a:defRPr sz="1400" b="1"/>
            </a:lvl3pPr>
            <a:lvl4pPr marL="1828800" lvl="3" indent="-228600" algn="l">
              <a:spcBef>
                <a:spcPts val="1600"/>
              </a:spcBef>
              <a:spcAft>
                <a:spcPts val="0"/>
              </a:spcAft>
              <a:buClr>
                <a:schemeClr val="dk1"/>
              </a:buClr>
              <a:buSzPts val="1200"/>
              <a:buNone/>
              <a:defRPr sz="1200" b="1"/>
            </a:lvl4pPr>
            <a:lvl5pPr marL="2286000" lvl="4" indent="-228600" algn="l">
              <a:spcBef>
                <a:spcPts val="1600"/>
              </a:spcBef>
              <a:spcAft>
                <a:spcPts val="0"/>
              </a:spcAft>
              <a:buClr>
                <a:schemeClr val="dk1"/>
              </a:buClr>
              <a:buSzPts val="1200"/>
              <a:buNone/>
              <a:defRPr sz="1200" b="1"/>
            </a:lvl5pPr>
            <a:lvl6pPr marL="2743200" lvl="5" indent="-228600" algn="l">
              <a:spcBef>
                <a:spcPts val="1600"/>
              </a:spcBef>
              <a:spcAft>
                <a:spcPts val="0"/>
              </a:spcAft>
              <a:buClr>
                <a:schemeClr val="dk1"/>
              </a:buClr>
              <a:buSzPts val="1200"/>
              <a:buNone/>
              <a:defRPr sz="1200" b="1"/>
            </a:lvl6pPr>
            <a:lvl7pPr marL="3200400" lvl="6" indent="-228600" algn="l">
              <a:spcBef>
                <a:spcPts val="1600"/>
              </a:spcBef>
              <a:spcAft>
                <a:spcPts val="0"/>
              </a:spcAft>
              <a:buClr>
                <a:schemeClr val="dk1"/>
              </a:buClr>
              <a:buSzPts val="1200"/>
              <a:buNone/>
              <a:defRPr sz="1200" b="1"/>
            </a:lvl7pPr>
            <a:lvl8pPr marL="3657600" lvl="7" indent="-228600" algn="l">
              <a:spcBef>
                <a:spcPts val="1600"/>
              </a:spcBef>
              <a:spcAft>
                <a:spcPts val="0"/>
              </a:spcAft>
              <a:buClr>
                <a:schemeClr val="dk1"/>
              </a:buClr>
              <a:buSzPts val="1200"/>
              <a:buNone/>
              <a:defRPr sz="1200" b="1"/>
            </a:lvl8pPr>
            <a:lvl9pPr marL="4114800" lvl="8" indent="-228600" algn="l">
              <a:spcBef>
                <a:spcPts val="1600"/>
              </a:spcBef>
              <a:spcAft>
                <a:spcPts val="1600"/>
              </a:spcAft>
              <a:buClr>
                <a:schemeClr val="dk1"/>
              </a:buClr>
              <a:buSzPts val="1200"/>
              <a:buNone/>
              <a:defRPr sz="1200" b="1"/>
            </a:lvl9pPr>
          </a:lstStyle>
          <a:p>
            <a:endParaRPr/>
          </a:p>
        </p:txBody>
      </p:sp>
      <p:sp>
        <p:nvSpPr>
          <p:cNvPr id="66" name="Google Shape;66;p15"/>
          <p:cNvSpPr txBox="1">
            <a:spLocks noGrp="1"/>
          </p:cNvSpPr>
          <p:nvPr>
            <p:ph type="body" idx="4"/>
          </p:nvPr>
        </p:nvSpPr>
        <p:spPr>
          <a:xfrm>
            <a:off x="4645026" y="2190750"/>
            <a:ext cx="4041900" cy="39513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800">
                <a:solidFill>
                  <a:srgbClr val="3F3F39"/>
                </a:solidFill>
              </a:defRPr>
            </a:lvl1pPr>
            <a:lvl2pPr marL="914400" lvl="1" indent="-323850" algn="l">
              <a:spcBef>
                <a:spcPts val="1600"/>
              </a:spcBef>
              <a:spcAft>
                <a:spcPts val="0"/>
              </a:spcAft>
              <a:buClr>
                <a:srgbClr val="3F3F39"/>
              </a:buClr>
              <a:buSzPts val="1500"/>
              <a:buChar char="○"/>
              <a:defRPr sz="1500">
                <a:solidFill>
                  <a:srgbClr val="3F3F39"/>
                </a:solidFill>
              </a:defRPr>
            </a:lvl2pPr>
            <a:lvl3pPr marL="1371600" lvl="2" indent="-317500" algn="l">
              <a:spcBef>
                <a:spcPts val="1600"/>
              </a:spcBef>
              <a:spcAft>
                <a:spcPts val="0"/>
              </a:spcAft>
              <a:buClr>
                <a:srgbClr val="3F3F39"/>
              </a:buClr>
              <a:buSzPts val="1400"/>
              <a:buChar char="■"/>
              <a:defRPr sz="1400">
                <a:solidFill>
                  <a:srgbClr val="3F3F39"/>
                </a:solidFill>
              </a:defRPr>
            </a:lvl3pPr>
            <a:lvl4pPr marL="1828800" lvl="3" indent="-304800" algn="l">
              <a:spcBef>
                <a:spcPts val="1600"/>
              </a:spcBef>
              <a:spcAft>
                <a:spcPts val="0"/>
              </a:spcAft>
              <a:buClr>
                <a:srgbClr val="3F3F39"/>
              </a:buClr>
              <a:buSzPts val="1200"/>
              <a:buChar char="●"/>
              <a:defRPr sz="1200">
                <a:solidFill>
                  <a:srgbClr val="3F3F39"/>
                </a:solidFill>
              </a:defRPr>
            </a:lvl4pPr>
            <a:lvl5pPr marL="2286000" lvl="4" indent="-304800" algn="l">
              <a:spcBef>
                <a:spcPts val="1600"/>
              </a:spcBef>
              <a:spcAft>
                <a:spcPts val="0"/>
              </a:spcAft>
              <a:buClr>
                <a:srgbClr val="3F3F39"/>
              </a:buClr>
              <a:buSzPts val="1200"/>
              <a:buChar char="○"/>
              <a:defRPr sz="1200">
                <a:solidFill>
                  <a:srgbClr val="3F3F39"/>
                </a:solidFill>
              </a:defRPr>
            </a:lvl5pPr>
            <a:lvl6pPr marL="2743200" lvl="5" indent="-304800" algn="l">
              <a:spcBef>
                <a:spcPts val="16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67"/>
        <p:cNvGrpSpPr/>
        <p:nvPr/>
      </p:nvGrpSpPr>
      <p:grpSpPr>
        <a:xfrm>
          <a:off x="0" y="0"/>
          <a:ext cx="0" cy="0"/>
          <a:chOff x="0" y="0"/>
          <a:chExt cx="0" cy="0"/>
        </a:xfrm>
      </p:grpSpPr>
      <p:sp>
        <p:nvSpPr>
          <p:cNvPr id="68" name="Google Shape;68;p16"/>
          <p:cNvSpPr/>
          <p:nvPr/>
        </p:nvSpPr>
        <p:spPr>
          <a:xfrm>
            <a:off x="0" y="0"/>
            <a:ext cx="9144000" cy="6858000"/>
          </a:xfrm>
          <a:prstGeom prst="rect">
            <a:avLst/>
          </a:prstGeom>
          <a:solidFill>
            <a:srgbClr val="1EA56A"/>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 name="Google Shape;69;p16"/>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Lucida Sans"/>
              <a:ea typeface="Lucida Sans"/>
              <a:cs typeface="Lucida Sans"/>
              <a:sym typeface="Lucida Sans"/>
            </a:endParaRPr>
          </a:p>
        </p:txBody>
      </p:sp>
      <p:sp>
        <p:nvSpPr>
          <p:cNvPr id="70" name="Google Shape;70;p16"/>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Lucida Sans"/>
              <a:ea typeface="Lucida Sans"/>
              <a:cs typeface="Lucida Sans"/>
              <a:sym typeface="Lucida Sans"/>
            </a:endParaRPr>
          </a:p>
        </p:txBody>
      </p:sp>
      <p:sp>
        <p:nvSpPr>
          <p:cNvPr id="71" name="Google Shape;71;p16"/>
          <p:cNvSpPr txBox="1"/>
          <p:nvPr/>
        </p:nvSpPr>
        <p:spPr>
          <a:xfrm>
            <a:off x="216569" y="2852947"/>
            <a:ext cx="8620500" cy="876900"/>
          </a:xfrm>
          <a:prstGeom prst="rect">
            <a:avLst/>
          </a:prstGeom>
          <a:noFill/>
          <a:ln>
            <a:noFill/>
          </a:ln>
          <a:effectLst>
            <a:outerShdw blurRad="50800" dist="38100" dir="2700000" algn="tl" rotWithShape="0">
              <a:srgbClr val="000000">
                <a:alpha val="42745"/>
              </a:srgbClr>
            </a:outerShdw>
          </a:effectLst>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rgbClr val="23593E"/>
              </a:solidFill>
              <a:latin typeface="Lucida Sans"/>
              <a:ea typeface="Lucida Sans"/>
              <a:cs typeface="Lucida Sans"/>
              <a:sym typeface="Lucida Sans"/>
            </a:endParaRPr>
          </a:p>
        </p:txBody>
      </p:sp>
      <p:sp>
        <p:nvSpPr>
          <p:cNvPr id="72" name="Google Shape;72;p16"/>
          <p:cNvSpPr txBox="1">
            <a:spLocks noGrp="1"/>
          </p:cNvSpPr>
          <p:nvPr>
            <p:ph type="title"/>
          </p:nvPr>
        </p:nvSpPr>
        <p:spPr>
          <a:xfrm>
            <a:off x="219320" y="2852947"/>
            <a:ext cx="8617800" cy="876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100"/>
              <a:buFont typeface="Lucida Sans"/>
              <a:buNone/>
              <a:defRPr sz="11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pic>
        <p:nvPicPr>
          <p:cNvPr id="73" name="Google Shape;73;p16"/>
          <p:cNvPicPr preferRelativeResize="0"/>
          <p:nvPr/>
        </p:nvPicPr>
        <p:blipFill rotWithShape="1">
          <a:blip r:embed="rId2">
            <a:alphaModFix/>
          </a:blip>
          <a:srcRect/>
          <a:stretch/>
        </p:blipFill>
        <p:spPr>
          <a:xfrm>
            <a:off x="470081" y="492399"/>
            <a:ext cx="1363577" cy="54177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
        <p:cNvGrpSpPr/>
        <p:nvPr/>
      </p:nvGrpSpPr>
      <p:grpSpPr>
        <a:xfrm>
          <a:off x="0" y="0"/>
          <a:ext cx="0" cy="0"/>
          <a:chOff x="0" y="0"/>
          <a:chExt cx="0" cy="0"/>
        </a:xfrm>
      </p:grpSpPr>
      <p:sp>
        <p:nvSpPr>
          <p:cNvPr id="75" name="Google Shape;75;p17"/>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 name="Google Shape;76;p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7" name="Google Shape;77;p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8" name="Google Shape;78;p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9" name="Google Shape;79;p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0" name="Google Shape;80;p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1" name="Google Shape;81;p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1143000" y="1122363"/>
            <a:ext cx="6858000" cy="2387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19"/>
          <p:cNvSpPr txBox="1">
            <a:spLocks noGrp="1"/>
          </p:cNvSpPr>
          <p:nvPr>
            <p:ph type="subTitle" idx="1"/>
          </p:nvPr>
        </p:nvSpPr>
        <p:spPr>
          <a:xfrm>
            <a:off x="1143000" y="3602038"/>
            <a:ext cx="6858000" cy="1655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1" name="Google Shape;91;p1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p20"/>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0"/>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3888" y="1709738"/>
            <a:ext cx="7886700" cy="28527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1"/>
          <p:cNvSpPr txBox="1">
            <a:spLocks noGrp="1"/>
          </p:cNvSpPr>
          <p:nvPr>
            <p:ph type="body" idx="1"/>
          </p:nvPr>
        </p:nvSpPr>
        <p:spPr>
          <a:xfrm>
            <a:off x="623888" y="4589463"/>
            <a:ext cx="7886700" cy="1500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3" name="Google Shape;103;p21"/>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22"/>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2"/>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3"/>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4"/>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4"/>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629841"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5"/>
          <p:cNvSpPr txBox="1">
            <a:spLocks noGrp="1"/>
          </p:cNvSpPr>
          <p:nvPr>
            <p:ph type="body" idx="1"/>
          </p:nvPr>
        </p:nvSpPr>
        <p:spPr>
          <a:xfrm>
            <a:off x="629841" y="1681163"/>
            <a:ext cx="3868200" cy="8238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5" name="Google Shape;125;p25"/>
          <p:cNvSpPr txBox="1">
            <a:spLocks noGrp="1"/>
          </p:cNvSpPr>
          <p:nvPr>
            <p:ph type="body" idx="2"/>
          </p:nvPr>
        </p:nvSpPr>
        <p:spPr>
          <a:xfrm>
            <a:off x="629841" y="2505075"/>
            <a:ext cx="3868200" cy="3684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5"/>
          <p:cNvSpPr txBox="1">
            <a:spLocks noGrp="1"/>
          </p:cNvSpPr>
          <p:nvPr>
            <p:ph type="body" idx="3"/>
          </p:nvPr>
        </p:nvSpPr>
        <p:spPr>
          <a:xfrm>
            <a:off x="4629150" y="1681163"/>
            <a:ext cx="3887400" cy="8238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7" name="Google Shape;127;p25"/>
          <p:cNvSpPr txBox="1">
            <a:spLocks noGrp="1"/>
          </p:cNvSpPr>
          <p:nvPr>
            <p:ph type="body" idx="4"/>
          </p:nvPr>
        </p:nvSpPr>
        <p:spPr>
          <a:xfrm>
            <a:off x="4629150" y="2505075"/>
            <a:ext cx="3887400" cy="3684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29841" y="457200"/>
            <a:ext cx="2949300"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6"/>
          <p:cNvSpPr txBox="1">
            <a:spLocks noGrp="1"/>
          </p:cNvSpPr>
          <p:nvPr>
            <p:ph type="body" idx="1"/>
          </p:nvPr>
        </p:nvSpPr>
        <p:spPr>
          <a:xfrm>
            <a:off x="3887391" y="987425"/>
            <a:ext cx="4629000" cy="48735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34" name="Google Shape;134;p26"/>
          <p:cNvSpPr txBox="1">
            <a:spLocks noGrp="1"/>
          </p:cNvSpPr>
          <p:nvPr>
            <p:ph type="body" idx="2"/>
          </p:nvPr>
        </p:nvSpPr>
        <p:spPr>
          <a:xfrm>
            <a:off x="629841" y="2057400"/>
            <a:ext cx="29493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5" name="Google Shape;135;p2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629841" y="457200"/>
            <a:ext cx="2949300"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7"/>
          <p:cNvSpPr>
            <a:spLocks noGrp="1"/>
          </p:cNvSpPr>
          <p:nvPr>
            <p:ph type="pic" idx="2"/>
          </p:nvPr>
        </p:nvSpPr>
        <p:spPr>
          <a:xfrm>
            <a:off x="3887391" y="987425"/>
            <a:ext cx="4629000" cy="487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1" name="Google Shape;141;p27"/>
          <p:cNvSpPr txBox="1">
            <a:spLocks noGrp="1"/>
          </p:cNvSpPr>
          <p:nvPr>
            <p:ph type="body" idx="1"/>
          </p:nvPr>
        </p:nvSpPr>
        <p:spPr>
          <a:xfrm>
            <a:off x="629841" y="2057400"/>
            <a:ext cx="29493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2" name="Google Shape;142;p27"/>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7"/>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p28"/>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2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rot="5400000">
            <a:off x="4623600" y="2285275"/>
            <a:ext cx="58119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9"/>
          <p:cNvSpPr txBox="1">
            <a:spLocks noGrp="1"/>
          </p:cNvSpPr>
          <p:nvPr>
            <p:ph type="body" idx="1"/>
          </p:nvPr>
        </p:nvSpPr>
        <p:spPr>
          <a:xfrm rot="5400000">
            <a:off x="623025" y="370675"/>
            <a:ext cx="58119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9999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4" name="Google Shape;84;p18"/>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1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hyperlink" Target="https://www.asha.org/practice/multicultural/phono/"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hyperlink" Target="https://achievethecore.org/collection/9/early-reading-accelerators-k-2"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achievethecore.org/page/3300/best-for-all-sounds-first-phonemic-awareness-program"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hyperlink" Target="http://drive.google.com/file/d/1YwvB0F8pWhpZGqcIOhtooPIFRlyNcuMg/view" TargetMode="External"/><Relationship Id="rId4" Type="http://schemas.openxmlformats.org/officeDocument/2006/relationships/hyperlink" Target="https://heggerty.org/product/daily-lesson-videos-primary/"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wBuA589kfMg"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achievethecore.org/content/upload/Text%20Set%20Guidance.pdf"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hyperlink" Target="https://achievethecore.org/page/3160/juicy-sentence-guidance"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hyperlink" Target="https://achievethecore.org/page/944/read-aloud-project"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hyperlink" Target="http://bit.ly/ERAWEB1FEEDBACK" TargetMode="Externa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chievethecore.org/collection/9/early-reading-accelerators-k-2"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edtrust.org/social-emotional-and-academic-development-through-an-equity-len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0"/>
          <p:cNvPicPr preferRelativeResize="0"/>
          <p:nvPr/>
        </p:nvPicPr>
        <p:blipFill rotWithShape="1">
          <a:blip r:embed="rId3">
            <a:alphaModFix/>
          </a:blip>
          <a:srcRect t="21807"/>
          <a:stretch/>
        </p:blipFill>
        <p:spPr>
          <a:xfrm>
            <a:off x="486675" y="1987575"/>
            <a:ext cx="8170650" cy="4315350"/>
          </a:xfrm>
          <a:prstGeom prst="rect">
            <a:avLst/>
          </a:prstGeom>
          <a:noFill/>
          <a:ln>
            <a:noFill/>
          </a:ln>
        </p:spPr>
      </p:pic>
      <p:sp>
        <p:nvSpPr>
          <p:cNvPr id="162" name="Google Shape;162;p30"/>
          <p:cNvSpPr/>
          <p:nvPr/>
        </p:nvSpPr>
        <p:spPr>
          <a:xfrm>
            <a:off x="407550" y="194650"/>
            <a:ext cx="8328900" cy="1291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Welcome to the Early Reading Accelerators Webinar Series</a:t>
            </a:r>
            <a:endParaRPr sz="3000">
              <a:solidFill>
                <a:srgbClr val="FFFFFF"/>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9"/>
        <p:cNvGrpSpPr/>
        <p:nvPr/>
      </p:nvGrpSpPr>
      <p:grpSpPr>
        <a:xfrm>
          <a:off x="0" y="0"/>
          <a:ext cx="0" cy="0"/>
          <a:chOff x="0" y="0"/>
          <a:chExt cx="0" cy="0"/>
        </a:xfrm>
      </p:grpSpPr>
      <p:sp>
        <p:nvSpPr>
          <p:cNvPr id="260" name="Google Shape;260;p40"/>
          <p:cNvSpPr txBox="1">
            <a:spLocks noGrp="1"/>
          </p:cNvSpPr>
          <p:nvPr>
            <p:ph type="body" idx="1"/>
          </p:nvPr>
        </p:nvSpPr>
        <p:spPr>
          <a:xfrm>
            <a:off x="420825" y="1751425"/>
            <a:ext cx="7886700" cy="4351200"/>
          </a:xfrm>
          <a:prstGeom prst="rect">
            <a:avLst/>
          </a:prstGeom>
          <a:noFill/>
          <a:ln>
            <a:noFill/>
          </a:ln>
        </p:spPr>
        <p:txBody>
          <a:bodyPr spcFirstLastPara="1" wrap="square" lIns="68575" tIns="34275" rIns="68575" bIns="34275" anchor="t" anchorCtr="0">
            <a:noAutofit/>
          </a:bodyPr>
          <a:lstStyle/>
          <a:p>
            <a:pPr marL="400050" lvl="0" indent="-438150" algn="l" rtl="0">
              <a:lnSpc>
                <a:spcPct val="90000"/>
              </a:lnSpc>
              <a:spcBef>
                <a:spcPts val="0"/>
              </a:spcBef>
              <a:spcAft>
                <a:spcPts val="0"/>
              </a:spcAft>
              <a:buSzPts val="2400"/>
              <a:buChar char="•"/>
            </a:pPr>
            <a:r>
              <a:rPr lang="en" sz="2400"/>
              <a:t>This webinar is about young children learning to read in English, and equally important—what educators need to know in order to support their doing it successfully.</a:t>
            </a:r>
            <a:endParaRPr sz="2400"/>
          </a:p>
          <a:p>
            <a:pPr marL="400050" lvl="0" indent="-438150" algn="l" rtl="0">
              <a:lnSpc>
                <a:spcPct val="90000"/>
              </a:lnSpc>
              <a:spcBef>
                <a:spcPts val="1400"/>
              </a:spcBef>
              <a:spcAft>
                <a:spcPts val="0"/>
              </a:spcAft>
              <a:buSzPts val="2400"/>
              <a:buChar char="•"/>
            </a:pPr>
            <a:r>
              <a:rPr lang="en" sz="2400"/>
              <a:t>Happily, reading in English means dealing with just one streamlined writing system (just </a:t>
            </a:r>
            <a:r>
              <a:rPr lang="en" sz="2400" b="1">
                <a:solidFill>
                  <a:srgbClr val="0563C1"/>
                </a:solidFill>
              </a:rPr>
              <a:t>26 “letter” symbols</a:t>
            </a:r>
            <a:r>
              <a:rPr lang="en" sz="2400"/>
              <a:t> to learn), unlike Japanese where children must learn three systems, one of which, based on Chinese, is logographic.</a:t>
            </a:r>
            <a:endParaRPr sz="2400"/>
          </a:p>
          <a:p>
            <a:pPr marL="400050" lvl="0" indent="-438150" algn="l" rtl="0">
              <a:lnSpc>
                <a:spcPct val="90000"/>
              </a:lnSpc>
              <a:spcBef>
                <a:spcPts val="1400"/>
              </a:spcBef>
              <a:spcAft>
                <a:spcPts val="1000"/>
              </a:spcAft>
              <a:buSzPts val="2400"/>
              <a:buChar char="•"/>
            </a:pPr>
            <a:r>
              <a:rPr lang="en" sz="2400"/>
              <a:t>Streamlined, but not perfect: there are</a:t>
            </a:r>
            <a:r>
              <a:rPr lang="en" sz="2400">
                <a:solidFill>
                  <a:srgbClr val="0563C1"/>
                </a:solidFill>
              </a:rPr>
              <a:t> </a:t>
            </a:r>
            <a:r>
              <a:rPr lang="en" sz="2400" b="1">
                <a:solidFill>
                  <a:srgbClr val="0563C1"/>
                </a:solidFill>
              </a:rPr>
              <a:t>44 sounds in English</a:t>
            </a:r>
            <a:r>
              <a:rPr lang="en" sz="2400"/>
              <a:t> that combine to convey meanings, there are letters (26) to represent them, especially with respect to vowels (</a:t>
            </a:r>
            <a:r>
              <a:rPr lang="en" sz="2400" b="1">
                <a:solidFill>
                  <a:srgbClr val="0563C1"/>
                </a:solidFill>
              </a:rPr>
              <a:t>5 letters, 20 sounds</a:t>
            </a:r>
            <a:r>
              <a:rPr lang="en" sz="2400"/>
              <a:t>). </a:t>
            </a:r>
            <a:endParaRPr sz="2400"/>
          </a:p>
        </p:txBody>
      </p:sp>
      <p:sp>
        <p:nvSpPr>
          <p:cNvPr id="261" name="Google Shape;261;p40"/>
          <p:cNvSpPr/>
          <p:nvPr/>
        </p:nvSpPr>
        <p:spPr>
          <a:xfrm>
            <a:off x="331025" y="430175"/>
            <a:ext cx="81027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Introduction</a:t>
            </a:r>
            <a:endParaRPr sz="3000">
              <a:solidFill>
                <a:srgbClr val="FFFFFF"/>
              </a:solidFill>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5"/>
        <p:cNvGrpSpPr/>
        <p:nvPr/>
      </p:nvGrpSpPr>
      <p:grpSpPr>
        <a:xfrm>
          <a:off x="0" y="0"/>
          <a:ext cx="0" cy="0"/>
          <a:chOff x="0" y="0"/>
          <a:chExt cx="0" cy="0"/>
        </a:xfrm>
      </p:grpSpPr>
      <p:sp>
        <p:nvSpPr>
          <p:cNvPr id="266" name="Google Shape;266;p41"/>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1100"/>
              <a:t>Tough job, but getting it right is critical…</a:t>
            </a:r>
            <a:endParaRPr sz="1100"/>
          </a:p>
        </p:txBody>
      </p:sp>
      <p:sp>
        <p:nvSpPr>
          <p:cNvPr id="267" name="Google Shape;267;p41"/>
          <p:cNvSpPr txBox="1">
            <a:spLocks noGrp="1"/>
          </p:cNvSpPr>
          <p:nvPr>
            <p:ph type="body" idx="1"/>
          </p:nvPr>
        </p:nvSpPr>
        <p:spPr>
          <a:xfrm>
            <a:off x="628650" y="1610750"/>
            <a:ext cx="7886700" cy="4351200"/>
          </a:xfrm>
          <a:prstGeom prst="rect">
            <a:avLst/>
          </a:prstGeom>
          <a:noFill/>
          <a:ln>
            <a:noFill/>
          </a:ln>
        </p:spPr>
        <p:txBody>
          <a:bodyPr spcFirstLastPara="1" wrap="square" lIns="68575" tIns="34275" rIns="68575" bIns="34275" anchor="t" anchorCtr="0">
            <a:noAutofit/>
          </a:bodyPr>
          <a:lstStyle/>
          <a:p>
            <a:pPr marL="285750" marR="0" lvl="0" indent="-387350" algn="l" rtl="0">
              <a:lnSpc>
                <a:spcPct val="90000"/>
              </a:lnSpc>
              <a:spcBef>
                <a:spcPts val="0"/>
              </a:spcBef>
              <a:spcAft>
                <a:spcPts val="0"/>
              </a:spcAft>
              <a:buSzPts val="2500"/>
              <a:buChar char="•"/>
            </a:pPr>
            <a:r>
              <a:rPr lang="en"/>
              <a:t>What children must learn (and what they most need help learning):</a:t>
            </a:r>
            <a:endParaRPr/>
          </a:p>
          <a:p>
            <a:pPr marL="520700" marR="0" lvl="1" indent="-247650" algn="l" rtl="0">
              <a:lnSpc>
                <a:spcPct val="90000"/>
              </a:lnSpc>
              <a:spcBef>
                <a:spcPts val="1000"/>
              </a:spcBef>
              <a:spcAft>
                <a:spcPts val="0"/>
              </a:spcAft>
              <a:buSzPts val="2500"/>
              <a:buChar char="•"/>
            </a:pPr>
            <a:r>
              <a:rPr lang="en" sz="2100"/>
              <a:t>How to </a:t>
            </a:r>
            <a:r>
              <a:rPr lang="en" sz="2100" b="1" i="1">
                <a:solidFill>
                  <a:srgbClr val="0563C1"/>
                </a:solidFill>
              </a:rPr>
              <a:t>hear sounds in words </a:t>
            </a:r>
            <a:r>
              <a:rPr lang="en" sz="2100"/>
              <a:t>(not as easy as it seems);</a:t>
            </a:r>
            <a:endParaRPr sz="2100"/>
          </a:p>
          <a:p>
            <a:pPr marL="520700" marR="0" lvl="1" indent="-247650" algn="l" rtl="0">
              <a:lnSpc>
                <a:spcPct val="90000"/>
              </a:lnSpc>
              <a:spcBef>
                <a:spcPts val="1000"/>
              </a:spcBef>
              <a:spcAft>
                <a:spcPts val="0"/>
              </a:spcAft>
              <a:buSzPts val="2500"/>
              <a:buChar char="•"/>
            </a:pPr>
            <a:r>
              <a:rPr lang="en" sz="2100"/>
              <a:t>How to </a:t>
            </a:r>
            <a:r>
              <a:rPr lang="en" sz="2100" b="1">
                <a:solidFill>
                  <a:srgbClr val="0563C1"/>
                </a:solidFill>
              </a:rPr>
              <a:t>match up those sounds to the symbols</a:t>
            </a:r>
            <a:r>
              <a:rPr lang="en" sz="2100"/>
              <a:t> that sometimes imperfectly or ambiguously encode them; </a:t>
            </a:r>
            <a:endParaRPr sz="2100"/>
          </a:p>
          <a:p>
            <a:pPr marL="520700" marR="0" lvl="1" indent="-247650" algn="l" rtl="0">
              <a:lnSpc>
                <a:spcPct val="90000"/>
              </a:lnSpc>
              <a:spcBef>
                <a:spcPts val="1000"/>
              </a:spcBef>
              <a:spcAft>
                <a:spcPts val="0"/>
              </a:spcAft>
              <a:buSzPts val="2500"/>
              <a:buChar char="•"/>
            </a:pPr>
            <a:r>
              <a:rPr lang="en" sz="2100"/>
              <a:t>How to </a:t>
            </a:r>
            <a:r>
              <a:rPr lang="en" sz="2100" b="1">
                <a:solidFill>
                  <a:srgbClr val="0563C1"/>
                </a:solidFill>
              </a:rPr>
              <a:t>relate those decoded sounds to the configurations (letters) </a:t>
            </a:r>
            <a:r>
              <a:rPr lang="en" sz="2100"/>
              <a:t>that represent meaning or concepts in the language;</a:t>
            </a:r>
            <a:endParaRPr sz="2100"/>
          </a:p>
          <a:p>
            <a:pPr marL="520700" marR="0" lvl="1" indent="-247650" algn="l" rtl="0">
              <a:lnSpc>
                <a:spcPct val="90000"/>
              </a:lnSpc>
              <a:spcBef>
                <a:spcPts val="1000"/>
              </a:spcBef>
              <a:spcAft>
                <a:spcPts val="0"/>
              </a:spcAft>
              <a:buSzPts val="2500"/>
              <a:buChar char="•"/>
            </a:pPr>
            <a:r>
              <a:rPr lang="en" sz="2100"/>
              <a:t>How to work out the </a:t>
            </a:r>
            <a:r>
              <a:rPr lang="en" sz="2100" b="1">
                <a:solidFill>
                  <a:srgbClr val="0563C1"/>
                </a:solidFill>
              </a:rPr>
              <a:t>specific meaning</a:t>
            </a:r>
            <a:r>
              <a:rPr lang="en" sz="2100"/>
              <a:t> a configuration of sounds has in the environment it appears in—i.e., what is the meaning of a word in its phrasal context?</a:t>
            </a:r>
            <a:endParaRPr sz="2100"/>
          </a:p>
          <a:p>
            <a:pPr marL="520700" marR="0" lvl="1" indent="-247650" algn="l" rtl="0">
              <a:lnSpc>
                <a:spcPct val="90000"/>
              </a:lnSpc>
              <a:spcBef>
                <a:spcPts val="1000"/>
              </a:spcBef>
              <a:spcAft>
                <a:spcPts val="1000"/>
              </a:spcAft>
              <a:buSzPts val="2500"/>
              <a:buChar char="•"/>
            </a:pPr>
            <a:r>
              <a:rPr lang="en" sz="2100"/>
              <a:t>Applying what one “knows” or has learned about reading and any background knowledge one might have on the text’s topic to </a:t>
            </a:r>
            <a:r>
              <a:rPr lang="en" sz="2100" b="1">
                <a:solidFill>
                  <a:srgbClr val="0563C1"/>
                </a:solidFill>
              </a:rPr>
              <a:t>make sense of it.</a:t>
            </a:r>
            <a:endParaRPr sz="2100" b="1">
              <a:solidFill>
                <a:srgbClr val="0563C1"/>
              </a:solidFill>
            </a:endParaRPr>
          </a:p>
        </p:txBody>
      </p:sp>
      <p:sp>
        <p:nvSpPr>
          <p:cNvPr id="268" name="Google Shape;268;p41"/>
          <p:cNvSpPr/>
          <p:nvPr/>
        </p:nvSpPr>
        <p:spPr>
          <a:xfrm>
            <a:off x="331025" y="430175"/>
            <a:ext cx="82638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Tough job...but getting it right is critical!</a:t>
            </a:r>
            <a:endParaRPr sz="3000">
              <a:solidFill>
                <a:srgbClr val="FFFFFF"/>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2"/>
        <p:cNvGrpSpPr/>
        <p:nvPr/>
      </p:nvGrpSpPr>
      <p:grpSpPr>
        <a:xfrm>
          <a:off x="0" y="0"/>
          <a:ext cx="0" cy="0"/>
          <a:chOff x="0" y="0"/>
          <a:chExt cx="0" cy="0"/>
        </a:xfrm>
      </p:grpSpPr>
      <p:sp>
        <p:nvSpPr>
          <p:cNvPr id="273" name="Google Shape;273;p42"/>
          <p:cNvSpPr txBox="1">
            <a:spLocks noGrp="1"/>
          </p:cNvSpPr>
          <p:nvPr>
            <p:ph type="body" idx="1"/>
          </p:nvPr>
        </p:nvSpPr>
        <p:spPr>
          <a:xfrm>
            <a:off x="628650" y="1700275"/>
            <a:ext cx="7886700" cy="4667400"/>
          </a:xfrm>
          <a:prstGeom prst="rect">
            <a:avLst/>
          </a:prstGeom>
          <a:noFill/>
          <a:ln>
            <a:noFill/>
          </a:ln>
        </p:spPr>
        <p:txBody>
          <a:bodyPr spcFirstLastPara="1" wrap="square" lIns="68575" tIns="34275" rIns="68575" bIns="34275" anchor="t" anchorCtr="0">
            <a:noAutofit/>
          </a:bodyPr>
          <a:lstStyle/>
          <a:p>
            <a:pPr marL="285750" lvl="0" indent="-368300" algn="l" rtl="0">
              <a:lnSpc>
                <a:spcPct val="90000"/>
              </a:lnSpc>
              <a:spcBef>
                <a:spcPts val="0"/>
              </a:spcBef>
              <a:spcAft>
                <a:spcPts val="0"/>
              </a:spcAft>
              <a:buClr>
                <a:schemeClr val="dk1"/>
              </a:buClr>
              <a:buSzPts val="2200"/>
              <a:buChar char="•"/>
            </a:pPr>
            <a:r>
              <a:rPr lang="en" sz="2200"/>
              <a:t>Many beliefs and views on how to do it—thus, a lot of variation in practices, and a lot of variability in outcome: </a:t>
            </a:r>
            <a:r>
              <a:rPr lang="en" sz="2200" b="1">
                <a:solidFill>
                  <a:srgbClr val="0563C1"/>
                </a:solidFill>
              </a:rPr>
              <a:t> large percentages of children do not learn what they must by grade 3.</a:t>
            </a:r>
            <a:endParaRPr sz="2200" b="1">
              <a:solidFill>
                <a:srgbClr val="0563C1"/>
              </a:solidFill>
            </a:endParaRPr>
          </a:p>
          <a:p>
            <a:pPr marL="285750" lvl="0" indent="-368300" algn="l" rtl="0">
              <a:lnSpc>
                <a:spcPct val="90000"/>
              </a:lnSpc>
              <a:spcBef>
                <a:spcPts val="800"/>
              </a:spcBef>
              <a:spcAft>
                <a:spcPts val="0"/>
              </a:spcAft>
              <a:buClr>
                <a:schemeClr val="dk1"/>
              </a:buClr>
              <a:buSzPts val="2200"/>
              <a:buChar char="•"/>
            </a:pPr>
            <a:r>
              <a:rPr lang="en" sz="2200"/>
              <a:t>What research says is absolutely necessary: </a:t>
            </a:r>
            <a:endParaRPr sz="2200"/>
          </a:p>
          <a:p>
            <a:pPr marL="520700" lvl="1" indent="-184150" algn="l" rtl="0">
              <a:lnSpc>
                <a:spcPct val="90000"/>
              </a:lnSpc>
              <a:spcBef>
                <a:spcPts val="400"/>
              </a:spcBef>
              <a:spcAft>
                <a:spcPts val="0"/>
              </a:spcAft>
              <a:buClr>
                <a:schemeClr val="dk1"/>
              </a:buClr>
              <a:buSzPts val="1900"/>
              <a:buChar char="✓"/>
            </a:pPr>
            <a:r>
              <a:rPr lang="en" sz="2200"/>
              <a:t>Support in becoming aware of the sounds that make up words (</a:t>
            </a:r>
            <a:r>
              <a:rPr lang="en" sz="2200" b="1">
                <a:solidFill>
                  <a:srgbClr val="0563C1"/>
                </a:solidFill>
              </a:rPr>
              <a:t>phonemic awareness</a:t>
            </a:r>
            <a:r>
              <a:rPr lang="en" sz="2200"/>
              <a:t>); </a:t>
            </a:r>
            <a:endParaRPr sz="2200"/>
          </a:p>
          <a:p>
            <a:pPr marL="520700" lvl="1" indent="-184150" algn="l" rtl="0">
              <a:lnSpc>
                <a:spcPct val="90000"/>
              </a:lnSpc>
              <a:spcBef>
                <a:spcPts val="400"/>
              </a:spcBef>
              <a:spcAft>
                <a:spcPts val="0"/>
              </a:spcAft>
              <a:buClr>
                <a:schemeClr val="dk1"/>
              </a:buClr>
              <a:buSzPts val="1900"/>
              <a:buChar char="✓"/>
            </a:pPr>
            <a:r>
              <a:rPr lang="en" sz="2200"/>
              <a:t>Support in learning the set of symbols used to represent sounds in writing (</a:t>
            </a:r>
            <a:r>
              <a:rPr lang="en" sz="2200" b="1">
                <a:solidFill>
                  <a:srgbClr val="0563C1"/>
                </a:solidFill>
              </a:rPr>
              <a:t>alphabetic and the graphemic principles of phonics</a:t>
            </a:r>
            <a:r>
              <a:rPr lang="en" sz="2200"/>
              <a:t>) and how they work; </a:t>
            </a:r>
            <a:endParaRPr sz="2200"/>
          </a:p>
          <a:p>
            <a:pPr marL="520700" lvl="1" indent="-184150" algn="l" rtl="0">
              <a:lnSpc>
                <a:spcPct val="90000"/>
              </a:lnSpc>
              <a:spcBef>
                <a:spcPts val="400"/>
              </a:spcBef>
              <a:spcAft>
                <a:spcPts val="0"/>
              </a:spcAft>
              <a:buClr>
                <a:schemeClr val="dk1"/>
              </a:buClr>
              <a:buSzPts val="1900"/>
              <a:buChar char="✓"/>
            </a:pPr>
            <a:r>
              <a:rPr lang="en" sz="2200"/>
              <a:t>Support in learning to </a:t>
            </a:r>
            <a:r>
              <a:rPr lang="en" sz="2200" b="1">
                <a:solidFill>
                  <a:srgbClr val="0563C1"/>
                </a:solidFill>
              </a:rPr>
              <a:t>decode</a:t>
            </a:r>
            <a:r>
              <a:rPr lang="en" sz="2200"/>
              <a:t> the information conveyed by written texts, and to use those symbols to </a:t>
            </a:r>
            <a:r>
              <a:rPr lang="en" sz="2200" b="1">
                <a:solidFill>
                  <a:srgbClr val="0563C1"/>
                </a:solidFill>
              </a:rPr>
              <a:t>encode</a:t>
            </a:r>
            <a:r>
              <a:rPr lang="en" sz="2200"/>
              <a:t> information for communication to others.</a:t>
            </a:r>
            <a:endParaRPr sz="2200"/>
          </a:p>
          <a:p>
            <a:pPr marL="285750" lvl="0" indent="-368300" algn="l" rtl="0">
              <a:lnSpc>
                <a:spcPct val="90000"/>
              </a:lnSpc>
              <a:spcBef>
                <a:spcPts val="800"/>
              </a:spcBef>
              <a:spcAft>
                <a:spcPts val="0"/>
              </a:spcAft>
              <a:buClr>
                <a:schemeClr val="dk1"/>
              </a:buClr>
              <a:buSzPts val="2200"/>
              <a:buChar char="•"/>
            </a:pPr>
            <a:r>
              <a:rPr lang="en" sz="2200"/>
              <a:t>What all of this assumes:  </a:t>
            </a:r>
            <a:r>
              <a:rPr lang="en" sz="2200" b="1" i="1">
                <a:solidFill>
                  <a:srgbClr val="0563C1"/>
                </a:solidFill>
              </a:rPr>
              <a:t>knowledge of the language of reading</a:t>
            </a:r>
            <a:r>
              <a:rPr lang="en" sz="2200"/>
              <a:t>.</a:t>
            </a:r>
            <a:endParaRPr sz="1200"/>
          </a:p>
        </p:txBody>
      </p:sp>
      <p:sp>
        <p:nvSpPr>
          <p:cNvPr id="274" name="Google Shape;274;p42"/>
          <p:cNvSpPr/>
          <p:nvPr/>
        </p:nvSpPr>
        <p:spPr>
          <a:xfrm>
            <a:off x="331025" y="430175"/>
            <a:ext cx="82638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How to make it happen….?</a:t>
            </a:r>
            <a:endParaRPr sz="3000">
              <a:solidFill>
                <a:srgbClr val="FFFFFF"/>
              </a:solidFill>
              <a:latin typeface="Comfortaa"/>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8"/>
        <p:cNvGrpSpPr/>
        <p:nvPr/>
      </p:nvGrpSpPr>
      <p:grpSpPr>
        <a:xfrm>
          <a:off x="0" y="0"/>
          <a:ext cx="0" cy="0"/>
          <a:chOff x="0" y="0"/>
          <a:chExt cx="0" cy="0"/>
        </a:xfrm>
      </p:grpSpPr>
      <p:sp>
        <p:nvSpPr>
          <p:cNvPr id="279" name="Google Shape;279;p43"/>
          <p:cNvSpPr txBox="1">
            <a:spLocks noGrp="1"/>
          </p:cNvSpPr>
          <p:nvPr>
            <p:ph type="body" idx="1"/>
          </p:nvPr>
        </p:nvSpPr>
        <p:spPr>
          <a:xfrm>
            <a:off x="176150" y="1762350"/>
            <a:ext cx="5016600" cy="4667100"/>
          </a:xfrm>
          <a:prstGeom prst="rect">
            <a:avLst/>
          </a:prstGeom>
          <a:noFill/>
          <a:ln>
            <a:noFill/>
          </a:ln>
        </p:spPr>
        <p:txBody>
          <a:bodyPr spcFirstLastPara="1" wrap="square" lIns="68575" tIns="34275" rIns="68575" bIns="34275" anchor="t" anchorCtr="0">
            <a:noAutofit/>
          </a:bodyPr>
          <a:lstStyle/>
          <a:p>
            <a:pPr marL="285750" lvl="0" indent="-361950" algn="l" rtl="0">
              <a:lnSpc>
                <a:spcPct val="90000"/>
              </a:lnSpc>
              <a:spcBef>
                <a:spcPts val="0"/>
              </a:spcBef>
              <a:spcAft>
                <a:spcPts val="0"/>
              </a:spcAft>
              <a:buClr>
                <a:schemeClr val="dk1"/>
              </a:buClr>
              <a:buSzPts val="2100"/>
              <a:buChar char="•"/>
            </a:pPr>
            <a:r>
              <a:rPr lang="en" sz="2200"/>
              <a:t>A critical question, but not one that can be answered simply.  </a:t>
            </a:r>
            <a:endParaRPr sz="2200"/>
          </a:p>
          <a:p>
            <a:pPr marL="285750" lvl="0" indent="-361950" algn="l" rtl="0">
              <a:lnSpc>
                <a:spcPct val="90000"/>
              </a:lnSpc>
              <a:spcBef>
                <a:spcPts val="800"/>
              </a:spcBef>
              <a:spcAft>
                <a:spcPts val="0"/>
              </a:spcAft>
              <a:buClr>
                <a:schemeClr val="dk1"/>
              </a:buClr>
              <a:buSzPts val="2100"/>
              <a:buChar char="•"/>
            </a:pPr>
            <a:r>
              <a:rPr lang="en" sz="2200"/>
              <a:t>It is the central focus for the study of linguistics:  the grammatical knowledge of the speakers of a language by which they communicate with one another.  </a:t>
            </a:r>
            <a:endParaRPr sz="2200"/>
          </a:p>
          <a:p>
            <a:pPr marL="285750" lvl="0" indent="-361950" algn="l" rtl="0">
              <a:lnSpc>
                <a:spcPct val="90000"/>
              </a:lnSpc>
              <a:spcBef>
                <a:spcPts val="800"/>
              </a:spcBef>
              <a:spcAft>
                <a:spcPts val="0"/>
              </a:spcAft>
              <a:buClr>
                <a:schemeClr val="dk1"/>
              </a:buClr>
              <a:buSzPts val="2100"/>
              <a:buChar char="•"/>
            </a:pPr>
            <a:r>
              <a:rPr lang="en" sz="2200"/>
              <a:t>So what does that mean?  </a:t>
            </a:r>
            <a:endParaRPr sz="2200"/>
          </a:p>
          <a:p>
            <a:pPr marL="285750" lvl="0" indent="-361950" algn="l" rtl="0">
              <a:lnSpc>
                <a:spcPct val="90000"/>
              </a:lnSpc>
              <a:spcBef>
                <a:spcPts val="800"/>
              </a:spcBef>
              <a:spcAft>
                <a:spcPts val="0"/>
              </a:spcAft>
              <a:buClr>
                <a:schemeClr val="dk1"/>
              </a:buClr>
              <a:buSzPts val="2100"/>
              <a:buChar char="•"/>
            </a:pPr>
            <a:r>
              <a:rPr lang="en" sz="2200"/>
              <a:t>What does a person who knows a language possess?  How is it acquired?</a:t>
            </a:r>
            <a:endParaRPr sz="2200"/>
          </a:p>
          <a:p>
            <a:pPr marL="285750" lvl="0" indent="-361950" algn="l" rtl="0">
              <a:lnSpc>
                <a:spcPct val="90000"/>
              </a:lnSpc>
              <a:spcBef>
                <a:spcPts val="800"/>
              </a:spcBef>
              <a:spcAft>
                <a:spcPts val="0"/>
              </a:spcAft>
              <a:buClr>
                <a:schemeClr val="dk1"/>
              </a:buClr>
              <a:buSzPts val="2100"/>
              <a:buChar char="•"/>
            </a:pPr>
            <a:r>
              <a:rPr lang="en" sz="2200"/>
              <a:t>Baby power &amp; the power of socialization.</a:t>
            </a:r>
            <a:endParaRPr sz="1100"/>
          </a:p>
        </p:txBody>
      </p:sp>
      <p:sp>
        <p:nvSpPr>
          <p:cNvPr id="281" name="Google Shape;281;p43"/>
          <p:cNvSpPr/>
          <p:nvPr/>
        </p:nvSpPr>
        <p:spPr>
          <a:xfrm>
            <a:off x="355200" y="430150"/>
            <a:ext cx="84336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What does it mean to “know” a language?</a:t>
            </a:r>
            <a:endParaRPr sz="3000">
              <a:solidFill>
                <a:srgbClr val="FFFFFF"/>
              </a:solidFill>
              <a:latin typeface="Comfortaa"/>
              <a:ea typeface="Comfortaa"/>
              <a:cs typeface="Comfortaa"/>
              <a:sym typeface="Comfortaa"/>
            </a:endParaRPr>
          </a:p>
        </p:txBody>
      </p:sp>
      <p:pic>
        <p:nvPicPr>
          <p:cNvPr id="5" name="IMG_0005" descr="IMG_0005">
            <a:hlinkClick r:id="" action="ppaction://media"/>
            <a:extLst>
              <a:ext uri="{FF2B5EF4-FFF2-40B4-BE49-F238E27FC236}">
                <a16:creationId xmlns:a16="http://schemas.microsoft.com/office/drawing/2014/main" id="{9723A38A-B1A6-470A-949A-42B5F2778F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2750" y="1512674"/>
            <a:ext cx="2906129" cy="51664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4"/>
          <p:cNvSpPr/>
          <p:nvPr/>
        </p:nvSpPr>
        <p:spPr>
          <a:xfrm>
            <a:off x="-1" y="0"/>
            <a:ext cx="9141600" cy="6858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288" name="Google Shape;288;p44"/>
          <p:cNvGrpSpPr/>
          <p:nvPr/>
        </p:nvGrpSpPr>
        <p:grpSpPr>
          <a:xfrm>
            <a:off x="3819906" y="623079"/>
            <a:ext cx="4697730" cy="5499313"/>
            <a:chOff x="0" y="2687"/>
            <a:chExt cx="6263640" cy="5499313"/>
          </a:xfrm>
        </p:grpSpPr>
        <p:cxnSp>
          <p:nvCxnSpPr>
            <p:cNvPr id="289" name="Google Shape;289;p44"/>
            <p:cNvCxnSpPr/>
            <p:nvPr/>
          </p:nvCxnSpPr>
          <p:spPr>
            <a:xfrm>
              <a:off x="0" y="2687"/>
              <a:ext cx="6263640"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290" name="Google Shape;290;p44"/>
            <p:cNvSpPr/>
            <p:nvPr/>
          </p:nvSpPr>
          <p:spPr>
            <a:xfrm>
              <a:off x="0" y="2687"/>
              <a:ext cx="6263640" cy="91655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1" name="Google Shape;291;p44"/>
            <p:cNvSpPr txBox="1"/>
            <p:nvPr/>
          </p:nvSpPr>
          <p:spPr>
            <a:xfrm>
              <a:off x="0" y="2687"/>
              <a:ext cx="6263640" cy="916552"/>
            </a:xfrm>
            <a:prstGeom prst="rect">
              <a:avLst/>
            </a:prstGeom>
            <a:noFill/>
            <a:ln>
              <a:noFill/>
            </a:ln>
          </p:spPr>
          <p:txBody>
            <a:bodyPr spcFirstLastPara="1" wrap="square" lIns="120000" tIns="120000" rIns="120000" bIns="1200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 sz="3200" b="0" i="0" u="none" strike="noStrike" cap="none">
                  <a:solidFill>
                    <a:schemeClr val="dk1"/>
                  </a:solidFill>
                  <a:latin typeface="Calibri"/>
                  <a:ea typeface="Calibri"/>
                  <a:cs typeface="Calibri"/>
                  <a:sym typeface="Calibri"/>
                </a:rPr>
                <a:t>Phonetics </a:t>
              </a:r>
              <a:endParaRPr sz="1100"/>
            </a:p>
          </p:txBody>
        </p:sp>
        <p:cxnSp>
          <p:nvCxnSpPr>
            <p:cNvPr id="292" name="Google Shape;292;p44"/>
            <p:cNvCxnSpPr/>
            <p:nvPr/>
          </p:nvCxnSpPr>
          <p:spPr>
            <a:xfrm>
              <a:off x="0" y="919239"/>
              <a:ext cx="6263640" cy="0"/>
            </a:xfrm>
            <a:prstGeom prst="straightConnector1">
              <a:avLst/>
            </a:prstGeom>
            <a:solidFill>
              <a:srgbClr val="53C1CE"/>
            </a:solidFill>
            <a:ln w="12700" cap="flat" cmpd="sng">
              <a:solidFill>
                <a:srgbClr val="53C1CE"/>
              </a:solidFill>
              <a:prstDash val="solid"/>
              <a:miter lim="800000"/>
              <a:headEnd type="none" w="sm" len="sm"/>
              <a:tailEnd type="none" w="sm" len="sm"/>
            </a:ln>
          </p:spPr>
        </p:cxnSp>
        <p:sp>
          <p:nvSpPr>
            <p:cNvPr id="293" name="Google Shape;293;p44"/>
            <p:cNvSpPr/>
            <p:nvPr/>
          </p:nvSpPr>
          <p:spPr>
            <a:xfrm>
              <a:off x="0" y="919239"/>
              <a:ext cx="6263640" cy="91655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4" name="Google Shape;294;p44"/>
            <p:cNvSpPr txBox="1"/>
            <p:nvPr/>
          </p:nvSpPr>
          <p:spPr>
            <a:xfrm>
              <a:off x="0" y="919239"/>
              <a:ext cx="6263640" cy="916552"/>
            </a:xfrm>
            <a:prstGeom prst="rect">
              <a:avLst/>
            </a:prstGeom>
            <a:noFill/>
            <a:ln>
              <a:noFill/>
            </a:ln>
          </p:spPr>
          <p:txBody>
            <a:bodyPr spcFirstLastPara="1" wrap="square" lIns="120000" tIns="120000" rIns="120000" bIns="1200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 sz="3200" b="0" i="0" u="none" strike="noStrike" cap="none">
                  <a:solidFill>
                    <a:schemeClr val="dk1"/>
                  </a:solidFill>
                  <a:latin typeface="Calibri"/>
                  <a:ea typeface="Calibri"/>
                  <a:cs typeface="Calibri"/>
                  <a:sym typeface="Calibri"/>
                </a:rPr>
                <a:t>Phonology</a:t>
              </a:r>
              <a:endParaRPr sz="1100"/>
            </a:p>
          </p:txBody>
        </p:sp>
        <p:cxnSp>
          <p:nvCxnSpPr>
            <p:cNvPr id="295" name="Google Shape;295;p44"/>
            <p:cNvCxnSpPr/>
            <p:nvPr/>
          </p:nvCxnSpPr>
          <p:spPr>
            <a:xfrm>
              <a:off x="0" y="1835791"/>
              <a:ext cx="6263640" cy="0"/>
            </a:xfrm>
            <a:prstGeom prst="straightConnector1">
              <a:avLst/>
            </a:prstGeom>
            <a:solidFill>
              <a:srgbClr val="4EC7A5"/>
            </a:solidFill>
            <a:ln w="12700" cap="flat" cmpd="sng">
              <a:solidFill>
                <a:srgbClr val="4EC7A5"/>
              </a:solidFill>
              <a:prstDash val="solid"/>
              <a:miter lim="800000"/>
              <a:headEnd type="none" w="sm" len="sm"/>
              <a:tailEnd type="none" w="sm" len="sm"/>
            </a:ln>
          </p:spPr>
        </p:cxnSp>
        <p:sp>
          <p:nvSpPr>
            <p:cNvPr id="296" name="Google Shape;296;p44"/>
            <p:cNvSpPr/>
            <p:nvPr/>
          </p:nvSpPr>
          <p:spPr>
            <a:xfrm>
              <a:off x="0" y="1835791"/>
              <a:ext cx="6263640" cy="91655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 name="Google Shape;297;p44"/>
            <p:cNvSpPr txBox="1"/>
            <p:nvPr/>
          </p:nvSpPr>
          <p:spPr>
            <a:xfrm>
              <a:off x="0" y="1835791"/>
              <a:ext cx="6263640" cy="916552"/>
            </a:xfrm>
            <a:prstGeom prst="rect">
              <a:avLst/>
            </a:prstGeom>
            <a:noFill/>
            <a:ln>
              <a:noFill/>
            </a:ln>
          </p:spPr>
          <p:txBody>
            <a:bodyPr spcFirstLastPara="1" wrap="square" lIns="120000" tIns="120000" rIns="120000" bIns="1200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 sz="3200" b="0" i="0" u="none" strike="noStrike" cap="none">
                  <a:solidFill>
                    <a:schemeClr val="dk1"/>
                  </a:solidFill>
                  <a:latin typeface="Calibri"/>
                  <a:ea typeface="Calibri"/>
                  <a:cs typeface="Calibri"/>
                  <a:sym typeface="Calibri"/>
                </a:rPr>
                <a:t>Morphology</a:t>
              </a:r>
              <a:endParaRPr sz="1100"/>
            </a:p>
          </p:txBody>
        </p:sp>
        <p:cxnSp>
          <p:nvCxnSpPr>
            <p:cNvPr id="298" name="Google Shape;298;p44"/>
            <p:cNvCxnSpPr/>
            <p:nvPr/>
          </p:nvCxnSpPr>
          <p:spPr>
            <a:xfrm>
              <a:off x="0" y="2752344"/>
              <a:ext cx="6263640" cy="0"/>
            </a:xfrm>
            <a:prstGeom prst="straightConnector1">
              <a:avLst/>
            </a:prstGeom>
            <a:solidFill>
              <a:srgbClr val="49C073"/>
            </a:solidFill>
            <a:ln w="12700" cap="flat" cmpd="sng">
              <a:solidFill>
                <a:srgbClr val="49C073"/>
              </a:solidFill>
              <a:prstDash val="solid"/>
              <a:miter lim="800000"/>
              <a:headEnd type="none" w="sm" len="sm"/>
              <a:tailEnd type="none" w="sm" len="sm"/>
            </a:ln>
          </p:spPr>
        </p:cxnSp>
        <p:sp>
          <p:nvSpPr>
            <p:cNvPr id="299" name="Google Shape;299;p44"/>
            <p:cNvSpPr/>
            <p:nvPr/>
          </p:nvSpPr>
          <p:spPr>
            <a:xfrm>
              <a:off x="0" y="2752344"/>
              <a:ext cx="6263640" cy="91655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0" name="Google Shape;300;p44"/>
            <p:cNvSpPr txBox="1"/>
            <p:nvPr/>
          </p:nvSpPr>
          <p:spPr>
            <a:xfrm>
              <a:off x="0" y="2752344"/>
              <a:ext cx="6263640" cy="916552"/>
            </a:xfrm>
            <a:prstGeom prst="rect">
              <a:avLst/>
            </a:prstGeom>
            <a:noFill/>
            <a:ln>
              <a:noFill/>
            </a:ln>
          </p:spPr>
          <p:txBody>
            <a:bodyPr spcFirstLastPara="1" wrap="square" lIns="120000" tIns="120000" rIns="120000" bIns="1200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 sz="3200" b="0" i="0" u="none" strike="noStrike" cap="none">
                  <a:solidFill>
                    <a:schemeClr val="dk1"/>
                  </a:solidFill>
                  <a:latin typeface="Calibri"/>
                  <a:ea typeface="Calibri"/>
                  <a:cs typeface="Calibri"/>
                  <a:sym typeface="Calibri"/>
                </a:rPr>
                <a:t>Syntax</a:t>
              </a:r>
              <a:endParaRPr sz="1100"/>
            </a:p>
          </p:txBody>
        </p:sp>
        <p:cxnSp>
          <p:nvCxnSpPr>
            <p:cNvPr id="301" name="Google Shape;301;p44"/>
            <p:cNvCxnSpPr/>
            <p:nvPr/>
          </p:nvCxnSpPr>
          <p:spPr>
            <a:xfrm>
              <a:off x="0" y="3668896"/>
              <a:ext cx="6263640" cy="0"/>
            </a:xfrm>
            <a:prstGeom prst="straightConnector1">
              <a:avLst/>
            </a:prstGeom>
            <a:solidFill>
              <a:srgbClr val="49B845"/>
            </a:solidFill>
            <a:ln w="12700" cap="flat" cmpd="sng">
              <a:solidFill>
                <a:srgbClr val="49B845"/>
              </a:solidFill>
              <a:prstDash val="solid"/>
              <a:miter lim="800000"/>
              <a:headEnd type="none" w="sm" len="sm"/>
              <a:tailEnd type="none" w="sm" len="sm"/>
            </a:ln>
          </p:spPr>
        </p:cxnSp>
        <p:sp>
          <p:nvSpPr>
            <p:cNvPr id="302" name="Google Shape;302;p44"/>
            <p:cNvSpPr/>
            <p:nvPr/>
          </p:nvSpPr>
          <p:spPr>
            <a:xfrm>
              <a:off x="0" y="3668896"/>
              <a:ext cx="6263640" cy="91655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3" name="Google Shape;303;p44"/>
            <p:cNvSpPr txBox="1"/>
            <p:nvPr/>
          </p:nvSpPr>
          <p:spPr>
            <a:xfrm>
              <a:off x="0" y="3668896"/>
              <a:ext cx="6263640" cy="916552"/>
            </a:xfrm>
            <a:prstGeom prst="rect">
              <a:avLst/>
            </a:prstGeom>
            <a:noFill/>
            <a:ln>
              <a:noFill/>
            </a:ln>
          </p:spPr>
          <p:txBody>
            <a:bodyPr spcFirstLastPara="1" wrap="square" lIns="120000" tIns="120000" rIns="120000" bIns="1200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 sz="3200" b="0" i="0" u="none" strike="noStrike" cap="none">
                  <a:solidFill>
                    <a:schemeClr val="dk1"/>
                  </a:solidFill>
                  <a:latin typeface="Calibri"/>
                  <a:ea typeface="Calibri"/>
                  <a:cs typeface="Calibri"/>
                  <a:sym typeface="Calibri"/>
                </a:rPr>
                <a:t>Semantics</a:t>
              </a:r>
              <a:endParaRPr sz="1100"/>
            </a:p>
          </p:txBody>
        </p:sp>
        <p:cxnSp>
          <p:nvCxnSpPr>
            <p:cNvPr id="304" name="Google Shape;304;p44"/>
            <p:cNvCxnSpPr/>
            <p:nvPr/>
          </p:nvCxnSpPr>
          <p:spPr>
            <a:xfrm>
              <a:off x="0" y="4585448"/>
              <a:ext cx="6263640" cy="0"/>
            </a:xfrm>
            <a:prstGeom prst="straightConnector1">
              <a:avLst/>
            </a:prstGeom>
            <a:solidFill>
              <a:srgbClr val="6FAB46"/>
            </a:solidFill>
            <a:ln w="12700" cap="flat" cmpd="sng">
              <a:solidFill>
                <a:srgbClr val="6FAB46"/>
              </a:solidFill>
              <a:prstDash val="solid"/>
              <a:miter lim="800000"/>
              <a:headEnd type="none" w="sm" len="sm"/>
              <a:tailEnd type="none" w="sm" len="sm"/>
            </a:ln>
          </p:spPr>
        </p:cxnSp>
        <p:sp>
          <p:nvSpPr>
            <p:cNvPr id="305" name="Google Shape;305;p44"/>
            <p:cNvSpPr/>
            <p:nvPr/>
          </p:nvSpPr>
          <p:spPr>
            <a:xfrm>
              <a:off x="0" y="4585448"/>
              <a:ext cx="6263640" cy="91655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6" name="Google Shape;306;p44"/>
            <p:cNvSpPr txBox="1"/>
            <p:nvPr/>
          </p:nvSpPr>
          <p:spPr>
            <a:xfrm>
              <a:off x="0" y="4585448"/>
              <a:ext cx="6263640" cy="916552"/>
            </a:xfrm>
            <a:prstGeom prst="rect">
              <a:avLst/>
            </a:prstGeom>
            <a:noFill/>
            <a:ln>
              <a:noFill/>
            </a:ln>
          </p:spPr>
          <p:txBody>
            <a:bodyPr spcFirstLastPara="1" wrap="square" lIns="120000" tIns="120000" rIns="120000" bIns="1200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 sz="3200" b="0" i="0" u="none" strike="noStrike" cap="none">
                  <a:solidFill>
                    <a:schemeClr val="dk1"/>
                  </a:solidFill>
                  <a:latin typeface="Calibri"/>
                  <a:ea typeface="Calibri"/>
                  <a:cs typeface="Calibri"/>
                  <a:sym typeface="Calibri"/>
                </a:rPr>
                <a:t>Pragmatics</a:t>
              </a:r>
              <a:endParaRPr sz="1100"/>
            </a:p>
          </p:txBody>
        </p:sp>
      </p:grpSp>
      <p:sp>
        <p:nvSpPr>
          <p:cNvPr id="307" name="Google Shape;307;p44"/>
          <p:cNvSpPr txBox="1"/>
          <p:nvPr/>
        </p:nvSpPr>
        <p:spPr>
          <a:xfrm>
            <a:off x="5866371" y="732920"/>
            <a:ext cx="2769600" cy="6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How we produce, transmit and perceive speech sounds</a:t>
            </a:r>
            <a:endParaRPr sz="1100"/>
          </a:p>
        </p:txBody>
      </p:sp>
      <p:sp>
        <p:nvSpPr>
          <p:cNvPr id="308" name="Google Shape;308;p44"/>
          <p:cNvSpPr txBox="1"/>
          <p:nvPr/>
        </p:nvSpPr>
        <p:spPr>
          <a:xfrm>
            <a:off x="5866371" y="1537978"/>
            <a:ext cx="2649000" cy="9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The sound system of a language—the ones differentiate meaning, stress, rhythm and intonation</a:t>
            </a:r>
            <a:endParaRPr sz="1100"/>
          </a:p>
        </p:txBody>
      </p:sp>
      <p:sp>
        <p:nvSpPr>
          <p:cNvPr id="309" name="Google Shape;309;p44"/>
          <p:cNvSpPr txBox="1"/>
          <p:nvPr/>
        </p:nvSpPr>
        <p:spPr>
          <a:xfrm>
            <a:off x="5987188" y="2505670"/>
            <a:ext cx="2527800" cy="9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Word structure, word formation, how meaning is expressed in the language.</a:t>
            </a:r>
            <a:endParaRPr sz="1100"/>
          </a:p>
        </p:txBody>
      </p:sp>
      <p:sp>
        <p:nvSpPr>
          <p:cNvPr id="310" name="Google Shape;310;p44"/>
          <p:cNvSpPr txBox="1"/>
          <p:nvPr/>
        </p:nvSpPr>
        <p:spPr>
          <a:xfrm>
            <a:off x="5178973" y="3531476"/>
            <a:ext cx="3336000" cy="6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How words form phrases, how phrases form clauses,  sentence structure &amp; constructions</a:t>
            </a:r>
            <a:endParaRPr sz="1100"/>
          </a:p>
        </p:txBody>
      </p:sp>
      <p:sp>
        <p:nvSpPr>
          <p:cNvPr id="311" name="Google Shape;311;p44"/>
          <p:cNvSpPr txBox="1"/>
          <p:nvPr/>
        </p:nvSpPr>
        <p:spPr>
          <a:xfrm>
            <a:off x="5690287" y="4306548"/>
            <a:ext cx="2824800" cy="9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How meaning is conveyed by words, phrases, idioms, constructions &amp; sentences</a:t>
            </a:r>
            <a:endParaRPr sz="1100"/>
          </a:p>
        </p:txBody>
      </p:sp>
      <p:sp>
        <p:nvSpPr>
          <p:cNvPr id="312" name="Google Shape;312;p44"/>
          <p:cNvSpPr txBox="1"/>
          <p:nvPr/>
        </p:nvSpPr>
        <p:spPr>
          <a:xfrm>
            <a:off x="5866371" y="5375188"/>
            <a:ext cx="2648700" cy="9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How social and cultural context figures in communication and influences language interpretation</a:t>
            </a:r>
            <a:endParaRPr sz="1100"/>
          </a:p>
        </p:txBody>
      </p:sp>
      <p:pic>
        <p:nvPicPr>
          <p:cNvPr id="313" name="Google Shape;313;p44"/>
          <p:cNvPicPr preferRelativeResize="0"/>
          <p:nvPr/>
        </p:nvPicPr>
        <p:blipFill>
          <a:blip r:embed="rId3">
            <a:alphaModFix/>
          </a:blip>
          <a:stretch>
            <a:fillRect/>
          </a:stretch>
        </p:blipFill>
        <p:spPr>
          <a:xfrm>
            <a:off x="347108" y="1788170"/>
            <a:ext cx="3096775" cy="32816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7"/>
        <p:cNvGrpSpPr/>
        <p:nvPr/>
      </p:nvGrpSpPr>
      <p:grpSpPr>
        <a:xfrm>
          <a:off x="0" y="0"/>
          <a:ext cx="0" cy="0"/>
          <a:chOff x="0" y="0"/>
          <a:chExt cx="0" cy="0"/>
        </a:xfrm>
      </p:grpSpPr>
      <p:sp>
        <p:nvSpPr>
          <p:cNvPr id="318" name="Google Shape;318;p45"/>
          <p:cNvSpPr txBox="1">
            <a:spLocks noGrp="1"/>
          </p:cNvSpPr>
          <p:nvPr>
            <p:ph type="body" idx="1"/>
          </p:nvPr>
        </p:nvSpPr>
        <p:spPr>
          <a:xfrm>
            <a:off x="736100" y="2219550"/>
            <a:ext cx="7886700" cy="4351200"/>
          </a:xfrm>
          <a:prstGeom prst="rect">
            <a:avLst/>
          </a:prstGeom>
        </p:spPr>
        <p:txBody>
          <a:bodyPr spcFirstLastPara="1" wrap="square" lIns="68575" tIns="34275" rIns="68575" bIns="34275" anchor="t" anchorCtr="0">
            <a:noAutofit/>
          </a:bodyPr>
          <a:lstStyle/>
          <a:p>
            <a:pPr marL="285750" marR="0" lvl="0" indent="-374650" algn="l" rtl="0">
              <a:lnSpc>
                <a:spcPct val="90000"/>
              </a:lnSpc>
              <a:spcBef>
                <a:spcPts val="0"/>
              </a:spcBef>
              <a:spcAft>
                <a:spcPts val="0"/>
              </a:spcAft>
              <a:buSzPts val="2300"/>
              <a:buChar char="•"/>
            </a:pPr>
            <a:r>
              <a:rPr lang="en" sz="2400"/>
              <a:t>The </a:t>
            </a:r>
            <a:r>
              <a:rPr lang="en" sz="2400" b="1">
                <a:solidFill>
                  <a:srgbClr val="0563C1"/>
                </a:solidFill>
              </a:rPr>
              <a:t>language that is already in place </a:t>
            </a:r>
            <a:r>
              <a:rPr lang="en" sz="2400"/>
              <a:t>takes precedence over other systems for a time;</a:t>
            </a:r>
            <a:endParaRPr sz="2400"/>
          </a:p>
          <a:p>
            <a:pPr marL="285750" marR="0" lvl="0" indent="-374650" algn="l" rtl="0">
              <a:lnSpc>
                <a:spcPct val="90000"/>
              </a:lnSpc>
              <a:spcBef>
                <a:spcPts val="1200"/>
              </a:spcBef>
              <a:spcAft>
                <a:spcPts val="0"/>
              </a:spcAft>
              <a:buSzPts val="2300"/>
              <a:buChar char="•"/>
            </a:pPr>
            <a:r>
              <a:rPr lang="en" sz="2400"/>
              <a:t>However, it is the most </a:t>
            </a:r>
            <a:r>
              <a:rPr lang="en" sz="2400" b="1">
                <a:solidFill>
                  <a:srgbClr val="0563C1"/>
                </a:solidFill>
              </a:rPr>
              <a:t>natural and easy </a:t>
            </a:r>
            <a:r>
              <a:rPr lang="en" sz="2400"/>
              <a:t>thing in the world for children to learn another language, as long as they have the need and the opportunity to do so.</a:t>
            </a:r>
            <a:endParaRPr sz="2400"/>
          </a:p>
          <a:p>
            <a:pPr marL="285750" marR="0" lvl="0" indent="-374650" algn="l" rtl="0">
              <a:lnSpc>
                <a:spcPct val="90000"/>
              </a:lnSpc>
              <a:spcBef>
                <a:spcPts val="1200"/>
              </a:spcBef>
              <a:spcAft>
                <a:spcPts val="0"/>
              </a:spcAft>
              <a:buSzPts val="2300"/>
              <a:buChar char="•"/>
            </a:pPr>
            <a:r>
              <a:rPr lang="en" sz="2400"/>
              <a:t>In fact, </a:t>
            </a:r>
            <a:r>
              <a:rPr lang="en" sz="2400" b="1">
                <a:solidFill>
                  <a:srgbClr val="1155CC"/>
                </a:solidFill>
              </a:rPr>
              <a:t>it is too easy</a:t>
            </a:r>
            <a:r>
              <a:rPr lang="en" sz="2400" b="1"/>
              <a:t>,</a:t>
            </a:r>
            <a:r>
              <a:rPr lang="en" sz="2400"/>
              <a:t> so easy that steps must be taken to keep the new language from </a:t>
            </a:r>
            <a:r>
              <a:rPr lang="en" sz="2400" b="1">
                <a:solidFill>
                  <a:srgbClr val="0563C1"/>
                </a:solidFill>
              </a:rPr>
              <a:t>overwhelming</a:t>
            </a:r>
            <a:r>
              <a:rPr lang="en" sz="2400"/>
              <a:t> the first language! </a:t>
            </a:r>
            <a:endParaRPr sz="2400"/>
          </a:p>
          <a:p>
            <a:pPr marL="285750" marR="0" lvl="0" indent="-374650" algn="l" rtl="0">
              <a:lnSpc>
                <a:spcPct val="90000"/>
              </a:lnSpc>
              <a:spcBef>
                <a:spcPts val="1200"/>
              </a:spcBef>
              <a:spcAft>
                <a:spcPts val="0"/>
              </a:spcAft>
              <a:buSzPts val="2300"/>
              <a:buChar char="•"/>
            </a:pPr>
            <a:r>
              <a:rPr lang="en" sz="2400"/>
              <a:t>The sad story of </a:t>
            </a:r>
            <a:r>
              <a:rPr lang="en" sz="2400" b="1">
                <a:solidFill>
                  <a:srgbClr val="0563C1"/>
                </a:solidFill>
              </a:rPr>
              <a:t>language shift and loss</a:t>
            </a:r>
            <a:r>
              <a:rPr lang="en" sz="2400"/>
              <a:t>—and a few words about steps we must take to prevent that from happening!</a:t>
            </a:r>
            <a:endParaRPr sz="2400"/>
          </a:p>
          <a:p>
            <a:pPr marL="0" lvl="0" indent="0" algn="l" rtl="0">
              <a:spcBef>
                <a:spcPts val="1200"/>
              </a:spcBef>
              <a:spcAft>
                <a:spcPts val="0"/>
              </a:spcAft>
              <a:buNone/>
            </a:pPr>
            <a:endParaRPr sz="1000"/>
          </a:p>
        </p:txBody>
      </p:sp>
      <p:sp>
        <p:nvSpPr>
          <p:cNvPr id="319" name="Google Shape;319;p45"/>
          <p:cNvSpPr/>
          <p:nvPr/>
        </p:nvSpPr>
        <p:spPr>
          <a:xfrm>
            <a:off x="355200" y="269000"/>
            <a:ext cx="8433600" cy="15396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Learning a language as an infant is a different task than learning a language at 4 or 5</a:t>
            </a:r>
            <a:endParaRPr sz="3000">
              <a:solidFill>
                <a:srgbClr val="FFFFFF"/>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3"/>
        <p:cNvGrpSpPr/>
        <p:nvPr/>
      </p:nvGrpSpPr>
      <p:grpSpPr>
        <a:xfrm>
          <a:off x="0" y="0"/>
          <a:ext cx="0" cy="0"/>
          <a:chOff x="0" y="0"/>
          <a:chExt cx="0" cy="0"/>
        </a:xfrm>
      </p:grpSpPr>
      <p:sp>
        <p:nvSpPr>
          <p:cNvPr id="324" name="Google Shape;324;p46"/>
          <p:cNvSpPr txBox="1">
            <a:spLocks noGrp="1"/>
          </p:cNvSpPr>
          <p:nvPr>
            <p:ph type="body" idx="1"/>
          </p:nvPr>
        </p:nvSpPr>
        <p:spPr>
          <a:xfrm>
            <a:off x="628650" y="2201675"/>
            <a:ext cx="7886700" cy="4351200"/>
          </a:xfrm>
          <a:prstGeom prst="rect">
            <a:avLst/>
          </a:prstGeom>
        </p:spPr>
        <p:txBody>
          <a:bodyPr spcFirstLastPara="1" wrap="square" lIns="68575" tIns="34275" rIns="68575" bIns="34275" anchor="t" anchorCtr="0">
            <a:noAutofit/>
          </a:bodyPr>
          <a:lstStyle/>
          <a:p>
            <a:pPr marL="285750" marR="0" lvl="0" indent="-374650" algn="l" rtl="0">
              <a:lnSpc>
                <a:spcPct val="90000"/>
              </a:lnSpc>
              <a:spcBef>
                <a:spcPts val="0"/>
              </a:spcBef>
              <a:spcAft>
                <a:spcPts val="0"/>
              </a:spcAft>
              <a:buSzPts val="2300"/>
              <a:buChar char="•"/>
            </a:pPr>
            <a:r>
              <a:rPr lang="en" sz="2400"/>
              <a:t>Getting enough familiarity with the </a:t>
            </a:r>
            <a:r>
              <a:rPr lang="en" sz="2400" b="1">
                <a:solidFill>
                  <a:srgbClr val="0563C1"/>
                </a:solidFill>
              </a:rPr>
              <a:t>sounds, rhythm, and cadences</a:t>
            </a:r>
            <a:r>
              <a:rPr lang="en" sz="2400"/>
              <a:t> of the language.</a:t>
            </a:r>
            <a:endParaRPr sz="2400"/>
          </a:p>
          <a:p>
            <a:pPr marL="285750" marR="0" lvl="0" indent="-374650" algn="l" rtl="0">
              <a:lnSpc>
                <a:spcPct val="90000"/>
              </a:lnSpc>
              <a:spcBef>
                <a:spcPts val="1200"/>
              </a:spcBef>
              <a:spcAft>
                <a:spcPts val="0"/>
              </a:spcAft>
              <a:buSzPts val="2300"/>
              <a:buChar char="•"/>
            </a:pPr>
            <a:r>
              <a:rPr lang="en" sz="2400"/>
              <a:t>How do kids find their way into another language?</a:t>
            </a:r>
            <a:endParaRPr sz="2200"/>
          </a:p>
          <a:p>
            <a:pPr marL="457200" lvl="0" indent="-349250" algn="l" rtl="0">
              <a:spcBef>
                <a:spcPts val="1200"/>
              </a:spcBef>
              <a:spcAft>
                <a:spcPts val="0"/>
              </a:spcAft>
              <a:buSzPts val="1900"/>
              <a:buChar char="-"/>
            </a:pPr>
            <a:r>
              <a:rPr lang="en" sz="1900"/>
              <a:t>They listen, they observe, they try to make sense of what’s being said by speakers of the language as they interact with one another, and most importantly, when those speakers interact directly with them (the learners).</a:t>
            </a:r>
            <a:endParaRPr sz="1900"/>
          </a:p>
          <a:p>
            <a:pPr marL="457200" lvl="0" indent="-349250" algn="l" rtl="0">
              <a:spcBef>
                <a:spcPts val="0"/>
              </a:spcBef>
              <a:spcAft>
                <a:spcPts val="0"/>
              </a:spcAft>
              <a:buSzPts val="1900"/>
              <a:buChar char="-"/>
            </a:pPr>
            <a:r>
              <a:rPr lang="en" sz="1900"/>
              <a:t>They assume things have names &amp; they try to learn what things are called.</a:t>
            </a:r>
            <a:endParaRPr sz="1900"/>
          </a:p>
          <a:p>
            <a:pPr marL="457200" lvl="0" indent="-349250" algn="l" rtl="0">
              <a:spcBef>
                <a:spcPts val="0"/>
              </a:spcBef>
              <a:spcAft>
                <a:spcPts val="0"/>
              </a:spcAft>
              <a:buSzPts val="1900"/>
              <a:buChar char="-"/>
            </a:pPr>
            <a:r>
              <a:rPr lang="en" sz="1900"/>
              <a:t>They latch on to things they hear people saying &amp; think they understand:(e.g., “Ay unno.” ”wunna play?” “Shaddup.” “S’mine.” “ay doanwunna”)</a:t>
            </a:r>
            <a:endParaRPr sz="1900"/>
          </a:p>
          <a:p>
            <a:pPr marL="457200" lvl="0" indent="-349250" algn="l" rtl="0">
              <a:spcBef>
                <a:spcPts val="0"/>
              </a:spcBef>
              <a:spcAft>
                <a:spcPts val="0"/>
              </a:spcAft>
              <a:buSzPts val="1900"/>
              <a:buChar char="-"/>
            </a:pPr>
            <a:r>
              <a:rPr lang="en" sz="1900"/>
              <a:t>They gradually begin to figure out the pieces of those utterances, and only gradually sort out how they relate:  ay + doan + wunna; doan + want + to, etc.</a:t>
            </a:r>
            <a:endParaRPr sz="1900"/>
          </a:p>
          <a:p>
            <a:pPr marL="0" lvl="0" indent="0" algn="l" rtl="0">
              <a:spcBef>
                <a:spcPts val="800"/>
              </a:spcBef>
              <a:spcAft>
                <a:spcPts val="0"/>
              </a:spcAft>
              <a:buNone/>
            </a:pPr>
            <a:endParaRPr sz="1500"/>
          </a:p>
        </p:txBody>
      </p:sp>
      <p:sp>
        <p:nvSpPr>
          <p:cNvPr id="325" name="Google Shape;325;p46"/>
          <p:cNvSpPr/>
          <p:nvPr/>
        </p:nvSpPr>
        <p:spPr>
          <a:xfrm>
            <a:off x="265700" y="394325"/>
            <a:ext cx="8433600" cy="15396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Confronting an unfamiliar or new language</a:t>
            </a:r>
            <a:endParaRPr sz="3000">
              <a:solidFill>
                <a:srgbClr val="FFFFFF"/>
              </a:solidFill>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9"/>
        <p:cNvGrpSpPr/>
        <p:nvPr/>
      </p:nvGrpSpPr>
      <p:grpSpPr>
        <a:xfrm>
          <a:off x="0" y="0"/>
          <a:ext cx="0" cy="0"/>
          <a:chOff x="0" y="0"/>
          <a:chExt cx="0" cy="0"/>
        </a:xfrm>
      </p:grpSpPr>
      <p:sp>
        <p:nvSpPr>
          <p:cNvPr id="330" name="Google Shape;330;p47"/>
          <p:cNvSpPr txBox="1">
            <a:spLocks noGrp="1"/>
          </p:cNvSpPr>
          <p:nvPr>
            <p:ph type="body" idx="1"/>
          </p:nvPr>
        </p:nvSpPr>
        <p:spPr>
          <a:xfrm>
            <a:off x="628650" y="1825625"/>
            <a:ext cx="7886700" cy="4351200"/>
          </a:xfrm>
          <a:prstGeom prst="rect">
            <a:avLst/>
          </a:prstGeom>
        </p:spPr>
        <p:txBody>
          <a:bodyPr spcFirstLastPara="1" wrap="square" lIns="68575" tIns="34275" rIns="68575" bIns="34275" anchor="t" anchorCtr="0">
            <a:noAutofit/>
          </a:bodyPr>
          <a:lstStyle/>
          <a:p>
            <a:pPr marL="285750" marR="0" lvl="0" indent="-374650" algn="l" rtl="0">
              <a:lnSpc>
                <a:spcPct val="90000"/>
              </a:lnSpc>
              <a:spcBef>
                <a:spcPts val="0"/>
              </a:spcBef>
              <a:spcAft>
                <a:spcPts val="0"/>
              </a:spcAft>
              <a:buSzPts val="2300"/>
              <a:buChar char="•"/>
            </a:pPr>
            <a:r>
              <a:rPr lang="en" sz="2400"/>
              <a:t>Not just sounds—s</a:t>
            </a:r>
            <a:r>
              <a:rPr lang="en" sz="2400" b="1">
                <a:solidFill>
                  <a:srgbClr val="0563C1"/>
                </a:solidFill>
              </a:rPr>
              <a:t>ounds in the context of syllables</a:t>
            </a:r>
            <a:endParaRPr sz="2400" b="1">
              <a:solidFill>
                <a:srgbClr val="0563C1"/>
              </a:solidFill>
            </a:endParaRPr>
          </a:p>
          <a:p>
            <a:pPr marL="285750" marR="0" lvl="0" indent="-374650" algn="l" rtl="0">
              <a:lnSpc>
                <a:spcPct val="90000"/>
              </a:lnSpc>
              <a:spcBef>
                <a:spcPts val="1200"/>
              </a:spcBef>
              <a:spcAft>
                <a:spcPts val="0"/>
              </a:spcAft>
              <a:buSzPts val="2300"/>
              <a:buChar char="•"/>
            </a:pPr>
            <a:r>
              <a:rPr lang="en" sz="2400"/>
              <a:t>Not just syllables—</a:t>
            </a:r>
            <a:r>
              <a:rPr lang="en" sz="2400" b="1">
                <a:solidFill>
                  <a:srgbClr val="0563C1"/>
                </a:solidFill>
              </a:rPr>
              <a:t>syllables as morphemes</a:t>
            </a:r>
            <a:r>
              <a:rPr lang="en" sz="2400"/>
              <a:t>, meaningful units</a:t>
            </a:r>
            <a:endParaRPr sz="2400"/>
          </a:p>
          <a:p>
            <a:pPr marL="285750" marR="0" lvl="0" indent="-374650" algn="l" rtl="0">
              <a:lnSpc>
                <a:spcPct val="90000"/>
              </a:lnSpc>
              <a:spcBef>
                <a:spcPts val="1200"/>
              </a:spcBef>
              <a:spcAft>
                <a:spcPts val="0"/>
              </a:spcAft>
              <a:buSzPts val="2300"/>
              <a:buChar char="•"/>
            </a:pPr>
            <a:r>
              <a:rPr lang="en" sz="2400"/>
              <a:t>Not just morphemes—</a:t>
            </a:r>
            <a:r>
              <a:rPr lang="en" sz="2400" b="1">
                <a:solidFill>
                  <a:srgbClr val="0563C1"/>
                </a:solidFill>
              </a:rPr>
              <a:t>morphemes as stand-alone words, and parts of words</a:t>
            </a:r>
            <a:r>
              <a:rPr lang="en" sz="2400"/>
              <a:t>.</a:t>
            </a:r>
            <a:endParaRPr sz="2400"/>
          </a:p>
          <a:p>
            <a:pPr marL="285750" marR="0" lvl="0" indent="-374650" algn="l" rtl="0">
              <a:lnSpc>
                <a:spcPct val="90000"/>
              </a:lnSpc>
              <a:spcBef>
                <a:spcPts val="1200"/>
              </a:spcBef>
              <a:spcAft>
                <a:spcPts val="0"/>
              </a:spcAft>
              <a:buSzPts val="2300"/>
              <a:buChar char="•"/>
            </a:pPr>
            <a:r>
              <a:rPr lang="en" sz="2400"/>
              <a:t>Not just words—</a:t>
            </a:r>
            <a:r>
              <a:rPr lang="en" sz="2400" b="1">
                <a:solidFill>
                  <a:srgbClr val="0563C1"/>
                </a:solidFill>
              </a:rPr>
              <a:t>words in the context of phrases</a:t>
            </a:r>
            <a:endParaRPr sz="2400" b="1">
              <a:solidFill>
                <a:srgbClr val="0563C1"/>
              </a:solidFill>
            </a:endParaRPr>
          </a:p>
          <a:p>
            <a:pPr marL="285750" marR="0" lvl="0" indent="-374650" algn="l" rtl="0">
              <a:lnSpc>
                <a:spcPct val="90000"/>
              </a:lnSpc>
              <a:spcBef>
                <a:spcPts val="1200"/>
              </a:spcBef>
              <a:spcAft>
                <a:spcPts val="0"/>
              </a:spcAft>
              <a:buSzPts val="2300"/>
              <a:buChar char="•"/>
            </a:pPr>
            <a:r>
              <a:rPr lang="en" sz="2400"/>
              <a:t>Not just phrases—</a:t>
            </a:r>
            <a:r>
              <a:rPr lang="en" sz="2400" b="1">
                <a:solidFill>
                  <a:srgbClr val="0563C1"/>
                </a:solidFill>
              </a:rPr>
              <a:t>phrases in the context of sentences</a:t>
            </a:r>
            <a:endParaRPr sz="2400"/>
          </a:p>
          <a:p>
            <a:pPr marL="285750" marR="0" lvl="0" indent="-374650" algn="l" rtl="0">
              <a:lnSpc>
                <a:spcPct val="90000"/>
              </a:lnSpc>
              <a:spcBef>
                <a:spcPts val="1200"/>
              </a:spcBef>
              <a:spcAft>
                <a:spcPts val="0"/>
              </a:spcAft>
              <a:buSzPts val="2300"/>
              <a:buChar char="•"/>
            </a:pPr>
            <a:r>
              <a:rPr lang="en" sz="2400"/>
              <a:t>Not just sentences—</a:t>
            </a:r>
            <a:r>
              <a:rPr lang="en" sz="2400" b="1">
                <a:solidFill>
                  <a:srgbClr val="0563C1"/>
                </a:solidFill>
              </a:rPr>
              <a:t>sentence in the context of texts</a:t>
            </a:r>
            <a:r>
              <a:rPr lang="en" sz="2400"/>
              <a:t>!</a:t>
            </a:r>
            <a:endParaRPr sz="2400"/>
          </a:p>
          <a:p>
            <a:pPr marL="177800" marR="0" lvl="0" indent="0" algn="l" rtl="0">
              <a:lnSpc>
                <a:spcPct val="90000"/>
              </a:lnSpc>
              <a:spcBef>
                <a:spcPts val="1200"/>
              </a:spcBef>
              <a:spcAft>
                <a:spcPts val="0"/>
              </a:spcAft>
              <a:buNone/>
            </a:pPr>
            <a:r>
              <a:rPr lang="en" sz="2400" i="1"/>
              <a:t>What matters to children is meaning, communication and knowing what’s going on, belonging.</a:t>
            </a:r>
            <a:endParaRPr sz="2000" i="1"/>
          </a:p>
          <a:p>
            <a:pPr marL="0" lvl="0" indent="0" algn="l" rtl="0">
              <a:spcBef>
                <a:spcPts val="1200"/>
              </a:spcBef>
              <a:spcAft>
                <a:spcPts val="0"/>
              </a:spcAft>
              <a:buNone/>
            </a:pPr>
            <a:endParaRPr sz="1300"/>
          </a:p>
        </p:txBody>
      </p:sp>
      <p:sp>
        <p:nvSpPr>
          <p:cNvPr id="331" name="Google Shape;331;p47"/>
          <p:cNvSpPr/>
          <p:nvPr/>
        </p:nvSpPr>
        <p:spPr>
          <a:xfrm>
            <a:off x="355200" y="53757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Working on language for young learners</a:t>
            </a:r>
            <a:endParaRPr sz="3000">
              <a:solidFill>
                <a:srgbClr val="FFFFFF"/>
              </a:solidFill>
              <a:latin typeface="Comfortaa"/>
              <a:ea typeface="Comfortaa"/>
              <a:cs typeface="Comfortaa"/>
              <a:sym typeface="Comforta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6"/>
        <p:cNvGrpSpPr/>
        <p:nvPr/>
      </p:nvGrpSpPr>
      <p:grpSpPr>
        <a:xfrm>
          <a:off x="0" y="0"/>
          <a:ext cx="0" cy="0"/>
          <a:chOff x="0" y="0"/>
          <a:chExt cx="0" cy="0"/>
        </a:xfrm>
      </p:grpSpPr>
      <p:sp>
        <p:nvSpPr>
          <p:cNvPr id="337" name="Google Shape;337;p48"/>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p>
            <a:pPr marL="285750" marR="0" lvl="0" indent="-374650" algn="l" rtl="0">
              <a:lnSpc>
                <a:spcPct val="90000"/>
              </a:lnSpc>
              <a:spcBef>
                <a:spcPts val="0"/>
              </a:spcBef>
              <a:spcAft>
                <a:spcPts val="0"/>
              </a:spcAft>
              <a:buSzPts val="2300"/>
              <a:buChar char="•"/>
            </a:pPr>
            <a:r>
              <a:rPr lang="en" sz="2400"/>
              <a:t>There may be variability in that regard, but by the time reading instruction begins, native speakers have the fundamentals down:  they can hear and recognize the sounds of their language, if not form them perfectly. </a:t>
            </a:r>
            <a:endParaRPr sz="2400"/>
          </a:p>
          <a:p>
            <a:pPr marL="285750" marR="0" lvl="0" indent="-374650" algn="l" rtl="0">
              <a:lnSpc>
                <a:spcPct val="90000"/>
              </a:lnSpc>
              <a:spcBef>
                <a:spcPts val="1200"/>
              </a:spcBef>
              <a:spcAft>
                <a:spcPts val="0"/>
              </a:spcAft>
              <a:buSzPts val="2300"/>
              <a:buChar char="•"/>
            </a:pPr>
            <a:r>
              <a:rPr lang="en" sz="2400"/>
              <a:t>Depending on their exposure to the written word of their language, they realize that language from books sounds somewhat different from the language people ordinarily use but associate it with pleasure and joy. </a:t>
            </a:r>
            <a:endParaRPr sz="2400"/>
          </a:p>
          <a:p>
            <a:pPr marL="285750" marR="0" lvl="0" indent="-374650" algn="l" rtl="0">
              <a:lnSpc>
                <a:spcPct val="90000"/>
              </a:lnSpc>
              <a:spcBef>
                <a:spcPts val="1200"/>
              </a:spcBef>
              <a:spcAft>
                <a:spcPts val="1200"/>
              </a:spcAft>
              <a:buSzPts val="2300"/>
              <a:buChar char="•"/>
            </a:pPr>
            <a:r>
              <a:rPr lang="en" sz="2400"/>
              <a:t>Then, and only then, are they ready to tackle the business of developing an awareness of how and where sounds in their language show up in words, the various graphemic representations for them, and to begin learning how they go together to form the meaningful units in text.</a:t>
            </a:r>
            <a:endParaRPr sz="1100"/>
          </a:p>
        </p:txBody>
      </p:sp>
      <p:sp>
        <p:nvSpPr>
          <p:cNvPr id="338" name="Google Shape;338;p48"/>
          <p:cNvSpPr/>
          <p:nvPr/>
        </p:nvSpPr>
        <p:spPr>
          <a:xfrm>
            <a:off x="355200" y="43012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A prerequisite for learning to read: age appropriate language development!</a:t>
            </a:r>
            <a:endParaRPr sz="3000">
              <a:solidFill>
                <a:srgbClr val="FFFFFF"/>
              </a:solidFill>
              <a:latin typeface="Comfortaa"/>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3"/>
        <p:cNvGrpSpPr/>
        <p:nvPr/>
      </p:nvGrpSpPr>
      <p:grpSpPr>
        <a:xfrm>
          <a:off x="0" y="0"/>
          <a:ext cx="0" cy="0"/>
          <a:chOff x="0" y="0"/>
          <a:chExt cx="0" cy="0"/>
        </a:xfrm>
      </p:grpSpPr>
      <p:sp>
        <p:nvSpPr>
          <p:cNvPr id="344" name="Google Shape;344;p49"/>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p>
            <a:pPr marL="285750" marR="0" lvl="0" indent="-374650" algn="l" rtl="0">
              <a:lnSpc>
                <a:spcPct val="90000"/>
              </a:lnSpc>
              <a:spcBef>
                <a:spcPts val="0"/>
              </a:spcBef>
              <a:spcAft>
                <a:spcPts val="0"/>
              </a:spcAft>
              <a:buSzPts val="2300"/>
              <a:buChar char="•"/>
            </a:pPr>
            <a:r>
              <a:rPr lang="en" sz="2400"/>
              <a:t>Let’s go back to the question of what it means to know a language—</a:t>
            </a:r>
            <a:r>
              <a:rPr lang="en" sz="2400">
                <a:solidFill>
                  <a:srgbClr val="0563C1"/>
                </a:solidFill>
              </a:rPr>
              <a:t>no two languages are exactly the same.</a:t>
            </a:r>
            <a:r>
              <a:rPr lang="en" sz="2400"/>
              <a:t>  ELs have all the fixings in their own L1s, but they have to learn to hear what English speakers do.</a:t>
            </a:r>
            <a:endParaRPr sz="2400"/>
          </a:p>
          <a:p>
            <a:pPr marL="285750" marR="0" lvl="0" indent="-374650" algn="l" rtl="0">
              <a:lnSpc>
                <a:spcPct val="90000"/>
              </a:lnSpc>
              <a:spcBef>
                <a:spcPts val="1200"/>
              </a:spcBef>
              <a:spcAft>
                <a:spcPts val="0"/>
              </a:spcAft>
              <a:buSzPts val="2300"/>
              <a:buChar char="•"/>
            </a:pPr>
            <a:r>
              <a:rPr lang="en" sz="2400"/>
              <a:t>It is hard for English speakers to believe than anyone can really have trouble hearing the sounds of English that they hear!</a:t>
            </a:r>
            <a:endParaRPr sz="2400"/>
          </a:p>
          <a:p>
            <a:pPr marL="285750" marR="0" lvl="0" indent="-374650" algn="l" rtl="0">
              <a:lnSpc>
                <a:spcPct val="90000"/>
              </a:lnSpc>
              <a:spcBef>
                <a:spcPts val="1200"/>
              </a:spcBef>
              <a:spcAft>
                <a:spcPts val="0"/>
              </a:spcAft>
              <a:buSzPts val="2300"/>
              <a:buChar char="•"/>
            </a:pPr>
            <a:r>
              <a:rPr lang="en" sz="2400"/>
              <a:t>So what does it mean to have trouble hearing what to a native speaker is perfectly clear and distinctive?</a:t>
            </a:r>
            <a:endParaRPr sz="2400"/>
          </a:p>
          <a:p>
            <a:pPr marL="285750" marR="0" lvl="0" indent="-374650" algn="l" rtl="0">
              <a:lnSpc>
                <a:spcPct val="90000"/>
              </a:lnSpc>
              <a:spcBef>
                <a:spcPts val="1200"/>
              </a:spcBef>
              <a:spcAft>
                <a:spcPts val="1200"/>
              </a:spcAft>
              <a:buSzPts val="2300"/>
              <a:buChar char="•"/>
            </a:pPr>
            <a:r>
              <a:rPr lang="en" sz="2400"/>
              <a:t>I speak a language which makes use of sounds I think many of you would have difficulty hearing or differentiating.</a:t>
            </a:r>
            <a:endParaRPr sz="1100"/>
          </a:p>
        </p:txBody>
      </p:sp>
      <p:sp>
        <p:nvSpPr>
          <p:cNvPr id="345" name="Google Shape;345;p49"/>
          <p:cNvSpPr/>
          <p:nvPr/>
        </p:nvSpPr>
        <p:spPr>
          <a:xfrm>
            <a:off x="355200" y="501750"/>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What makes learning to read in English a bigger job for English Learners?</a:t>
            </a:r>
            <a:endParaRPr sz="3000">
              <a:solidFill>
                <a:srgbClr val="FFFFFF"/>
              </a:solidFill>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p:nvPr/>
        </p:nvSpPr>
        <p:spPr>
          <a:xfrm>
            <a:off x="969013" y="3627875"/>
            <a:ext cx="2568000" cy="287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1"/>
          <p:cNvSpPr/>
          <p:nvPr/>
        </p:nvSpPr>
        <p:spPr>
          <a:xfrm>
            <a:off x="4187800" y="4164400"/>
            <a:ext cx="3963300" cy="21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1"/>
          <p:cNvSpPr/>
          <p:nvPr/>
        </p:nvSpPr>
        <p:spPr>
          <a:xfrm>
            <a:off x="969025" y="1261750"/>
            <a:ext cx="3677100" cy="1919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1"/>
          <p:cNvSpPr txBox="1"/>
          <p:nvPr/>
        </p:nvSpPr>
        <p:spPr>
          <a:xfrm>
            <a:off x="6592175" y="24508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72" name="Google Shape;172;p31"/>
          <p:cNvPicPr preferRelativeResize="0"/>
          <p:nvPr/>
        </p:nvPicPr>
        <p:blipFill>
          <a:blip r:embed="rId3">
            <a:alphaModFix/>
          </a:blip>
          <a:stretch>
            <a:fillRect/>
          </a:stretch>
        </p:blipFill>
        <p:spPr>
          <a:xfrm>
            <a:off x="1137975" y="1346011"/>
            <a:ext cx="3339573" cy="1700531"/>
          </a:xfrm>
          <a:prstGeom prst="rect">
            <a:avLst/>
          </a:prstGeom>
          <a:noFill/>
          <a:ln>
            <a:noFill/>
          </a:ln>
        </p:spPr>
      </p:pic>
      <p:pic>
        <p:nvPicPr>
          <p:cNvPr id="173" name="Google Shape;173;p31"/>
          <p:cNvPicPr preferRelativeResize="0"/>
          <p:nvPr/>
        </p:nvPicPr>
        <p:blipFill>
          <a:blip r:embed="rId4">
            <a:alphaModFix/>
          </a:blip>
          <a:stretch>
            <a:fillRect/>
          </a:stretch>
        </p:blipFill>
        <p:spPr>
          <a:xfrm>
            <a:off x="1117712" y="3785412"/>
            <a:ext cx="2270624" cy="2556825"/>
          </a:xfrm>
          <a:prstGeom prst="rect">
            <a:avLst/>
          </a:prstGeom>
          <a:noFill/>
          <a:ln>
            <a:noFill/>
          </a:ln>
        </p:spPr>
      </p:pic>
      <p:pic>
        <p:nvPicPr>
          <p:cNvPr id="174" name="Google Shape;174;p31"/>
          <p:cNvPicPr preferRelativeResize="0"/>
          <p:nvPr/>
        </p:nvPicPr>
        <p:blipFill>
          <a:blip r:embed="rId5">
            <a:alphaModFix/>
          </a:blip>
          <a:stretch>
            <a:fillRect/>
          </a:stretch>
        </p:blipFill>
        <p:spPr>
          <a:xfrm>
            <a:off x="4369700" y="4288136"/>
            <a:ext cx="3599499" cy="1919730"/>
          </a:xfrm>
          <a:prstGeom prst="rect">
            <a:avLst/>
          </a:prstGeom>
          <a:noFill/>
          <a:ln>
            <a:noFill/>
          </a:ln>
        </p:spPr>
      </p:pic>
      <p:sp>
        <p:nvSpPr>
          <p:cNvPr id="175" name="Google Shape;175;p31"/>
          <p:cNvSpPr/>
          <p:nvPr/>
        </p:nvSpPr>
        <p:spPr>
          <a:xfrm>
            <a:off x="5550700" y="345275"/>
            <a:ext cx="2418600" cy="328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1"/>
          <p:cNvSpPr txBox="1"/>
          <p:nvPr/>
        </p:nvSpPr>
        <p:spPr>
          <a:xfrm>
            <a:off x="1801700" y="3170850"/>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Carey Swanson, SAP</a:t>
            </a:r>
            <a:endParaRPr b="1">
              <a:solidFill>
                <a:srgbClr val="FFFFFF"/>
              </a:solidFill>
            </a:endParaRPr>
          </a:p>
        </p:txBody>
      </p:sp>
      <p:sp>
        <p:nvSpPr>
          <p:cNvPr id="177" name="Google Shape;177;p31"/>
          <p:cNvSpPr txBox="1"/>
          <p:nvPr/>
        </p:nvSpPr>
        <p:spPr>
          <a:xfrm>
            <a:off x="4885450" y="63422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Stacy Wetcher Gad, SAP</a:t>
            </a:r>
            <a:endParaRPr b="1">
              <a:solidFill>
                <a:srgbClr val="FFFFFF"/>
              </a:solidFill>
            </a:endParaRPr>
          </a:p>
        </p:txBody>
      </p:sp>
      <p:sp>
        <p:nvSpPr>
          <p:cNvPr id="178" name="Google Shape;178;p31"/>
          <p:cNvSpPr txBox="1"/>
          <p:nvPr/>
        </p:nvSpPr>
        <p:spPr>
          <a:xfrm>
            <a:off x="999250" y="64946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Gabriela Uro, CGCS</a:t>
            </a:r>
            <a:endParaRPr b="1">
              <a:solidFill>
                <a:srgbClr val="FFFFFF"/>
              </a:solidFill>
            </a:endParaRPr>
          </a:p>
        </p:txBody>
      </p:sp>
      <p:sp>
        <p:nvSpPr>
          <p:cNvPr id="179" name="Google Shape;179;p31"/>
          <p:cNvSpPr txBox="1"/>
          <p:nvPr/>
        </p:nvSpPr>
        <p:spPr>
          <a:xfrm>
            <a:off x="5296425" y="3687250"/>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Robin Hall, CGCS</a:t>
            </a:r>
            <a:endParaRPr b="1">
              <a:solidFill>
                <a:srgbClr val="FFFFFF"/>
              </a:solidFill>
            </a:endParaRPr>
          </a:p>
        </p:txBody>
      </p:sp>
      <p:pic>
        <p:nvPicPr>
          <p:cNvPr id="180" name="Google Shape;180;p31"/>
          <p:cNvPicPr preferRelativeResize="0"/>
          <p:nvPr/>
        </p:nvPicPr>
        <p:blipFill>
          <a:blip r:embed="rId6">
            <a:alphaModFix/>
          </a:blip>
          <a:stretch>
            <a:fillRect/>
          </a:stretch>
        </p:blipFill>
        <p:spPr>
          <a:xfrm>
            <a:off x="5709400" y="458500"/>
            <a:ext cx="2060600" cy="3090900"/>
          </a:xfrm>
          <a:prstGeom prst="rect">
            <a:avLst/>
          </a:prstGeom>
          <a:noFill/>
          <a:ln>
            <a:noFill/>
          </a:ln>
        </p:spPr>
      </p:pic>
      <p:sp>
        <p:nvSpPr>
          <p:cNvPr id="181" name="Google Shape;181;p31"/>
          <p:cNvSpPr/>
          <p:nvPr/>
        </p:nvSpPr>
        <p:spPr>
          <a:xfrm>
            <a:off x="108650" y="2690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Welcome and Overview</a:t>
            </a:r>
            <a:endParaRPr sz="3000">
              <a:solidFill>
                <a:srgbClr val="FFFFFF"/>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0"/>
          <p:cNvSpPr txBox="1">
            <a:spLocks noGrp="1"/>
          </p:cNvSpPr>
          <p:nvPr>
            <p:ph type="title"/>
          </p:nvPr>
        </p:nvSpPr>
        <p:spPr>
          <a:xfrm>
            <a:off x="628650" y="2775417"/>
            <a:ext cx="7886700" cy="927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dk1"/>
              </a:buClr>
              <a:buSzPts val="4500"/>
              <a:buFont typeface="Calibri"/>
              <a:buNone/>
            </a:pPr>
            <a:r>
              <a:rPr lang="en" sz="3400">
                <a:solidFill>
                  <a:srgbClr val="FFFFFF"/>
                </a:solidFill>
              </a:rPr>
              <a:t>Want a demo of what it’s like to have difficulty perceiving sounds?</a:t>
            </a:r>
            <a:endParaRPr sz="1900"/>
          </a:p>
        </p:txBody>
      </p:sp>
      <p:sp>
        <p:nvSpPr>
          <p:cNvPr id="351" name="Google Shape;351;p50"/>
          <p:cNvSpPr txBox="1">
            <a:spLocks noGrp="1"/>
          </p:cNvSpPr>
          <p:nvPr>
            <p:ph type="body" idx="1"/>
          </p:nvPr>
        </p:nvSpPr>
        <p:spPr>
          <a:xfrm>
            <a:off x="623888" y="4589463"/>
            <a:ext cx="7886700" cy="15003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rgbClr val="888888"/>
              </a:buClr>
              <a:buSzPts val="1700"/>
              <a:buNone/>
            </a:pPr>
            <a:endParaRPr sz="1100"/>
          </a:p>
          <a:p>
            <a:pPr marL="0" lvl="0" indent="0" algn="l" rtl="0">
              <a:lnSpc>
                <a:spcPct val="80000"/>
              </a:lnSpc>
              <a:spcBef>
                <a:spcPts val="800"/>
              </a:spcBef>
              <a:spcAft>
                <a:spcPts val="0"/>
              </a:spcAft>
              <a:buClr>
                <a:srgbClr val="888888"/>
              </a:buClr>
              <a:buSzPts val="1700"/>
              <a:buNone/>
            </a:pPr>
            <a:endParaRPr sz="1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 name="1 Cantonese tones 1 An easy way to learn Cantonese tones(1)" descr="1 Cantonese tones 1 An easy way to learn Cantonese tones(1)">
            <a:hlinkClick r:id="" action="ppaction://media"/>
            <a:extLst>
              <a:ext uri="{FF2B5EF4-FFF2-40B4-BE49-F238E27FC236}">
                <a16:creationId xmlns:a16="http://schemas.microsoft.com/office/drawing/2014/main" id="{8A7DE356-930A-4BE7-A45D-E9A35A4EBE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4763"/>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10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1"/>
        <p:cNvGrpSpPr/>
        <p:nvPr/>
      </p:nvGrpSpPr>
      <p:grpSpPr>
        <a:xfrm>
          <a:off x="0" y="0"/>
          <a:ext cx="0" cy="0"/>
          <a:chOff x="0" y="0"/>
          <a:chExt cx="0" cy="0"/>
        </a:xfrm>
      </p:grpSpPr>
      <p:sp>
        <p:nvSpPr>
          <p:cNvPr id="362" name="Google Shape;362;p52"/>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p>
            <a:pPr marL="285750" marR="0" lvl="0" indent="-374650" algn="l" rtl="0">
              <a:lnSpc>
                <a:spcPct val="90000"/>
              </a:lnSpc>
              <a:spcBef>
                <a:spcPts val="0"/>
              </a:spcBef>
              <a:spcAft>
                <a:spcPts val="0"/>
              </a:spcAft>
              <a:buSzPts val="2300"/>
              <a:buChar char="•"/>
            </a:pPr>
            <a:r>
              <a:rPr lang="en" sz="2400"/>
              <a:t>It takes time to </a:t>
            </a:r>
            <a:r>
              <a:rPr lang="en" sz="2400">
                <a:solidFill>
                  <a:srgbClr val="0563C1"/>
                </a:solidFill>
              </a:rPr>
              <a:t>wrap your ears, head, and tongue</a:t>
            </a:r>
            <a:r>
              <a:rPr lang="en" sz="2400"/>
              <a:t> around a new language.  </a:t>
            </a:r>
            <a:endParaRPr sz="2400"/>
          </a:p>
          <a:p>
            <a:pPr marL="285750" marR="0" lvl="0" indent="-374650" algn="l" rtl="0">
              <a:lnSpc>
                <a:spcPct val="90000"/>
              </a:lnSpc>
              <a:spcBef>
                <a:spcPts val="1200"/>
              </a:spcBef>
              <a:spcAft>
                <a:spcPts val="0"/>
              </a:spcAft>
              <a:buSzPts val="2300"/>
              <a:buChar char="•"/>
            </a:pPr>
            <a:r>
              <a:rPr lang="en" sz="2400"/>
              <a:t>Ideally, the learner has the </a:t>
            </a:r>
            <a:r>
              <a:rPr lang="en" sz="2400">
                <a:solidFill>
                  <a:srgbClr val="0563C1"/>
                </a:solidFill>
              </a:rPr>
              <a:t>clearest possible models</a:t>
            </a:r>
            <a:r>
              <a:rPr lang="en" sz="2400"/>
              <a:t>. </a:t>
            </a:r>
            <a:endParaRPr sz="2400"/>
          </a:p>
          <a:p>
            <a:pPr marL="285750" marR="0" lvl="0" indent="-374650" algn="l" rtl="0">
              <a:lnSpc>
                <a:spcPct val="90000"/>
              </a:lnSpc>
              <a:spcBef>
                <a:spcPts val="1200"/>
              </a:spcBef>
              <a:spcAft>
                <a:spcPts val="0"/>
              </a:spcAft>
              <a:buSzPts val="2300"/>
              <a:buChar char="•"/>
            </a:pPr>
            <a:r>
              <a:rPr lang="en" sz="2400"/>
              <a:t>Getting used to the sounds call for the </a:t>
            </a:r>
            <a:r>
              <a:rPr lang="en" sz="2400">
                <a:solidFill>
                  <a:srgbClr val="0563C1"/>
                </a:solidFill>
              </a:rPr>
              <a:t>crispest, clearest, truest pronunciations </a:t>
            </a:r>
            <a:r>
              <a:rPr lang="en" sz="2400"/>
              <a:t>from models. </a:t>
            </a:r>
            <a:endParaRPr sz="2400"/>
          </a:p>
          <a:p>
            <a:pPr marL="285750" marR="0" lvl="0" indent="-374650" algn="l" rtl="0">
              <a:lnSpc>
                <a:spcPct val="90000"/>
              </a:lnSpc>
              <a:spcBef>
                <a:spcPts val="1200"/>
              </a:spcBef>
              <a:spcAft>
                <a:spcPts val="0"/>
              </a:spcAft>
              <a:buSzPts val="2300"/>
              <a:buChar char="•"/>
            </a:pPr>
            <a:r>
              <a:rPr lang="en" sz="2400"/>
              <a:t>Ideally, learners can see—as close-up as possible </a:t>
            </a:r>
            <a:r>
              <a:rPr lang="en" sz="2400">
                <a:solidFill>
                  <a:srgbClr val="0563C1"/>
                </a:solidFill>
              </a:rPr>
              <a:t>the lip and facial movement</a:t>
            </a:r>
            <a:r>
              <a:rPr lang="en" sz="2400"/>
              <a:t> in speech. </a:t>
            </a:r>
            <a:endParaRPr sz="2400"/>
          </a:p>
          <a:p>
            <a:pPr marL="285750" marR="0" lvl="0" indent="-374650" algn="l" rtl="0">
              <a:lnSpc>
                <a:spcPct val="90000"/>
              </a:lnSpc>
              <a:spcBef>
                <a:spcPts val="1200"/>
              </a:spcBef>
              <a:spcAft>
                <a:spcPts val="1200"/>
              </a:spcAft>
              <a:buSzPts val="2300"/>
              <a:buChar char="•"/>
            </a:pPr>
            <a:r>
              <a:rPr lang="en" sz="2400"/>
              <a:t>Speech perception is not limited to hearing:  there are also </a:t>
            </a:r>
            <a:r>
              <a:rPr lang="en" sz="2400">
                <a:solidFill>
                  <a:srgbClr val="0563C1"/>
                </a:solidFill>
              </a:rPr>
              <a:t>gestures, lip configuration, and tension of the facial muscles</a:t>
            </a:r>
            <a:r>
              <a:rPr lang="en" sz="2400"/>
              <a:t>, </a:t>
            </a:r>
            <a:r>
              <a:rPr lang="en" sz="2400">
                <a:solidFill>
                  <a:srgbClr val="4472C4"/>
                </a:solidFill>
              </a:rPr>
              <a:t>particularly around the jaw</a:t>
            </a:r>
            <a:r>
              <a:rPr lang="en" sz="2400"/>
              <a:t>—and especially when there is background noise or poor acoustics!</a:t>
            </a:r>
            <a:endParaRPr sz="1100"/>
          </a:p>
        </p:txBody>
      </p:sp>
      <p:sp>
        <p:nvSpPr>
          <p:cNvPr id="363" name="Google Shape;363;p52"/>
          <p:cNvSpPr/>
          <p:nvPr/>
        </p:nvSpPr>
        <p:spPr>
          <a:xfrm>
            <a:off x="355200" y="44802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Several points to make here!</a:t>
            </a:r>
            <a:endParaRPr sz="3000">
              <a:solidFill>
                <a:srgbClr val="FFFFFF"/>
              </a:solidFill>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3"/>
          <p:cNvSpPr/>
          <p:nvPr/>
        </p:nvSpPr>
        <p:spPr>
          <a:xfrm>
            <a:off x="0" y="0"/>
            <a:ext cx="9144000" cy="6858000"/>
          </a:xfrm>
          <a:prstGeom prst="rect">
            <a:avLst/>
          </a:prstGeom>
          <a:solidFill>
            <a:srgbClr val="41456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0" name="Google Shape;370;p53"/>
          <p:cNvSpPr/>
          <p:nvPr/>
        </p:nvSpPr>
        <p:spPr>
          <a:xfrm>
            <a:off x="182880" y="256540"/>
            <a:ext cx="8778300" cy="63651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1" name="Google Shape;371;p53"/>
          <p:cNvSpPr txBox="1">
            <a:spLocks noGrp="1"/>
          </p:cNvSpPr>
          <p:nvPr>
            <p:ph type="title"/>
          </p:nvPr>
        </p:nvSpPr>
        <p:spPr>
          <a:xfrm>
            <a:off x="834475" y="4562638"/>
            <a:ext cx="7475100" cy="13968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414562"/>
              </a:buClr>
              <a:buSzPts val="3300"/>
              <a:buFont typeface="Calibri"/>
              <a:buNone/>
            </a:pPr>
            <a:r>
              <a:rPr lang="en" sz="2900">
                <a:solidFill>
                  <a:srgbClr val="414562"/>
                </a:solidFill>
              </a:rPr>
              <a:t>And now, masks make that more difficult for ELs and speakers of English dialects to see and hear what others are saying</a:t>
            </a:r>
            <a:endParaRPr sz="2900"/>
          </a:p>
        </p:txBody>
      </p:sp>
      <p:pic>
        <p:nvPicPr>
          <p:cNvPr id="372" name="Google Shape;372;p53"/>
          <p:cNvPicPr preferRelativeResize="0"/>
          <p:nvPr/>
        </p:nvPicPr>
        <p:blipFill rotWithShape="1">
          <a:blip r:embed="rId3">
            <a:alphaModFix/>
          </a:blip>
          <a:srcRect l="2057" r="-1" b="-1"/>
          <a:stretch/>
        </p:blipFill>
        <p:spPr>
          <a:xfrm>
            <a:off x="182880" y="256540"/>
            <a:ext cx="8778239" cy="37642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4" descr="Text&#10;&#10;Description automatically generated"/>
          <p:cNvPicPr preferRelativeResize="0">
            <a:picLocks noGrp="1"/>
          </p:cNvPicPr>
          <p:nvPr>
            <p:ph type="body" idx="1"/>
          </p:nvPr>
        </p:nvPicPr>
        <p:blipFill rotWithShape="1">
          <a:blip r:embed="rId3">
            <a:alphaModFix/>
          </a:blip>
          <a:srcRect/>
          <a:stretch/>
        </p:blipFill>
        <p:spPr>
          <a:xfrm>
            <a:off x="1365270" y="1990875"/>
            <a:ext cx="5859900" cy="4160400"/>
          </a:xfrm>
          <a:prstGeom prst="rect">
            <a:avLst/>
          </a:prstGeom>
          <a:noFill/>
          <a:ln>
            <a:noFill/>
          </a:ln>
        </p:spPr>
      </p:pic>
      <p:sp>
        <p:nvSpPr>
          <p:cNvPr id="378" name="Google Shape;378;p54"/>
          <p:cNvSpPr/>
          <p:nvPr/>
        </p:nvSpPr>
        <p:spPr>
          <a:xfrm>
            <a:off x="534250" y="59127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Back to our sound demo --- a point about orthographies and decoding</a:t>
            </a:r>
            <a:endParaRPr sz="3000">
              <a:solidFill>
                <a:srgbClr val="FFFFFF"/>
              </a:solidFill>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Tones" descr="Tones">
            <a:hlinkClick r:id="" action="ppaction://media"/>
            <a:extLst>
              <a:ext uri="{FF2B5EF4-FFF2-40B4-BE49-F238E27FC236}">
                <a16:creationId xmlns:a16="http://schemas.microsoft.com/office/drawing/2014/main" id="{D13E2DCC-9A8C-487C-92D1-4297FF36A6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4056" y="898162"/>
            <a:ext cx="7735887" cy="43513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9"/>
        <p:cNvGrpSpPr/>
        <p:nvPr/>
      </p:nvGrpSpPr>
      <p:grpSpPr>
        <a:xfrm>
          <a:off x="0" y="0"/>
          <a:ext cx="0" cy="0"/>
          <a:chOff x="0" y="0"/>
          <a:chExt cx="0" cy="0"/>
        </a:xfrm>
      </p:grpSpPr>
      <p:sp>
        <p:nvSpPr>
          <p:cNvPr id="390" name="Google Shape;390;p56"/>
          <p:cNvSpPr txBox="1">
            <a:spLocks noGrp="1"/>
          </p:cNvSpPr>
          <p:nvPr>
            <p:ph type="body" idx="1"/>
          </p:nvPr>
        </p:nvSpPr>
        <p:spPr>
          <a:xfrm>
            <a:off x="807700" y="1950950"/>
            <a:ext cx="7886700" cy="4351200"/>
          </a:xfrm>
          <a:prstGeom prst="rect">
            <a:avLst/>
          </a:prstGeom>
          <a:noFill/>
          <a:ln>
            <a:noFill/>
          </a:ln>
        </p:spPr>
        <p:txBody>
          <a:bodyPr spcFirstLastPara="1" wrap="square" lIns="68575" tIns="34275" rIns="68575" bIns="34275" anchor="t" anchorCtr="0">
            <a:noAutofit/>
          </a:bodyPr>
          <a:lstStyle/>
          <a:p>
            <a:pPr marL="177800" lvl="0" indent="-438150" algn="l" rtl="0">
              <a:lnSpc>
                <a:spcPct val="90000"/>
              </a:lnSpc>
              <a:spcBef>
                <a:spcPts val="0"/>
              </a:spcBef>
              <a:spcAft>
                <a:spcPts val="0"/>
              </a:spcAft>
              <a:buClr>
                <a:schemeClr val="dk1"/>
              </a:buClr>
              <a:buSzPts val="3200"/>
              <a:buChar char="•"/>
            </a:pPr>
            <a:r>
              <a:rPr lang="en" sz="2200"/>
              <a:t>We have homophones in English, of course:  sea and see, for example, sound alike, although spelled differently, and some words, such as “see” can have different meanings:  perceive with eyes, discern visually, regard, discern mentally, experience or witness, meet, visit, consult, date, ensure, etc.</a:t>
            </a:r>
            <a:endParaRPr sz="2200"/>
          </a:p>
          <a:p>
            <a:pPr marL="177800" lvl="0" indent="-438150" algn="l" rtl="0">
              <a:lnSpc>
                <a:spcPct val="90000"/>
              </a:lnSpc>
              <a:spcBef>
                <a:spcPts val="800"/>
              </a:spcBef>
              <a:spcAft>
                <a:spcPts val="0"/>
              </a:spcAft>
              <a:buClr>
                <a:schemeClr val="dk1"/>
              </a:buClr>
              <a:buSzPts val="3200"/>
              <a:buChar char="•"/>
            </a:pPr>
            <a:r>
              <a:rPr lang="en" sz="2200"/>
              <a:t>Writing systems place different demands on learners, and while the alphabetic system of English does not require the memorization of thousands of “characters,” it is not exactly a piece of cake either.</a:t>
            </a:r>
            <a:endParaRPr sz="2200"/>
          </a:p>
          <a:p>
            <a:pPr marL="177800" lvl="0" indent="-438150" algn="l" rtl="0">
              <a:lnSpc>
                <a:spcPct val="90000"/>
              </a:lnSpc>
              <a:spcBef>
                <a:spcPts val="800"/>
              </a:spcBef>
              <a:spcAft>
                <a:spcPts val="0"/>
              </a:spcAft>
              <a:buClr>
                <a:schemeClr val="dk1"/>
              </a:buClr>
              <a:buSzPts val="3200"/>
              <a:buChar char="•"/>
            </a:pPr>
            <a:r>
              <a:rPr lang="en" sz="2200"/>
              <a:t>Want to know what many children, English learners especially, might find difficult about learning to read in English?</a:t>
            </a:r>
            <a:endParaRPr sz="2200"/>
          </a:p>
          <a:p>
            <a:pPr marL="177800" lvl="0" indent="-38100" algn="l" rtl="0">
              <a:lnSpc>
                <a:spcPct val="90000"/>
              </a:lnSpc>
              <a:spcBef>
                <a:spcPts val="800"/>
              </a:spcBef>
              <a:spcAft>
                <a:spcPts val="0"/>
              </a:spcAft>
              <a:buClr>
                <a:schemeClr val="dk1"/>
              </a:buClr>
              <a:buSzPts val="2100"/>
              <a:buNone/>
            </a:pPr>
            <a:endParaRPr sz="1100"/>
          </a:p>
        </p:txBody>
      </p:sp>
      <p:sp>
        <p:nvSpPr>
          <p:cNvPr id="391" name="Google Shape;391;p56"/>
          <p:cNvSpPr/>
          <p:nvPr/>
        </p:nvSpPr>
        <p:spPr>
          <a:xfrm>
            <a:off x="534250" y="59127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Many near homophones</a:t>
            </a:r>
            <a:endParaRPr sz="3000">
              <a:solidFill>
                <a:srgbClr val="FFFFFF"/>
              </a:solidFill>
              <a:latin typeface="Comfortaa"/>
              <a:ea typeface="Comfortaa"/>
              <a:cs typeface="Comfortaa"/>
              <a:sym typeface="Comforta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6"/>
        <p:cNvGrpSpPr/>
        <p:nvPr/>
      </p:nvGrpSpPr>
      <p:grpSpPr>
        <a:xfrm>
          <a:off x="0" y="0"/>
          <a:ext cx="0" cy="0"/>
          <a:chOff x="0" y="0"/>
          <a:chExt cx="0" cy="0"/>
        </a:xfrm>
      </p:grpSpPr>
      <p:sp>
        <p:nvSpPr>
          <p:cNvPr id="397" name="Google Shape;397;p57"/>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p>
            <a:pPr marL="177800" lvl="0" indent="-368300" algn="l" rtl="0">
              <a:lnSpc>
                <a:spcPct val="90000"/>
              </a:lnSpc>
              <a:spcBef>
                <a:spcPts val="0"/>
              </a:spcBef>
              <a:spcAft>
                <a:spcPts val="0"/>
              </a:spcAft>
              <a:buClr>
                <a:schemeClr val="dk1"/>
              </a:buClr>
              <a:buSzPts val="3000"/>
              <a:buChar char="•"/>
            </a:pPr>
            <a:r>
              <a:rPr lang="en" sz="2000"/>
              <a:t>This is often thought of as the </a:t>
            </a:r>
            <a:r>
              <a:rPr lang="en" sz="2000" b="1">
                <a:solidFill>
                  <a:srgbClr val="0563C1"/>
                </a:solidFill>
              </a:rPr>
              <a:t>difference of inventory of sounds</a:t>
            </a:r>
            <a:r>
              <a:rPr lang="en" sz="2000"/>
              <a:t> in one language compared to another: e.g., Spanish &amp; English, Cantonese and Putonghua, Cantonese and English, etc.</a:t>
            </a:r>
            <a:endParaRPr sz="2000"/>
          </a:p>
          <a:p>
            <a:pPr marL="177800" lvl="0" indent="-368300" algn="l" rtl="0">
              <a:lnSpc>
                <a:spcPct val="90000"/>
              </a:lnSpc>
              <a:spcBef>
                <a:spcPts val="800"/>
              </a:spcBef>
              <a:spcAft>
                <a:spcPts val="0"/>
              </a:spcAft>
              <a:buClr>
                <a:schemeClr val="dk1"/>
              </a:buClr>
              <a:buSzPts val="3000"/>
              <a:buChar char="•"/>
            </a:pPr>
            <a:r>
              <a:rPr lang="en" sz="2000"/>
              <a:t>Let’s think of the kinds of differences that can exist </a:t>
            </a:r>
            <a:r>
              <a:rPr lang="en" sz="2000" b="1">
                <a:solidFill>
                  <a:srgbClr val="0563C1"/>
                </a:solidFill>
              </a:rPr>
              <a:t>between languages </a:t>
            </a:r>
            <a:r>
              <a:rPr lang="en" sz="2000"/>
              <a:t>and even </a:t>
            </a:r>
            <a:r>
              <a:rPr lang="en" sz="2000" b="1">
                <a:solidFill>
                  <a:srgbClr val="0563C1"/>
                </a:solidFill>
              </a:rPr>
              <a:t>within languages</a:t>
            </a:r>
            <a:r>
              <a:rPr lang="en" sz="2000"/>
              <a:t>:</a:t>
            </a:r>
            <a:endParaRPr sz="2000"/>
          </a:p>
          <a:p>
            <a:pPr marL="520700" lvl="1" indent="-234950" algn="l" rtl="0">
              <a:lnSpc>
                <a:spcPct val="90000"/>
              </a:lnSpc>
              <a:spcBef>
                <a:spcPts val="400"/>
              </a:spcBef>
              <a:spcAft>
                <a:spcPts val="0"/>
              </a:spcAft>
              <a:buClr>
                <a:schemeClr val="dk1"/>
              </a:buClr>
              <a:buSzPts val="2700"/>
              <a:buChar char="•"/>
            </a:pPr>
            <a:r>
              <a:rPr lang="en" sz="2000"/>
              <a:t>E.g., There are sounds that occur in one language that are absent in the other: </a:t>
            </a:r>
            <a:br>
              <a:rPr lang="en" sz="2000"/>
            </a:br>
            <a:r>
              <a:rPr lang="en" sz="2000"/>
              <a:t>Eng:  th /θ/,/ð/, sh /ʃ/, su /ʒ/; Span: rr /r/, /ɾ/, ñ /ɲ/</a:t>
            </a:r>
            <a:endParaRPr sz="2000"/>
          </a:p>
          <a:p>
            <a:pPr marL="520700" lvl="1" indent="-234950" algn="l" rtl="0">
              <a:lnSpc>
                <a:spcPct val="90000"/>
              </a:lnSpc>
              <a:spcBef>
                <a:spcPts val="400"/>
              </a:spcBef>
              <a:spcAft>
                <a:spcPts val="0"/>
              </a:spcAft>
              <a:buClr>
                <a:schemeClr val="dk1"/>
              </a:buClr>
              <a:buSzPts val="2700"/>
              <a:buChar char="•"/>
            </a:pPr>
            <a:r>
              <a:rPr lang="en" sz="2000"/>
              <a:t>Spanish and English both have the sound /p/--as in “pan” and “</a:t>
            </a:r>
            <a:r>
              <a:rPr lang="en" sz="2000" i="1"/>
              <a:t>pan</a:t>
            </a:r>
            <a:r>
              <a:rPr lang="en" sz="2000"/>
              <a:t>”, but they aren’t produced exactly the same!  Same for /v/--e.g., “verse” </a:t>
            </a:r>
            <a:r>
              <a:rPr lang="en" sz="2000" i="1"/>
              <a:t>‘ver’</a:t>
            </a:r>
            <a:endParaRPr sz="2000"/>
          </a:p>
          <a:p>
            <a:pPr marL="520700" lvl="1" indent="-234950" algn="l" rtl="0">
              <a:lnSpc>
                <a:spcPct val="90000"/>
              </a:lnSpc>
              <a:spcBef>
                <a:spcPts val="400"/>
              </a:spcBef>
              <a:spcAft>
                <a:spcPts val="0"/>
              </a:spcAft>
              <a:buClr>
                <a:schemeClr val="dk1"/>
              </a:buClr>
              <a:buSzPts val="2700"/>
              <a:buChar char="•"/>
            </a:pPr>
            <a:r>
              <a:rPr lang="en" sz="2000"/>
              <a:t>Differences in phonotactics too--how phonemes in a language can be combined and arranged—and therefore spoken and heard!</a:t>
            </a:r>
            <a:endParaRPr sz="2000"/>
          </a:p>
          <a:p>
            <a:pPr marL="520700" lvl="1" indent="-63500" algn="l" rtl="0">
              <a:lnSpc>
                <a:spcPct val="90000"/>
              </a:lnSpc>
              <a:spcBef>
                <a:spcPts val="400"/>
              </a:spcBef>
              <a:spcAft>
                <a:spcPts val="0"/>
              </a:spcAft>
              <a:buClr>
                <a:schemeClr val="dk1"/>
              </a:buClr>
              <a:buSzPts val="1800"/>
              <a:buNone/>
            </a:pPr>
            <a:endParaRPr i="1"/>
          </a:p>
          <a:p>
            <a:pPr marL="520700" lvl="1" indent="-63500" algn="l" rtl="0">
              <a:lnSpc>
                <a:spcPct val="90000"/>
              </a:lnSpc>
              <a:spcBef>
                <a:spcPts val="400"/>
              </a:spcBef>
              <a:spcAft>
                <a:spcPts val="0"/>
              </a:spcAft>
              <a:buClr>
                <a:schemeClr val="dk1"/>
              </a:buClr>
              <a:buSzPts val="1800"/>
              <a:buNone/>
            </a:pPr>
            <a:endParaRPr i="1"/>
          </a:p>
          <a:p>
            <a:pPr marL="177800" lvl="0" indent="-38100" algn="l" rtl="0">
              <a:lnSpc>
                <a:spcPct val="90000"/>
              </a:lnSpc>
              <a:spcBef>
                <a:spcPts val="800"/>
              </a:spcBef>
              <a:spcAft>
                <a:spcPts val="0"/>
              </a:spcAft>
              <a:buClr>
                <a:schemeClr val="dk1"/>
              </a:buClr>
              <a:buSzPts val="2100"/>
              <a:buNone/>
            </a:pPr>
            <a:endParaRPr sz="1800"/>
          </a:p>
          <a:p>
            <a:pPr marL="520700" lvl="1" indent="-63500" algn="l" rtl="0">
              <a:lnSpc>
                <a:spcPct val="90000"/>
              </a:lnSpc>
              <a:spcBef>
                <a:spcPts val="400"/>
              </a:spcBef>
              <a:spcAft>
                <a:spcPts val="0"/>
              </a:spcAft>
              <a:buClr>
                <a:schemeClr val="dk1"/>
              </a:buClr>
              <a:buSzPts val="1800"/>
              <a:buNone/>
            </a:pPr>
            <a:endParaRPr/>
          </a:p>
        </p:txBody>
      </p:sp>
      <p:sp>
        <p:nvSpPr>
          <p:cNvPr id="398" name="Google Shape;398;p57"/>
          <p:cNvSpPr/>
          <p:nvPr/>
        </p:nvSpPr>
        <p:spPr>
          <a:xfrm>
            <a:off x="534250" y="59127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Let’s think about sound systems</a:t>
            </a:r>
            <a:endParaRPr sz="3000">
              <a:solidFill>
                <a:srgbClr val="FFFFFF"/>
              </a:solidFill>
              <a:latin typeface="Comfortaa"/>
              <a:ea typeface="Comfortaa"/>
              <a:cs typeface="Comfortaa"/>
              <a:sym typeface="Comforta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03"/>
        <p:cNvGrpSpPr/>
        <p:nvPr/>
      </p:nvGrpSpPr>
      <p:grpSpPr>
        <a:xfrm>
          <a:off x="0" y="0"/>
          <a:ext cx="0" cy="0"/>
          <a:chOff x="0" y="0"/>
          <a:chExt cx="0" cy="0"/>
        </a:xfrm>
      </p:grpSpPr>
      <p:sp>
        <p:nvSpPr>
          <p:cNvPr id="404" name="Google Shape;404;p58"/>
          <p:cNvSpPr txBox="1">
            <a:spLocks noGrp="1"/>
          </p:cNvSpPr>
          <p:nvPr>
            <p:ph type="body" idx="1"/>
          </p:nvPr>
        </p:nvSpPr>
        <p:spPr>
          <a:xfrm>
            <a:off x="628650" y="1973938"/>
            <a:ext cx="7886700" cy="4351200"/>
          </a:xfrm>
          <a:prstGeom prst="rect">
            <a:avLst/>
          </a:prstGeom>
          <a:noFill/>
          <a:ln>
            <a:noFill/>
          </a:ln>
        </p:spPr>
        <p:txBody>
          <a:bodyPr spcFirstLastPara="1" wrap="square" lIns="68575" tIns="34275" rIns="68575" bIns="34275" anchor="t" anchorCtr="0">
            <a:noAutofit/>
          </a:bodyPr>
          <a:lstStyle/>
          <a:p>
            <a:pPr marL="177800" lvl="0" indent="0" algn="l" rtl="0">
              <a:lnSpc>
                <a:spcPct val="90000"/>
              </a:lnSpc>
              <a:spcBef>
                <a:spcPts val="0"/>
              </a:spcBef>
              <a:spcAft>
                <a:spcPts val="0"/>
              </a:spcAft>
              <a:buNone/>
            </a:pPr>
            <a:r>
              <a:rPr lang="en" sz="2200"/>
              <a:t>Let’s think in terms of syllables—a key unit of consideration:</a:t>
            </a:r>
            <a:endParaRPr sz="2200"/>
          </a:p>
          <a:p>
            <a:pPr marL="0" lvl="0" indent="0" algn="l" rtl="0">
              <a:lnSpc>
                <a:spcPct val="90000"/>
              </a:lnSpc>
              <a:spcBef>
                <a:spcPts val="800"/>
              </a:spcBef>
              <a:spcAft>
                <a:spcPts val="0"/>
              </a:spcAft>
              <a:buClr>
                <a:schemeClr val="dk1"/>
              </a:buClr>
              <a:buSzPts val="1400"/>
              <a:buNone/>
            </a:pPr>
            <a:endParaRPr sz="1400"/>
          </a:p>
        </p:txBody>
      </p:sp>
      <p:sp>
        <p:nvSpPr>
          <p:cNvPr id="405" name="Google Shape;405;p58"/>
          <p:cNvSpPr txBox="1"/>
          <p:nvPr/>
        </p:nvSpPr>
        <p:spPr>
          <a:xfrm>
            <a:off x="3830525" y="2643275"/>
            <a:ext cx="13227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900" b="1">
                <a:solidFill>
                  <a:schemeClr val="dk1"/>
                </a:solidFill>
                <a:latin typeface="Calibri"/>
                <a:ea typeface="Calibri"/>
                <a:cs typeface="Calibri"/>
                <a:sym typeface="Calibri"/>
              </a:rPr>
              <a:t>SYLLABLE</a:t>
            </a:r>
            <a:endParaRPr sz="1900" b="1">
              <a:solidFill>
                <a:schemeClr val="dk1"/>
              </a:solidFill>
              <a:latin typeface="Calibri"/>
              <a:ea typeface="Calibri"/>
              <a:cs typeface="Calibri"/>
              <a:sym typeface="Calibri"/>
            </a:endParaRPr>
          </a:p>
        </p:txBody>
      </p:sp>
      <p:cxnSp>
        <p:nvCxnSpPr>
          <p:cNvPr id="406" name="Google Shape;406;p58"/>
          <p:cNvCxnSpPr/>
          <p:nvPr/>
        </p:nvCxnSpPr>
        <p:spPr>
          <a:xfrm flipH="1">
            <a:off x="2762059" y="3012612"/>
            <a:ext cx="1691700" cy="640200"/>
          </a:xfrm>
          <a:prstGeom prst="straightConnector1">
            <a:avLst/>
          </a:prstGeom>
          <a:noFill/>
          <a:ln w="9525" cap="flat" cmpd="sng">
            <a:solidFill>
              <a:schemeClr val="accent1"/>
            </a:solidFill>
            <a:prstDash val="solid"/>
            <a:miter lim="800000"/>
            <a:headEnd type="none" w="sm" len="sm"/>
            <a:tailEnd type="none" w="sm" len="sm"/>
          </a:ln>
        </p:spPr>
      </p:cxnSp>
      <p:cxnSp>
        <p:nvCxnSpPr>
          <p:cNvPr id="407" name="Google Shape;407;p58"/>
          <p:cNvCxnSpPr/>
          <p:nvPr/>
        </p:nvCxnSpPr>
        <p:spPr>
          <a:xfrm>
            <a:off x="4424558" y="3012612"/>
            <a:ext cx="1671000" cy="640200"/>
          </a:xfrm>
          <a:prstGeom prst="straightConnector1">
            <a:avLst/>
          </a:prstGeom>
          <a:noFill/>
          <a:ln w="9525" cap="flat" cmpd="sng">
            <a:solidFill>
              <a:schemeClr val="accent1"/>
            </a:solidFill>
            <a:prstDash val="solid"/>
            <a:miter lim="800000"/>
            <a:headEnd type="none" w="sm" len="sm"/>
            <a:tailEnd type="none" w="sm" len="sm"/>
          </a:ln>
        </p:spPr>
      </p:cxnSp>
      <p:sp>
        <p:nvSpPr>
          <p:cNvPr id="408" name="Google Shape;408;p58"/>
          <p:cNvSpPr txBox="1"/>
          <p:nvPr/>
        </p:nvSpPr>
        <p:spPr>
          <a:xfrm>
            <a:off x="2108378" y="3602975"/>
            <a:ext cx="8718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900">
                <a:solidFill>
                  <a:srgbClr val="FF0000"/>
                </a:solidFill>
                <a:latin typeface="Calibri"/>
                <a:ea typeface="Calibri"/>
                <a:cs typeface="Calibri"/>
                <a:sym typeface="Calibri"/>
              </a:rPr>
              <a:t>ONSET</a:t>
            </a:r>
            <a:endParaRPr sz="1900">
              <a:solidFill>
                <a:srgbClr val="FF0000"/>
              </a:solidFill>
              <a:latin typeface="Calibri"/>
              <a:ea typeface="Calibri"/>
              <a:cs typeface="Calibri"/>
              <a:sym typeface="Calibri"/>
            </a:endParaRPr>
          </a:p>
        </p:txBody>
      </p:sp>
      <p:sp>
        <p:nvSpPr>
          <p:cNvPr id="409" name="Google Shape;409;p58"/>
          <p:cNvSpPr txBox="1"/>
          <p:nvPr/>
        </p:nvSpPr>
        <p:spPr>
          <a:xfrm>
            <a:off x="5703474" y="3687575"/>
            <a:ext cx="8718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accent1"/>
                </a:solidFill>
                <a:latin typeface="Calibri"/>
                <a:ea typeface="Calibri"/>
                <a:cs typeface="Calibri"/>
                <a:sym typeface="Calibri"/>
              </a:rPr>
              <a:t>RHYME</a:t>
            </a:r>
            <a:endParaRPr sz="1500"/>
          </a:p>
        </p:txBody>
      </p:sp>
      <p:cxnSp>
        <p:nvCxnSpPr>
          <p:cNvPr id="410" name="Google Shape;410;p58"/>
          <p:cNvCxnSpPr/>
          <p:nvPr/>
        </p:nvCxnSpPr>
        <p:spPr>
          <a:xfrm rot="10800000" flipH="1">
            <a:off x="4463574" y="4056866"/>
            <a:ext cx="1512600" cy="634500"/>
          </a:xfrm>
          <a:prstGeom prst="straightConnector1">
            <a:avLst/>
          </a:prstGeom>
          <a:noFill/>
          <a:ln w="9525" cap="flat" cmpd="sng">
            <a:solidFill>
              <a:schemeClr val="accent1"/>
            </a:solidFill>
            <a:prstDash val="solid"/>
            <a:miter lim="800000"/>
            <a:headEnd type="none" w="sm" len="sm"/>
            <a:tailEnd type="none" w="sm" len="sm"/>
          </a:ln>
        </p:spPr>
      </p:cxnSp>
      <p:cxnSp>
        <p:nvCxnSpPr>
          <p:cNvPr id="411" name="Google Shape;411;p58"/>
          <p:cNvCxnSpPr/>
          <p:nvPr/>
        </p:nvCxnSpPr>
        <p:spPr>
          <a:xfrm>
            <a:off x="5976145" y="4080587"/>
            <a:ext cx="1432200" cy="519000"/>
          </a:xfrm>
          <a:prstGeom prst="straightConnector1">
            <a:avLst/>
          </a:prstGeom>
          <a:noFill/>
          <a:ln w="9525" cap="flat" cmpd="sng">
            <a:solidFill>
              <a:schemeClr val="accent1"/>
            </a:solidFill>
            <a:prstDash val="solid"/>
            <a:miter lim="800000"/>
            <a:headEnd type="none" w="sm" len="sm"/>
            <a:tailEnd type="none" w="sm" len="sm"/>
          </a:ln>
        </p:spPr>
      </p:cxnSp>
      <p:sp>
        <p:nvSpPr>
          <p:cNvPr id="412" name="Google Shape;412;p58"/>
          <p:cNvSpPr txBox="1"/>
          <p:nvPr/>
        </p:nvSpPr>
        <p:spPr>
          <a:xfrm>
            <a:off x="3642100" y="4729425"/>
            <a:ext cx="1184700" cy="366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accent1"/>
                </a:solidFill>
                <a:latin typeface="Calibri"/>
                <a:ea typeface="Calibri"/>
                <a:cs typeface="Calibri"/>
                <a:sym typeface="Calibri"/>
              </a:rPr>
              <a:t>NUCLEUS</a:t>
            </a:r>
            <a:endParaRPr sz="1500"/>
          </a:p>
        </p:txBody>
      </p:sp>
      <p:sp>
        <p:nvSpPr>
          <p:cNvPr id="413" name="Google Shape;413;p58"/>
          <p:cNvSpPr txBox="1"/>
          <p:nvPr/>
        </p:nvSpPr>
        <p:spPr>
          <a:xfrm flipH="1">
            <a:off x="7269648" y="4691375"/>
            <a:ext cx="7701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accent1"/>
                </a:solidFill>
                <a:latin typeface="Calibri"/>
                <a:ea typeface="Calibri"/>
                <a:cs typeface="Calibri"/>
                <a:sym typeface="Calibri"/>
              </a:rPr>
              <a:t>CODA</a:t>
            </a:r>
            <a:endParaRPr sz="1500"/>
          </a:p>
        </p:txBody>
      </p:sp>
      <p:cxnSp>
        <p:nvCxnSpPr>
          <p:cNvPr id="414" name="Google Shape;414;p58"/>
          <p:cNvCxnSpPr/>
          <p:nvPr/>
        </p:nvCxnSpPr>
        <p:spPr>
          <a:xfrm rot="10800000">
            <a:off x="2595586" y="4024584"/>
            <a:ext cx="0" cy="590400"/>
          </a:xfrm>
          <a:prstGeom prst="straightConnector1">
            <a:avLst/>
          </a:prstGeom>
          <a:noFill/>
          <a:ln w="9525" cap="flat" cmpd="sng">
            <a:solidFill>
              <a:schemeClr val="accent1"/>
            </a:solidFill>
            <a:prstDash val="solid"/>
            <a:miter lim="800000"/>
            <a:headEnd type="none" w="sm" len="sm"/>
            <a:tailEnd type="none" w="sm" len="sm"/>
          </a:ln>
        </p:spPr>
      </p:cxnSp>
      <p:sp>
        <p:nvSpPr>
          <p:cNvPr id="415" name="Google Shape;415;p58"/>
          <p:cNvSpPr txBox="1"/>
          <p:nvPr/>
        </p:nvSpPr>
        <p:spPr>
          <a:xfrm>
            <a:off x="1685403" y="4599700"/>
            <a:ext cx="16710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CONSONANT (S)</a:t>
            </a:r>
            <a:endParaRPr sz="1500"/>
          </a:p>
        </p:txBody>
      </p:sp>
      <p:cxnSp>
        <p:nvCxnSpPr>
          <p:cNvPr id="416" name="Google Shape;416;p58"/>
          <p:cNvCxnSpPr>
            <a:stCxn id="412" idx="2"/>
          </p:cNvCxnSpPr>
          <p:nvPr/>
        </p:nvCxnSpPr>
        <p:spPr>
          <a:xfrm>
            <a:off x="4234450" y="5095725"/>
            <a:ext cx="0" cy="366300"/>
          </a:xfrm>
          <a:prstGeom prst="straightConnector1">
            <a:avLst/>
          </a:prstGeom>
          <a:noFill/>
          <a:ln w="9525" cap="flat" cmpd="sng">
            <a:solidFill>
              <a:schemeClr val="accent1"/>
            </a:solidFill>
            <a:prstDash val="solid"/>
            <a:miter lim="800000"/>
            <a:headEnd type="none" w="sm" len="sm"/>
            <a:tailEnd type="none" w="sm" len="sm"/>
          </a:ln>
        </p:spPr>
      </p:cxnSp>
      <p:cxnSp>
        <p:nvCxnSpPr>
          <p:cNvPr id="417" name="Google Shape;417;p58"/>
          <p:cNvCxnSpPr>
            <a:stCxn id="413" idx="2"/>
          </p:cNvCxnSpPr>
          <p:nvPr/>
        </p:nvCxnSpPr>
        <p:spPr>
          <a:xfrm>
            <a:off x="7654698" y="5060675"/>
            <a:ext cx="0" cy="366300"/>
          </a:xfrm>
          <a:prstGeom prst="straightConnector1">
            <a:avLst/>
          </a:prstGeom>
          <a:noFill/>
          <a:ln w="9525" cap="flat" cmpd="sng">
            <a:solidFill>
              <a:schemeClr val="accent1"/>
            </a:solidFill>
            <a:prstDash val="solid"/>
            <a:miter lim="800000"/>
            <a:headEnd type="none" w="sm" len="sm"/>
            <a:tailEnd type="none" w="sm" len="sm"/>
          </a:ln>
        </p:spPr>
      </p:cxnSp>
      <p:sp>
        <p:nvSpPr>
          <p:cNvPr id="418" name="Google Shape;418;p58"/>
          <p:cNvSpPr txBox="1"/>
          <p:nvPr/>
        </p:nvSpPr>
        <p:spPr>
          <a:xfrm>
            <a:off x="3552347" y="5444925"/>
            <a:ext cx="13227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VOWEL(S)</a:t>
            </a:r>
            <a:endParaRPr sz="1500"/>
          </a:p>
        </p:txBody>
      </p:sp>
      <p:sp>
        <p:nvSpPr>
          <p:cNvPr id="419" name="Google Shape;419;p58"/>
          <p:cNvSpPr txBox="1"/>
          <p:nvPr/>
        </p:nvSpPr>
        <p:spPr>
          <a:xfrm>
            <a:off x="6577475" y="5402025"/>
            <a:ext cx="16710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solidFill>
                  <a:schemeClr val="dk1"/>
                </a:solidFill>
                <a:latin typeface="Calibri"/>
                <a:ea typeface="Calibri"/>
                <a:cs typeface="Calibri"/>
                <a:sym typeface="Calibri"/>
              </a:rPr>
              <a:t>CONSONANT(S)</a:t>
            </a:r>
            <a:endParaRPr sz="1500"/>
          </a:p>
        </p:txBody>
      </p:sp>
      <p:sp>
        <p:nvSpPr>
          <p:cNvPr id="420" name="Google Shape;420;p58"/>
          <p:cNvSpPr/>
          <p:nvPr/>
        </p:nvSpPr>
        <p:spPr>
          <a:xfrm>
            <a:off x="355200" y="320050"/>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Phonotactics- say what?</a:t>
            </a:r>
            <a:endParaRPr sz="3000">
              <a:solidFill>
                <a:srgbClr val="FFFFFF"/>
              </a:solidFill>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25"/>
        <p:cNvGrpSpPr/>
        <p:nvPr/>
      </p:nvGrpSpPr>
      <p:grpSpPr>
        <a:xfrm>
          <a:off x="0" y="0"/>
          <a:ext cx="0" cy="0"/>
          <a:chOff x="0" y="0"/>
          <a:chExt cx="0" cy="0"/>
        </a:xfrm>
      </p:grpSpPr>
      <p:sp>
        <p:nvSpPr>
          <p:cNvPr id="426" name="Google Shape;426;p59"/>
          <p:cNvSpPr txBox="1">
            <a:spLocks noGrp="1"/>
          </p:cNvSpPr>
          <p:nvPr>
            <p:ph type="body" idx="1"/>
          </p:nvPr>
        </p:nvSpPr>
        <p:spPr>
          <a:xfrm>
            <a:off x="628650" y="1606605"/>
            <a:ext cx="7886700" cy="4351200"/>
          </a:xfrm>
          <a:prstGeom prst="rect">
            <a:avLst/>
          </a:prstGeom>
          <a:noFill/>
          <a:ln>
            <a:noFill/>
          </a:ln>
        </p:spPr>
        <p:txBody>
          <a:bodyPr spcFirstLastPara="1" wrap="square" lIns="68575" tIns="34275" rIns="68575" bIns="34275" anchor="t" anchorCtr="0">
            <a:noAutofit/>
          </a:bodyPr>
          <a:lstStyle/>
          <a:p>
            <a:pPr marL="177800" lvl="0" indent="-38100" algn="l" rtl="0">
              <a:lnSpc>
                <a:spcPct val="90000"/>
              </a:lnSpc>
              <a:spcBef>
                <a:spcPts val="0"/>
              </a:spcBef>
              <a:spcAft>
                <a:spcPts val="0"/>
              </a:spcAft>
              <a:buClr>
                <a:schemeClr val="dk1"/>
              </a:buClr>
              <a:buSzPts val="2100"/>
              <a:buNone/>
            </a:pPr>
            <a:endParaRPr sz="1100"/>
          </a:p>
          <a:p>
            <a:pPr marL="177800" lvl="0" indent="-38100" algn="l" rtl="0">
              <a:lnSpc>
                <a:spcPct val="90000"/>
              </a:lnSpc>
              <a:spcBef>
                <a:spcPts val="800"/>
              </a:spcBef>
              <a:spcAft>
                <a:spcPts val="0"/>
              </a:spcAft>
              <a:buClr>
                <a:schemeClr val="dk1"/>
              </a:buClr>
              <a:buSzPts val="2100"/>
              <a:buNone/>
            </a:pPr>
            <a:endParaRPr sz="1100"/>
          </a:p>
        </p:txBody>
      </p:sp>
      <p:graphicFrame>
        <p:nvGraphicFramePr>
          <p:cNvPr id="427" name="Google Shape;427;p59"/>
          <p:cNvGraphicFramePr/>
          <p:nvPr/>
        </p:nvGraphicFramePr>
        <p:xfrm>
          <a:off x="878174" y="1380413"/>
          <a:ext cx="7126000" cy="5226050"/>
        </p:xfrm>
        <a:graphic>
          <a:graphicData uri="http://schemas.openxmlformats.org/drawingml/2006/table">
            <a:tbl>
              <a:tblPr firstRow="1" bandRow="1">
                <a:noFill/>
                <a:tableStyleId>{BC4D872C-88CA-4EC9-87FC-C4BCF4801835}</a:tableStyleId>
              </a:tblPr>
              <a:tblGrid>
                <a:gridCol w="2389750">
                  <a:extLst>
                    <a:ext uri="{9D8B030D-6E8A-4147-A177-3AD203B41FA5}">
                      <a16:colId xmlns:a16="http://schemas.microsoft.com/office/drawing/2014/main" val="20000"/>
                    </a:ext>
                  </a:extLst>
                </a:gridCol>
                <a:gridCol w="2389750">
                  <a:extLst>
                    <a:ext uri="{9D8B030D-6E8A-4147-A177-3AD203B41FA5}">
                      <a16:colId xmlns:a16="http://schemas.microsoft.com/office/drawing/2014/main" val="20001"/>
                    </a:ext>
                  </a:extLst>
                </a:gridCol>
                <a:gridCol w="2346500">
                  <a:extLst>
                    <a:ext uri="{9D8B030D-6E8A-4147-A177-3AD203B41FA5}">
                      <a16:colId xmlns:a16="http://schemas.microsoft.com/office/drawing/2014/main" val="20002"/>
                    </a:ext>
                  </a:extLst>
                </a:gridCol>
              </a:tblGrid>
              <a:tr h="608300">
                <a:tc>
                  <a:txBody>
                    <a:bodyPr/>
                    <a:lstStyle/>
                    <a:p>
                      <a:pPr marL="0" marR="0" lvl="0" indent="0" algn="ctr" rtl="0">
                        <a:spcBef>
                          <a:spcPts val="0"/>
                        </a:spcBef>
                        <a:spcAft>
                          <a:spcPts val="0"/>
                        </a:spcAft>
                        <a:buNone/>
                      </a:pPr>
                      <a:r>
                        <a:rPr lang="en" sz="1900" u="none" strike="noStrike" cap="none"/>
                        <a:t>American English</a:t>
                      </a:r>
                      <a:endParaRPr sz="1500"/>
                    </a:p>
                  </a:txBody>
                  <a:tcPr marL="68600" marR="6860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1900" u="none" strike="noStrike" cap="none"/>
                        <a:t>Spanish</a:t>
                      </a:r>
                      <a:endParaRPr sz="1500"/>
                    </a:p>
                  </a:txBody>
                  <a:tcPr marL="68600" marR="6860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ctr" rtl="0">
                        <a:spcBef>
                          <a:spcPts val="0"/>
                        </a:spcBef>
                        <a:spcAft>
                          <a:spcPts val="0"/>
                        </a:spcAft>
                        <a:buNone/>
                      </a:pPr>
                      <a:r>
                        <a:rPr lang="en" sz="1900" u="none" strike="noStrike" cap="none"/>
                        <a:t>Chinese</a:t>
                      </a:r>
                      <a:endParaRPr sz="1500"/>
                    </a:p>
                  </a:txBody>
                  <a:tcPr marL="68600" marR="68600" marT="45725" marB="45725" anchor="ctr">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1093900">
                <a:tc>
                  <a:txBody>
                    <a:bodyPr/>
                    <a:lstStyle/>
                    <a:p>
                      <a:pPr marL="0" marR="0" lvl="0" indent="0" algn="l" rtl="0">
                        <a:spcBef>
                          <a:spcPts val="0"/>
                        </a:spcBef>
                        <a:spcAft>
                          <a:spcPts val="0"/>
                        </a:spcAft>
                        <a:buNone/>
                      </a:pPr>
                      <a:r>
                        <a:rPr lang="en" sz="1900" u="none" strike="noStrike" cap="none"/>
                        <a:t>Onset C, CC </a:t>
                      </a:r>
                      <a:br>
                        <a:rPr lang="en" sz="1900" u="none" strike="noStrike" cap="none"/>
                      </a:br>
                      <a:r>
                        <a:rPr lang="en" sz="1900" u="none" strike="noStrike" cap="none"/>
                        <a:t>CCC (limited—first C is /s/, and third is /l/, /r/, /j/, /w/</a:t>
                      </a:r>
                      <a:endParaRPr sz="15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 sz="1900"/>
                        <a:t>Onset C, CC (more than meets the eye:  C+/l, R, w, j/ but not with /s/</a:t>
                      </a:r>
                      <a:endParaRPr sz="15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 sz="1900"/>
                        <a:t>C, CC (very limited: /kw, /</a:t>
                      </a:r>
                      <a:r>
                        <a:rPr lang="en" sz="1900">
                          <a:latin typeface="Calibri"/>
                          <a:ea typeface="Calibri"/>
                          <a:cs typeface="Calibri"/>
                          <a:sym typeface="Calibri"/>
                        </a:rPr>
                        <a:t>k</a:t>
                      </a:r>
                      <a:r>
                        <a:rPr lang="en" sz="1900" baseline="30000">
                          <a:latin typeface="Calibri"/>
                          <a:ea typeface="Calibri"/>
                          <a:cs typeface="Calibri"/>
                          <a:sym typeface="Calibri"/>
                        </a:rPr>
                        <a:t>h</a:t>
                      </a:r>
                      <a:r>
                        <a:rPr lang="en" sz="1900">
                          <a:latin typeface="Calibri"/>
                          <a:ea typeface="Calibri"/>
                          <a:cs typeface="Calibri"/>
                          <a:sym typeface="Calibri"/>
                        </a:rPr>
                        <a:t>w/)</a:t>
                      </a:r>
                      <a:br>
                        <a:rPr lang="en" sz="1900"/>
                      </a:br>
                      <a:endParaRPr sz="19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093900">
                <a:tc>
                  <a:txBody>
                    <a:bodyPr/>
                    <a:lstStyle/>
                    <a:p>
                      <a:pPr marL="0" marR="0" lvl="0" indent="0" algn="l" rtl="0">
                        <a:lnSpc>
                          <a:spcPct val="100000"/>
                        </a:lnSpc>
                        <a:spcBef>
                          <a:spcPts val="0"/>
                        </a:spcBef>
                        <a:spcAft>
                          <a:spcPts val="0"/>
                        </a:spcAft>
                        <a:buClr>
                          <a:schemeClr val="dk1"/>
                        </a:buClr>
                        <a:buSzPts val="1900"/>
                        <a:buFont typeface="Calibri"/>
                        <a:buNone/>
                      </a:pPr>
                      <a:r>
                        <a:rPr lang="en" sz="1900"/>
                        <a:t>Non-word final coda:  C</a:t>
                      </a:r>
                      <a:br>
                        <a:rPr lang="en" sz="1900"/>
                      </a:br>
                      <a:r>
                        <a:rPr lang="en" sz="1900"/>
                        <a:t>CC (very limited--e.g., </a:t>
                      </a:r>
                      <a:r>
                        <a:rPr lang="en" sz="1900" i="1"/>
                        <a:t>sa</a:t>
                      </a:r>
                      <a:r>
                        <a:rPr lang="en" sz="1900" i="1" u="sng"/>
                        <a:t>nc</a:t>
                      </a:r>
                      <a:r>
                        <a:rPr lang="en" sz="1900" i="1"/>
                        <a:t>tion, fu</a:t>
                      </a:r>
                      <a:r>
                        <a:rPr lang="en" sz="1900" i="1" u="sng"/>
                        <a:t>nc</a:t>
                      </a:r>
                      <a:r>
                        <a:rPr lang="en" sz="1900" i="1"/>
                        <a:t>tion </a:t>
                      </a:r>
                      <a:r>
                        <a:rPr lang="en" sz="1900"/>
                        <a:t>/ŋk/, </a:t>
                      </a:r>
                      <a:endParaRPr sz="15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Calibri"/>
                        <a:buNone/>
                      </a:pPr>
                      <a:r>
                        <a:rPr lang="en" sz="1900"/>
                        <a:t>Coda C /p/ </a:t>
                      </a:r>
                      <a:r>
                        <a:rPr lang="en" sz="1900" i="1"/>
                        <a:t>opción,</a:t>
                      </a:r>
                      <a:r>
                        <a:rPr lang="en" sz="1900"/>
                        <a:t> /b/ </a:t>
                      </a:r>
                      <a:r>
                        <a:rPr lang="en" sz="1900" i="1"/>
                        <a:t>abnegar,</a:t>
                      </a:r>
                      <a:r>
                        <a:rPr lang="en" sz="1900"/>
                        <a:t> /k/ </a:t>
                      </a:r>
                      <a:r>
                        <a:rPr lang="en" sz="1900" i="1"/>
                        <a:t>actual,</a:t>
                      </a:r>
                      <a:r>
                        <a:rPr lang="en" sz="1900"/>
                        <a:t> /g/ </a:t>
                      </a:r>
                      <a:r>
                        <a:rPr lang="en" sz="1900" i="1"/>
                        <a:t>segmento</a:t>
                      </a:r>
                      <a:r>
                        <a:rPr lang="en" sz="1900"/>
                        <a:t>, /m/ </a:t>
                      </a:r>
                      <a:r>
                        <a:rPr lang="en" sz="1900" i="1"/>
                        <a:t>amnistía</a:t>
                      </a:r>
                      <a:endParaRPr sz="1900" i="1"/>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endParaRPr sz="19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422100">
                <a:tc>
                  <a:txBody>
                    <a:bodyPr/>
                    <a:lstStyle/>
                    <a:p>
                      <a:pPr marL="0" marR="0" lvl="0" indent="0" algn="l" rtl="0">
                        <a:lnSpc>
                          <a:spcPct val="100000"/>
                        </a:lnSpc>
                        <a:spcBef>
                          <a:spcPts val="0"/>
                        </a:spcBef>
                        <a:spcAft>
                          <a:spcPts val="0"/>
                        </a:spcAft>
                        <a:buClr>
                          <a:schemeClr val="dk1"/>
                        </a:buClr>
                        <a:buSzPts val="1900"/>
                        <a:buFont typeface="Calibri"/>
                        <a:buNone/>
                      </a:pPr>
                      <a:r>
                        <a:rPr lang="en" sz="1900"/>
                        <a:t>Word or root final coda: CC CCC, CCCC (limited, e.g.,  </a:t>
                      </a:r>
                      <a:r>
                        <a:rPr lang="en" sz="1900" i="1"/>
                        <a:t>strengths</a:t>
                      </a:r>
                      <a:r>
                        <a:rPr lang="en" sz="1900"/>
                        <a:t> /ŋkθs/, </a:t>
                      </a:r>
                      <a:r>
                        <a:rPr lang="en" sz="1900" i="1"/>
                        <a:t>glimpsed</a:t>
                      </a:r>
                      <a:endParaRPr sz="1500"/>
                    </a:p>
                    <a:p>
                      <a:pPr marL="0" marR="0" lvl="0" indent="0" algn="l" rtl="0">
                        <a:spcBef>
                          <a:spcPts val="0"/>
                        </a:spcBef>
                        <a:spcAft>
                          <a:spcPts val="0"/>
                        </a:spcAft>
                        <a:buNone/>
                      </a:pPr>
                      <a:r>
                        <a:rPr lang="en" sz="1900"/>
                        <a:t>/mpst/, </a:t>
                      </a:r>
                      <a:r>
                        <a:rPr lang="en" sz="1900" i="1"/>
                        <a:t>texts</a:t>
                      </a:r>
                      <a:r>
                        <a:rPr lang="en" sz="1900"/>
                        <a:t> /ksts/</a:t>
                      </a:r>
                      <a:endParaRPr sz="15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None/>
                      </a:pPr>
                      <a:r>
                        <a:rPr lang="en" sz="1900"/>
                        <a:t>Word final coda C (a few more: /l/ </a:t>
                      </a:r>
                      <a:r>
                        <a:rPr lang="en" sz="1900" i="1"/>
                        <a:t>tal</a:t>
                      </a:r>
                      <a:r>
                        <a:rPr lang="en" sz="1900"/>
                        <a:t>, /d/ </a:t>
                      </a:r>
                      <a:r>
                        <a:rPr lang="en" sz="1900" i="1"/>
                        <a:t>edad</a:t>
                      </a:r>
                      <a:r>
                        <a:rPr lang="en" sz="1900"/>
                        <a:t>, /s/ </a:t>
                      </a:r>
                      <a:r>
                        <a:rPr lang="en" sz="1900" i="1"/>
                        <a:t>sopas,</a:t>
                      </a:r>
                      <a:r>
                        <a:rPr lang="en" sz="1900"/>
                        <a:t> /n/ </a:t>
                      </a:r>
                      <a:r>
                        <a:rPr lang="en" sz="1900" i="1"/>
                        <a:t>tan</a:t>
                      </a:r>
                      <a:r>
                        <a:rPr lang="en" sz="1900"/>
                        <a:t>, R / </a:t>
                      </a:r>
                      <a:r>
                        <a:rPr lang="en" sz="1900" i="1"/>
                        <a:t>ver </a:t>
                      </a:r>
                      <a:endParaRPr sz="15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900"/>
                        <a:buFont typeface="Calibri"/>
                        <a:buNone/>
                      </a:pPr>
                      <a:r>
                        <a:rPr lang="en" sz="1900"/>
                        <a:t> C (very limited:  /p/,/t/, /k/,/n/, /m/, /ŋ/</a:t>
                      </a:r>
                      <a:endParaRPr sz="1500"/>
                    </a:p>
                  </a:txBody>
                  <a:tcPr marL="68600" marR="68600" marT="45725" marB="457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28" name="Google Shape;428;p59"/>
          <p:cNvSpPr/>
          <p:nvPr/>
        </p:nvSpPr>
        <p:spPr>
          <a:xfrm>
            <a:off x="355200" y="11832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Compared to languages like Spanish or the various Chinese languages...</a:t>
            </a:r>
            <a:endParaRPr sz="3000">
              <a:solidFill>
                <a:srgbClr val="FFFFFF"/>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p:nvPr/>
        </p:nvSpPr>
        <p:spPr>
          <a:xfrm>
            <a:off x="108650" y="269075"/>
            <a:ext cx="4995000" cy="665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FFFFFF"/>
                </a:solidFill>
                <a:latin typeface="Comfortaa"/>
                <a:ea typeface="Comfortaa"/>
                <a:cs typeface="Comfortaa"/>
                <a:sym typeface="Comfortaa"/>
              </a:rPr>
              <a:t>Virtual tips!</a:t>
            </a:r>
            <a:endParaRPr sz="2800">
              <a:solidFill>
                <a:srgbClr val="FFFFFF"/>
              </a:solidFill>
              <a:latin typeface="Comfortaa"/>
              <a:ea typeface="Comfortaa"/>
              <a:cs typeface="Comfortaa"/>
              <a:sym typeface="Comfortaa"/>
            </a:endParaRPr>
          </a:p>
        </p:txBody>
      </p:sp>
      <p:sp>
        <p:nvSpPr>
          <p:cNvPr id="188" name="Google Shape;188;p32"/>
          <p:cNvSpPr txBox="1"/>
          <p:nvPr/>
        </p:nvSpPr>
        <p:spPr>
          <a:xfrm>
            <a:off x="270975" y="1088375"/>
            <a:ext cx="8561100" cy="21495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This session is being recorded and the recording will be shared</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Because of our large group size today, participants will be muted</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Use the chat box for logistical questions</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Use the Q&amp;A google doc for presenter questions</a:t>
            </a:r>
            <a:endParaRPr sz="2000">
              <a:solidFill>
                <a:srgbClr val="FFFFFF"/>
              </a:solidFill>
              <a:latin typeface="Lucida Sans"/>
              <a:ea typeface="Lucida Sans"/>
              <a:cs typeface="Lucida Sans"/>
              <a:sym typeface="Lucida Sans"/>
            </a:endParaRPr>
          </a:p>
          <a:p>
            <a:pPr marL="0" marR="0" lvl="0" indent="0" algn="l" rtl="0">
              <a:lnSpc>
                <a:spcPct val="115000"/>
              </a:lnSpc>
              <a:spcBef>
                <a:spcPts val="1600"/>
              </a:spcBef>
              <a:spcAft>
                <a:spcPts val="0"/>
              </a:spcAft>
              <a:buNone/>
            </a:pPr>
            <a:endParaRPr sz="1800">
              <a:solidFill>
                <a:srgbClr val="FFFFFF"/>
              </a:solidFill>
              <a:latin typeface="Lucida Sans"/>
              <a:ea typeface="Lucida Sans"/>
              <a:cs typeface="Lucida Sans"/>
              <a:sym typeface="Lucida Sans"/>
            </a:endParaRPr>
          </a:p>
          <a:p>
            <a:pPr marL="0" marR="0" lvl="0" indent="0" algn="l" rtl="0">
              <a:lnSpc>
                <a:spcPct val="115000"/>
              </a:lnSpc>
              <a:spcBef>
                <a:spcPts val="1600"/>
              </a:spcBef>
              <a:spcAft>
                <a:spcPts val="1600"/>
              </a:spcAft>
              <a:buNone/>
            </a:pPr>
            <a:endParaRPr sz="2000">
              <a:solidFill>
                <a:srgbClr val="FFFFFF"/>
              </a:solidFill>
              <a:latin typeface="Lucida Sans"/>
              <a:ea typeface="Lucida Sans"/>
              <a:cs typeface="Lucida Sans"/>
              <a:sym typeface="Lucida Sans"/>
            </a:endParaRPr>
          </a:p>
        </p:txBody>
      </p:sp>
      <p:sp>
        <p:nvSpPr>
          <p:cNvPr id="189" name="Google Shape;189;p32"/>
          <p:cNvSpPr/>
          <p:nvPr/>
        </p:nvSpPr>
        <p:spPr>
          <a:xfrm>
            <a:off x="108650" y="3352800"/>
            <a:ext cx="8811900" cy="665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FFFFFF"/>
                </a:solidFill>
                <a:latin typeface="Comfortaa"/>
                <a:ea typeface="Comfortaa"/>
                <a:cs typeface="Comfortaa"/>
                <a:sym typeface="Comfortaa"/>
              </a:rPr>
              <a:t>Some of the ways we’ll engage together today</a:t>
            </a:r>
            <a:endParaRPr sz="2800">
              <a:solidFill>
                <a:srgbClr val="FFFFFF"/>
              </a:solidFill>
              <a:latin typeface="Comfortaa"/>
              <a:ea typeface="Comfortaa"/>
              <a:cs typeface="Comfortaa"/>
              <a:sym typeface="Comfortaa"/>
            </a:endParaRPr>
          </a:p>
        </p:txBody>
      </p:sp>
      <p:pic>
        <p:nvPicPr>
          <p:cNvPr id="190" name="Google Shape;190;p32"/>
          <p:cNvPicPr preferRelativeResize="0"/>
          <p:nvPr/>
        </p:nvPicPr>
        <p:blipFill>
          <a:blip r:embed="rId3">
            <a:alphaModFix/>
          </a:blip>
          <a:stretch>
            <a:fillRect/>
          </a:stretch>
        </p:blipFill>
        <p:spPr>
          <a:xfrm>
            <a:off x="512502" y="5430423"/>
            <a:ext cx="1385121" cy="1385100"/>
          </a:xfrm>
          <a:prstGeom prst="rect">
            <a:avLst/>
          </a:prstGeom>
          <a:noFill/>
          <a:ln>
            <a:noFill/>
          </a:ln>
        </p:spPr>
      </p:pic>
      <p:sp>
        <p:nvSpPr>
          <p:cNvPr id="191" name="Google Shape;191;p32"/>
          <p:cNvSpPr txBox="1"/>
          <p:nvPr/>
        </p:nvSpPr>
        <p:spPr>
          <a:xfrm>
            <a:off x="1588650" y="5561525"/>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Collaborative </a:t>
            </a:r>
            <a:endParaRPr sz="3300">
              <a:solidFill>
                <a:srgbClr val="FFFFFF"/>
              </a:solidFill>
              <a:latin typeface="Caveat Brush"/>
              <a:ea typeface="Caveat Brush"/>
              <a:cs typeface="Caveat Brush"/>
              <a:sym typeface="Caveat Brush"/>
            </a:endParaRPr>
          </a:p>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Q&amp;A google doc</a:t>
            </a:r>
            <a:endParaRPr>
              <a:solidFill>
                <a:srgbClr val="FFFFFF"/>
              </a:solidFill>
            </a:endParaRPr>
          </a:p>
        </p:txBody>
      </p:sp>
      <p:sp>
        <p:nvSpPr>
          <p:cNvPr id="192" name="Google Shape;192;p32"/>
          <p:cNvSpPr txBox="1"/>
          <p:nvPr/>
        </p:nvSpPr>
        <p:spPr>
          <a:xfrm>
            <a:off x="5920550" y="4454400"/>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Chat questions!</a:t>
            </a:r>
            <a:endParaRPr>
              <a:solidFill>
                <a:srgbClr val="FFFFFF"/>
              </a:solidFill>
            </a:endParaRPr>
          </a:p>
        </p:txBody>
      </p:sp>
      <p:sp>
        <p:nvSpPr>
          <p:cNvPr id="193" name="Google Shape;193;p32"/>
          <p:cNvSpPr/>
          <p:nvPr/>
        </p:nvSpPr>
        <p:spPr>
          <a:xfrm>
            <a:off x="4917450" y="4350300"/>
            <a:ext cx="1219200" cy="873900"/>
          </a:xfrm>
          <a:prstGeom prst="wedgeRoundRectCallout">
            <a:avLst>
              <a:gd name="adj1" fmla="val -20833"/>
              <a:gd name="adj2" fmla="val 62500"/>
              <a:gd name="adj3" fmla="val 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32"/>
          <p:cNvPicPr preferRelativeResize="0"/>
          <p:nvPr/>
        </p:nvPicPr>
        <p:blipFill>
          <a:blip r:embed="rId4">
            <a:alphaModFix/>
          </a:blip>
          <a:stretch>
            <a:fillRect/>
          </a:stretch>
        </p:blipFill>
        <p:spPr>
          <a:xfrm>
            <a:off x="368225" y="4235125"/>
            <a:ext cx="1219200" cy="1195296"/>
          </a:xfrm>
          <a:prstGeom prst="rect">
            <a:avLst/>
          </a:prstGeom>
          <a:noFill/>
          <a:ln>
            <a:noFill/>
          </a:ln>
        </p:spPr>
      </p:pic>
      <p:sp>
        <p:nvSpPr>
          <p:cNvPr id="195" name="Google Shape;195;p32"/>
          <p:cNvSpPr txBox="1"/>
          <p:nvPr/>
        </p:nvSpPr>
        <p:spPr>
          <a:xfrm>
            <a:off x="1320075" y="4378188"/>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Interactive poll</a:t>
            </a:r>
            <a:endParaRPr>
              <a:solidFill>
                <a:srgbClr val="FFFFFF"/>
              </a:solidFill>
            </a:endParaRPr>
          </a:p>
        </p:txBody>
      </p:sp>
      <p:sp>
        <p:nvSpPr>
          <p:cNvPr id="196" name="Google Shape;196;p32"/>
          <p:cNvSpPr txBox="1"/>
          <p:nvPr/>
        </p:nvSpPr>
        <p:spPr>
          <a:xfrm>
            <a:off x="5066550" y="5588900"/>
            <a:ext cx="3765600" cy="522900"/>
          </a:xfrm>
          <a:prstGeom prst="rect">
            <a:avLst/>
          </a:prstGeom>
          <a:solidFill>
            <a:srgbClr val="FFFF00"/>
          </a:solidFill>
          <a:ln w="2857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u="sng"/>
              <a:t>http://bit.ly/QuestionsERA1</a:t>
            </a:r>
            <a:endParaRPr sz="2200" u="sng"/>
          </a:p>
        </p:txBody>
      </p:sp>
      <p:sp>
        <p:nvSpPr>
          <p:cNvPr id="197" name="Google Shape;197;p32"/>
          <p:cNvSpPr txBox="1"/>
          <p:nvPr/>
        </p:nvSpPr>
        <p:spPr>
          <a:xfrm>
            <a:off x="5066550" y="6184225"/>
            <a:ext cx="3765600" cy="522900"/>
          </a:xfrm>
          <a:prstGeom prst="rect">
            <a:avLst/>
          </a:prstGeom>
          <a:solidFill>
            <a:srgbClr val="00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u="sng"/>
              <a:t>http://bit.ly/ResourceListERA</a:t>
            </a:r>
            <a:endParaRPr sz="2200" u="sng"/>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3"/>
        <p:cNvGrpSpPr/>
        <p:nvPr/>
      </p:nvGrpSpPr>
      <p:grpSpPr>
        <a:xfrm>
          <a:off x="0" y="0"/>
          <a:ext cx="0" cy="0"/>
          <a:chOff x="0" y="0"/>
          <a:chExt cx="0" cy="0"/>
        </a:xfrm>
      </p:grpSpPr>
      <p:sp>
        <p:nvSpPr>
          <p:cNvPr id="434" name="Google Shape;434;p60"/>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p>
            <a:pPr marL="177800" lvl="0" indent="-400050" algn="l" rtl="0">
              <a:lnSpc>
                <a:spcPct val="90000"/>
              </a:lnSpc>
              <a:spcBef>
                <a:spcPts val="0"/>
              </a:spcBef>
              <a:spcAft>
                <a:spcPts val="0"/>
              </a:spcAft>
              <a:buClr>
                <a:schemeClr val="dk1"/>
              </a:buClr>
              <a:buSzPts val="3500"/>
              <a:buChar char="•"/>
            </a:pPr>
            <a:r>
              <a:rPr lang="en" sz="2000" b="1">
                <a:solidFill>
                  <a:srgbClr val="0563C1"/>
                </a:solidFill>
              </a:rPr>
              <a:t>Onsets </a:t>
            </a:r>
            <a:r>
              <a:rPr lang="en" sz="2000"/>
              <a:t>or the beginning of syllables can be: </a:t>
            </a:r>
            <a:endParaRPr sz="2000"/>
          </a:p>
          <a:p>
            <a:pPr marL="520700" lvl="1" indent="-234950" algn="l" rtl="0">
              <a:lnSpc>
                <a:spcPct val="90000"/>
              </a:lnSpc>
              <a:spcBef>
                <a:spcPts val="400"/>
              </a:spcBef>
              <a:spcAft>
                <a:spcPts val="0"/>
              </a:spcAft>
              <a:buClr>
                <a:schemeClr val="dk1"/>
              </a:buClr>
              <a:buSzPts val="2700"/>
              <a:buChar char="•"/>
            </a:pPr>
            <a:r>
              <a:rPr lang="en" sz="2000"/>
              <a:t>C (any English consonant phoneme except /ŋ/ can serve as an onset)</a:t>
            </a:r>
            <a:endParaRPr sz="2000"/>
          </a:p>
          <a:p>
            <a:pPr marL="520700" lvl="1" indent="-234950" algn="l" rtl="0">
              <a:lnSpc>
                <a:spcPct val="90000"/>
              </a:lnSpc>
              <a:spcBef>
                <a:spcPts val="400"/>
              </a:spcBef>
              <a:spcAft>
                <a:spcPts val="0"/>
              </a:spcAft>
              <a:buClr>
                <a:schemeClr val="dk1"/>
              </a:buClr>
              <a:buSzPts val="2700"/>
              <a:buChar char="•"/>
            </a:pPr>
            <a:r>
              <a:rPr lang="en" sz="2000"/>
              <a:t>CC (clusters as onsets—nearly all consonants + l, r, w, j; and s + m, n, p, t, k, f, (e.g., /sf/ as in sphere)  </a:t>
            </a:r>
            <a:endParaRPr sz="2000"/>
          </a:p>
          <a:p>
            <a:pPr marL="520700" lvl="1" indent="-234950" algn="l" rtl="0">
              <a:lnSpc>
                <a:spcPct val="90000"/>
              </a:lnSpc>
              <a:spcBef>
                <a:spcPts val="400"/>
              </a:spcBef>
              <a:spcAft>
                <a:spcPts val="0"/>
              </a:spcAft>
              <a:buClr>
                <a:schemeClr val="dk1"/>
              </a:buClr>
              <a:buSzPts val="2700"/>
              <a:buChar char="•"/>
            </a:pPr>
            <a:r>
              <a:rPr lang="en" sz="2000"/>
              <a:t>CCC (very restricted—first C has to be /s/ the third must be /l/ </a:t>
            </a:r>
            <a:r>
              <a:rPr lang="en" sz="2000" i="1"/>
              <a:t>split</a:t>
            </a:r>
            <a:r>
              <a:rPr lang="en" sz="2000"/>
              <a:t>, /ɹ/ </a:t>
            </a:r>
            <a:r>
              <a:rPr lang="en" sz="2000" i="1"/>
              <a:t>string</a:t>
            </a:r>
            <a:r>
              <a:rPr lang="en" sz="2000"/>
              <a:t>, /j/ </a:t>
            </a:r>
            <a:r>
              <a:rPr lang="en" sz="2000" i="1"/>
              <a:t>skew</a:t>
            </a:r>
            <a:r>
              <a:rPr lang="en" sz="2000"/>
              <a:t>, or /w/ </a:t>
            </a:r>
            <a:r>
              <a:rPr lang="en" sz="2000" i="1"/>
              <a:t>squeeze</a:t>
            </a:r>
            <a:r>
              <a:rPr lang="en" sz="2000"/>
              <a:t>.</a:t>
            </a:r>
            <a:endParaRPr sz="2000"/>
          </a:p>
          <a:p>
            <a:pPr marL="177800" lvl="0" indent="-400050" algn="l" rtl="0">
              <a:lnSpc>
                <a:spcPct val="90000"/>
              </a:lnSpc>
              <a:spcBef>
                <a:spcPts val="800"/>
              </a:spcBef>
              <a:spcAft>
                <a:spcPts val="0"/>
              </a:spcAft>
              <a:buClr>
                <a:schemeClr val="dk1"/>
              </a:buClr>
              <a:buSzPts val="3500"/>
              <a:buChar char="•"/>
            </a:pPr>
            <a:r>
              <a:rPr lang="en" sz="2000" b="1">
                <a:solidFill>
                  <a:srgbClr val="0563C1"/>
                </a:solidFill>
              </a:rPr>
              <a:t>Codas</a:t>
            </a:r>
            <a:r>
              <a:rPr lang="en" sz="2000"/>
              <a:t> or the ends of syllables can be C, CC (rare at non-word-coda)</a:t>
            </a:r>
            <a:br>
              <a:rPr lang="en" sz="2000"/>
            </a:br>
            <a:r>
              <a:rPr lang="en" sz="2000"/>
              <a:t>but CC and CCC are not rare at word-end codas.</a:t>
            </a:r>
            <a:endParaRPr sz="2000"/>
          </a:p>
          <a:p>
            <a:pPr marL="177800" lvl="0" indent="-400050" algn="l" rtl="0">
              <a:lnSpc>
                <a:spcPct val="90000"/>
              </a:lnSpc>
              <a:spcBef>
                <a:spcPts val="800"/>
              </a:spcBef>
              <a:spcAft>
                <a:spcPts val="0"/>
              </a:spcAft>
              <a:buClr>
                <a:schemeClr val="dk1"/>
              </a:buClr>
              <a:buSzPts val="3500"/>
              <a:buChar char="•"/>
            </a:pPr>
            <a:r>
              <a:rPr lang="en" sz="2000" b="1">
                <a:solidFill>
                  <a:srgbClr val="0563C1"/>
                </a:solidFill>
              </a:rPr>
              <a:t>Codas</a:t>
            </a:r>
            <a:r>
              <a:rPr lang="en" sz="2000"/>
              <a:t> at the ends of words can have CCCC as in </a:t>
            </a:r>
            <a:r>
              <a:rPr lang="en" sz="2000" i="1"/>
              <a:t>bursts</a:t>
            </a:r>
            <a:r>
              <a:rPr lang="en" sz="2000"/>
              <a:t> /rsts/, </a:t>
            </a:r>
            <a:r>
              <a:rPr lang="en" sz="2000" i="1"/>
              <a:t>texts</a:t>
            </a:r>
            <a:r>
              <a:rPr lang="en" sz="2000"/>
              <a:t> /ksts/, </a:t>
            </a:r>
            <a:r>
              <a:rPr lang="en" sz="2000" i="1"/>
              <a:t>glimpsed</a:t>
            </a:r>
            <a:r>
              <a:rPr lang="en" sz="2000"/>
              <a:t> /mpst/.</a:t>
            </a:r>
            <a:endParaRPr sz="2000"/>
          </a:p>
          <a:p>
            <a:pPr marL="177800" lvl="0" indent="-38100" algn="l" rtl="0">
              <a:lnSpc>
                <a:spcPct val="90000"/>
              </a:lnSpc>
              <a:spcBef>
                <a:spcPts val="800"/>
              </a:spcBef>
              <a:spcAft>
                <a:spcPts val="0"/>
              </a:spcAft>
              <a:buClr>
                <a:schemeClr val="dk1"/>
              </a:buClr>
              <a:buSzPts val="2100"/>
              <a:buNone/>
            </a:pPr>
            <a:endParaRPr sz="1100"/>
          </a:p>
        </p:txBody>
      </p:sp>
      <p:sp>
        <p:nvSpPr>
          <p:cNvPr id="435" name="Google Shape;435;p60"/>
          <p:cNvSpPr/>
          <p:nvPr/>
        </p:nvSpPr>
        <p:spPr>
          <a:xfrm>
            <a:off x="355200" y="36512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a:solidFill>
                  <a:srgbClr val="FFFFFF"/>
                </a:solidFill>
                <a:latin typeface="Comfortaa"/>
                <a:ea typeface="Comfortaa"/>
                <a:cs typeface="Comfortaa"/>
                <a:sym typeface="Comfortaa"/>
              </a:rPr>
              <a:t>What consonants (and consonant clusters) can be onsets or codas?  </a:t>
            </a:r>
            <a:endParaRPr sz="29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9"/>
        <p:cNvGrpSpPr/>
        <p:nvPr/>
      </p:nvGrpSpPr>
      <p:grpSpPr>
        <a:xfrm>
          <a:off x="0" y="0"/>
          <a:ext cx="0" cy="0"/>
          <a:chOff x="0" y="0"/>
          <a:chExt cx="0" cy="0"/>
        </a:xfrm>
      </p:grpSpPr>
      <p:sp>
        <p:nvSpPr>
          <p:cNvPr id="440" name="Google Shape;440;p61"/>
          <p:cNvSpPr txBox="1">
            <a:spLocks noGrp="1"/>
          </p:cNvSpPr>
          <p:nvPr>
            <p:ph type="body" idx="1"/>
          </p:nvPr>
        </p:nvSpPr>
        <p:spPr>
          <a:xfrm>
            <a:off x="628650" y="1825625"/>
            <a:ext cx="7886700" cy="4351200"/>
          </a:xfrm>
          <a:prstGeom prst="rect">
            <a:avLst/>
          </a:prstGeom>
          <a:noFill/>
          <a:ln>
            <a:noFill/>
          </a:ln>
        </p:spPr>
        <p:txBody>
          <a:bodyPr spcFirstLastPara="1" wrap="square" lIns="57150" tIns="34275" rIns="68575" bIns="34275" anchor="t" anchorCtr="0">
            <a:noAutofit/>
          </a:bodyPr>
          <a:lstStyle/>
          <a:p>
            <a:pPr marL="177800" lvl="0" indent="-374650" algn="l" rtl="0">
              <a:lnSpc>
                <a:spcPct val="90000"/>
              </a:lnSpc>
              <a:spcBef>
                <a:spcPts val="0"/>
              </a:spcBef>
              <a:spcAft>
                <a:spcPts val="0"/>
              </a:spcAft>
              <a:buClr>
                <a:schemeClr val="dk1"/>
              </a:buClr>
              <a:buSzPts val="3100"/>
              <a:buChar char="•"/>
            </a:pPr>
            <a:r>
              <a:rPr lang="en"/>
              <a:t>This will take time, and some special attention to building up some familiarity with the language of literacy.</a:t>
            </a:r>
            <a:endParaRPr/>
          </a:p>
          <a:p>
            <a:pPr marL="520700" lvl="1" indent="-241300" algn="l" rtl="0">
              <a:lnSpc>
                <a:spcPct val="90000"/>
              </a:lnSpc>
              <a:spcBef>
                <a:spcPts val="400"/>
              </a:spcBef>
              <a:spcAft>
                <a:spcPts val="0"/>
              </a:spcAft>
              <a:buClr>
                <a:schemeClr val="dk1"/>
              </a:buClr>
              <a:buSzPts val="2800"/>
              <a:buChar char="•"/>
            </a:pPr>
            <a:r>
              <a:rPr lang="en" sz="2100"/>
              <a:t>For English learners, opportunities to learn enough of the oral language to avoid being lost!  (Trying to teach young children a language through its writing system is an exercise in futility!)</a:t>
            </a:r>
            <a:endParaRPr sz="2100"/>
          </a:p>
          <a:p>
            <a:pPr marL="520700" lvl="1" indent="-241300" algn="l" rtl="0">
              <a:lnSpc>
                <a:spcPct val="90000"/>
              </a:lnSpc>
              <a:spcBef>
                <a:spcPts val="400"/>
              </a:spcBef>
              <a:spcAft>
                <a:spcPts val="0"/>
              </a:spcAft>
              <a:buClr>
                <a:schemeClr val="dk1"/>
              </a:buClr>
              <a:buSzPts val="2800"/>
              <a:buChar char="•"/>
            </a:pPr>
            <a:r>
              <a:rPr lang="en" sz="2100"/>
              <a:t>For speakers of varieties of English, opportunities to gain some familiarity with the language of written texts before commencing on reading instruction.</a:t>
            </a:r>
            <a:endParaRPr sz="2100"/>
          </a:p>
          <a:p>
            <a:pPr marL="177800" lvl="0" indent="-374650" algn="l" rtl="0">
              <a:lnSpc>
                <a:spcPct val="90000"/>
              </a:lnSpc>
              <a:spcBef>
                <a:spcPts val="800"/>
              </a:spcBef>
              <a:spcAft>
                <a:spcPts val="0"/>
              </a:spcAft>
              <a:buClr>
                <a:schemeClr val="dk1"/>
              </a:buClr>
              <a:buSzPts val="3100"/>
              <a:buChar char="•"/>
            </a:pPr>
            <a:r>
              <a:rPr lang="en"/>
              <a:t>How to do all that?  Meredith will discuss some specifics, but my advice and approach?</a:t>
            </a:r>
            <a:endParaRPr/>
          </a:p>
          <a:p>
            <a:pPr marL="520700" lvl="1" indent="-241300" algn="l" rtl="0">
              <a:lnSpc>
                <a:spcPct val="90000"/>
              </a:lnSpc>
              <a:spcBef>
                <a:spcPts val="400"/>
              </a:spcBef>
              <a:spcAft>
                <a:spcPts val="0"/>
              </a:spcAft>
              <a:buClr>
                <a:schemeClr val="dk1"/>
              </a:buClr>
              <a:buSzPts val="2800"/>
              <a:buChar char="•"/>
            </a:pPr>
            <a:r>
              <a:rPr lang="en" sz="2100"/>
              <a:t>Front-loading tons of language-rich activities—games, artwork, music, drama, chants, poetry, read-alouds of rich books that invite participation and repetition, etc.</a:t>
            </a:r>
            <a:endParaRPr sz="2100"/>
          </a:p>
        </p:txBody>
      </p:sp>
      <p:sp>
        <p:nvSpPr>
          <p:cNvPr id="441" name="Google Shape;441;p61"/>
          <p:cNvSpPr/>
          <p:nvPr/>
        </p:nvSpPr>
        <p:spPr>
          <a:xfrm>
            <a:off x="287700" y="27062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600">
                <a:solidFill>
                  <a:srgbClr val="FFFFFF"/>
                </a:solidFill>
                <a:latin typeface="Comfortaa"/>
                <a:ea typeface="Comfortaa"/>
                <a:cs typeface="Comfortaa"/>
                <a:sym typeface="Comfortaa"/>
              </a:rPr>
              <a:t>Back to the question of what kids need to be ready for reading instruction in English:</a:t>
            </a:r>
            <a:endParaRPr sz="2900">
              <a:solidFill>
                <a:srgbClr val="FFFFFF"/>
              </a:solidFill>
              <a:latin typeface="Comfortaa"/>
              <a:ea typeface="Comfortaa"/>
              <a:cs typeface="Comfortaa"/>
              <a:sym typeface="Comforta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5"/>
        <p:cNvGrpSpPr/>
        <p:nvPr/>
      </p:nvGrpSpPr>
      <p:grpSpPr>
        <a:xfrm>
          <a:off x="0" y="0"/>
          <a:ext cx="0" cy="0"/>
          <a:chOff x="0" y="0"/>
          <a:chExt cx="0" cy="0"/>
        </a:xfrm>
      </p:grpSpPr>
      <p:sp>
        <p:nvSpPr>
          <p:cNvPr id="446" name="Google Shape;446;p62"/>
          <p:cNvSpPr txBox="1">
            <a:spLocks noGrp="1"/>
          </p:cNvSpPr>
          <p:nvPr>
            <p:ph type="body" idx="1"/>
          </p:nvPr>
        </p:nvSpPr>
        <p:spPr>
          <a:xfrm>
            <a:off x="363900" y="1494150"/>
            <a:ext cx="8160300" cy="4960800"/>
          </a:xfrm>
          <a:prstGeom prst="rect">
            <a:avLst/>
          </a:prstGeom>
        </p:spPr>
        <p:txBody>
          <a:bodyPr spcFirstLastPara="1" wrap="square" lIns="68575" tIns="34275" rIns="68575" bIns="34275" anchor="t" anchorCtr="0">
            <a:noAutofit/>
          </a:bodyPr>
          <a:lstStyle/>
          <a:p>
            <a:pPr marL="457200" lvl="0" indent="-342900" algn="l" rtl="0">
              <a:spcBef>
                <a:spcPts val="1000"/>
              </a:spcBef>
              <a:spcAft>
                <a:spcPts val="0"/>
              </a:spcAft>
              <a:buSzPts val="1800"/>
              <a:buChar char="•"/>
            </a:pPr>
            <a:r>
              <a:rPr lang="en"/>
              <a:t>Not in isolation or in meaningless texts.  Instead, familiarize children with sounds and sound combos through read-alouds, participatory chants, poems, call and response,  and kiddie and folk-songs (there are many online, on pinterest, teachers pay teachers, youtube, etc.)*</a:t>
            </a:r>
            <a:endParaRPr/>
          </a:p>
          <a:p>
            <a:pPr marL="457200" lvl="0" indent="-342900" algn="l" rtl="0">
              <a:spcBef>
                <a:spcPts val="0"/>
              </a:spcBef>
              <a:spcAft>
                <a:spcPts val="0"/>
              </a:spcAft>
              <a:buSzPts val="1800"/>
              <a:buChar char="•"/>
            </a:pPr>
            <a:r>
              <a:rPr lang="en"/>
              <a:t>Select ones that are fun, and especially that are memorable to use.</a:t>
            </a:r>
            <a:endParaRPr/>
          </a:p>
          <a:p>
            <a:pPr marL="457200" lvl="0" indent="-342900" algn="l" rtl="0">
              <a:spcBef>
                <a:spcPts val="0"/>
              </a:spcBef>
              <a:spcAft>
                <a:spcPts val="0"/>
              </a:spcAft>
              <a:buSzPts val="1800"/>
              <a:buChar char="•"/>
            </a:pPr>
            <a:r>
              <a:rPr lang="en"/>
              <a:t>Pull words from songs with sound combos to work on:  e.g., from “This land is your land, ” words such as la</a:t>
            </a:r>
            <a:r>
              <a:rPr lang="en">
                <a:solidFill>
                  <a:srgbClr val="4472C4"/>
                </a:solidFill>
              </a:rPr>
              <a:t>nd</a:t>
            </a:r>
            <a:r>
              <a:rPr lang="en"/>
              <a:t>, isla</a:t>
            </a:r>
            <a:r>
              <a:rPr lang="en">
                <a:solidFill>
                  <a:srgbClr val="4472C4"/>
                </a:solidFill>
              </a:rPr>
              <a:t>nd</a:t>
            </a:r>
            <a:r>
              <a:rPr lang="en"/>
              <a:t>, fore</a:t>
            </a:r>
            <a:r>
              <a:rPr lang="en">
                <a:solidFill>
                  <a:srgbClr val="4472C4"/>
                </a:solidFill>
              </a:rPr>
              <a:t>st</a:t>
            </a:r>
            <a:r>
              <a:rPr lang="en"/>
              <a:t>, gu</a:t>
            </a:r>
            <a:r>
              <a:rPr lang="en">
                <a:solidFill>
                  <a:srgbClr val="4472C4"/>
                </a:solidFill>
              </a:rPr>
              <a:t>lf str</a:t>
            </a:r>
            <a:r>
              <a:rPr lang="en"/>
              <a:t>eam wate</a:t>
            </a:r>
            <a:r>
              <a:rPr lang="en">
                <a:solidFill>
                  <a:srgbClr val="4472C4"/>
                </a:solidFill>
              </a:rPr>
              <a:t>rs</a:t>
            </a:r>
            <a:r>
              <a:rPr lang="en"/>
              <a:t>, etc. (Smithsonian has a big collection of kid-friendly folk-songs)</a:t>
            </a:r>
            <a:endParaRPr/>
          </a:p>
          <a:p>
            <a:pPr marL="457200" lvl="0" indent="-342900" algn="l" rtl="0">
              <a:spcBef>
                <a:spcPts val="0"/>
              </a:spcBef>
              <a:spcAft>
                <a:spcPts val="0"/>
              </a:spcAft>
              <a:buSzPts val="1800"/>
              <a:buChar char="•"/>
            </a:pPr>
            <a:r>
              <a:rPr lang="en"/>
              <a:t>Hearing, singing, and acting out interesting sounds make them impactful and memorable for children in ways that mindless drills that are disconnected from meaning do not.</a:t>
            </a:r>
            <a:endParaRPr/>
          </a:p>
          <a:p>
            <a:pPr marL="457200" lvl="0" indent="-342900" algn="l" rtl="0">
              <a:spcBef>
                <a:spcPts val="0"/>
              </a:spcBef>
              <a:spcAft>
                <a:spcPts val="0"/>
              </a:spcAft>
              <a:buSzPts val="1800"/>
              <a:buChar char="•"/>
            </a:pPr>
            <a:r>
              <a:rPr lang="en"/>
              <a:t>And once kids can hear and attend to these sounds, they are ready to match them up with graphemic representations</a:t>
            </a:r>
            <a:endParaRPr/>
          </a:p>
          <a:p>
            <a:pPr marL="0" lvl="0" indent="0" algn="l" rtl="0">
              <a:spcBef>
                <a:spcPts val="800"/>
              </a:spcBef>
              <a:spcAft>
                <a:spcPts val="0"/>
              </a:spcAft>
              <a:buNone/>
            </a:pPr>
            <a:endParaRPr sz="1600"/>
          </a:p>
        </p:txBody>
      </p:sp>
      <p:sp>
        <p:nvSpPr>
          <p:cNvPr id="447" name="Google Shape;447;p62"/>
          <p:cNvSpPr/>
          <p:nvPr/>
        </p:nvSpPr>
        <p:spPr>
          <a:xfrm>
            <a:off x="287700" y="27062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600">
                <a:solidFill>
                  <a:srgbClr val="FFFFFF"/>
                </a:solidFill>
                <a:latin typeface="Comfortaa"/>
                <a:ea typeface="Comfortaa"/>
                <a:cs typeface="Comfortaa"/>
                <a:sym typeface="Comfortaa"/>
              </a:rPr>
              <a:t>How to help children learn to hear such sounds and sound combinations?</a:t>
            </a:r>
            <a:endParaRPr sz="2900">
              <a:solidFill>
                <a:srgbClr val="FFFFFF"/>
              </a:solidFill>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51"/>
        <p:cNvGrpSpPr/>
        <p:nvPr/>
      </p:nvGrpSpPr>
      <p:grpSpPr>
        <a:xfrm>
          <a:off x="0" y="0"/>
          <a:ext cx="0" cy="0"/>
          <a:chOff x="0" y="0"/>
          <a:chExt cx="0" cy="0"/>
        </a:xfrm>
      </p:grpSpPr>
      <p:sp>
        <p:nvSpPr>
          <p:cNvPr id="452" name="Google Shape;452;p63"/>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1100"/>
              <a:t>Some resources you might find useful</a:t>
            </a:r>
            <a:endParaRPr sz="1100"/>
          </a:p>
        </p:txBody>
      </p:sp>
      <p:sp>
        <p:nvSpPr>
          <p:cNvPr id="453" name="Google Shape;453;p63"/>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p>
            <a:pPr marL="177800" lvl="0" indent="-203200" algn="l" rtl="0">
              <a:lnSpc>
                <a:spcPct val="100000"/>
              </a:lnSpc>
              <a:spcBef>
                <a:spcPts val="0"/>
              </a:spcBef>
              <a:spcAft>
                <a:spcPts val="0"/>
              </a:spcAft>
              <a:buClr>
                <a:schemeClr val="dk1"/>
              </a:buClr>
              <a:buSzPts val="2000"/>
              <a:buChar char="•"/>
            </a:pPr>
            <a:r>
              <a:rPr lang="en" sz="2000"/>
              <a:t>American Speech and Hearing Association has some excellent resources—the phonemic inventories of many languages—including English, Spanish, etc. </a:t>
            </a:r>
            <a:r>
              <a:rPr lang="en" sz="2000" u="sng">
                <a:solidFill>
                  <a:schemeClr val="hlink"/>
                </a:solidFill>
                <a:hlinkClick r:id="rId3"/>
              </a:rPr>
              <a:t>https://www.asha.org/practice/multicultural/phono/</a:t>
            </a:r>
            <a:endParaRPr sz="2000"/>
          </a:p>
          <a:p>
            <a:pPr marL="177800" lvl="0" indent="-203200" algn="l" rtl="0">
              <a:lnSpc>
                <a:spcPct val="100000"/>
              </a:lnSpc>
              <a:spcBef>
                <a:spcPts val="0"/>
              </a:spcBef>
              <a:spcAft>
                <a:spcPts val="0"/>
              </a:spcAft>
              <a:buClr>
                <a:schemeClr val="dk1"/>
              </a:buClr>
              <a:buSzPts val="2000"/>
              <a:buChar char="•"/>
            </a:pPr>
            <a:r>
              <a:rPr lang="en" sz="2000"/>
              <a:t>Dr. Alberto Villanueva Reyes (U of Puerto Rico)’s slides comparing English and Spanish phonology. </a:t>
            </a:r>
            <a:endParaRPr sz="2000"/>
          </a:p>
          <a:p>
            <a:pPr marL="177800" lvl="0" indent="-203200" algn="l" rtl="0">
              <a:lnSpc>
                <a:spcPct val="100000"/>
              </a:lnSpc>
              <a:spcBef>
                <a:spcPts val="0"/>
              </a:spcBef>
              <a:spcAft>
                <a:spcPts val="0"/>
              </a:spcAft>
              <a:buClr>
                <a:schemeClr val="dk1"/>
              </a:buClr>
              <a:buSzPts val="2000"/>
              <a:buChar char="•"/>
            </a:pPr>
            <a:r>
              <a:rPr lang="en" sz="2000"/>
              <a:t>Fillmore, L.W. &amp; Snow, C.E. (2018), What teachers need to know about language.  In Adger, C.T., Snow, C.E., and Christian, D., Eds.  </a:t>
            </a:r>
            <a:r>
              <a:rPr lang="en" sz="2000" i="1"/>
              <a:t>What teacher need to know about language, </a:t>
            </a:r>
            <a:r>
              <a:rPr lang="en" sz="2000"/>
              <a:t>2nd Ed. (pp. 8-51). CAL Series on Language Education.  Bristol: Multilingual Matter. </a:t>
            </a:r>
            <a:endParaRPr sz="1600"/>
          </a:p>
          <a:p>
            <a:pPr marL="177800" lvl="0" indent="-203200" algn="l" rtl="0">
              <a:lnSpc>
                <a:spcPct val="90000"/>
              </a:lnSpc>
              <a:spcBef>
                <a:spcPts val="800"/>
              </a:spcBef>
              <a:spcAft>
                <a:spcPts val="0"/>
              </a:spcAft>
              <a:buClr>
                <a:schemeClr val="dk1"/>
              </a:buClr>
              <a:buSzPts val="2000"/>
              <a:buChar char="•"/>
            </a:pPr>
            <a:r>
              <a:rPr lang="en" sz="2000"/>
              <a:t>Fillmore, L.W.  (2009) English language development:  Acquiring the language needed for literacy and learning.  Research into Practice. &lt;http://assets.pearsonschool.com/asset_mgr/current/201010/</a:t>
            </a:r>
            <a:br>
              <a:rPr lang="en" sz="2000"/>
            </a:br>
            <a:r>
              <a:rPr lang="en" sz="2000"/>
              <a:t>English%20Language%20Development.pdf&gt;</a:t>
            </a:r>
            <a:endParaRPr sz="1600"/>
          </a:p>
        </p:txBody>
      </p:sp>
      <p:sp>
        <p:nvSpPr>
          <p:cNvPr id="454" name="Google Shape;454;p63"/>
          <p:cNvSpPr/>
          <p:nvPr/>
        </p:nvSpPr>
        <p:spPr>
          <a:xfrm>
            <a:off x="287700" y="270625"/>
            <a:ext cx="84336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Resources</a:t>
            </a:r>
            <a:endParaRPr sz="3500">
              <a:solidFill>
                <a:srgbClr val="FFFFFF"/>
              </a:solidFill>
              <a:latin typeface="Comfortaa"/>
              <a:ea typeface="Comfortaa"/>
              <a:cs typeface="Comfortaa"/>
              <a:sym typeface="Comforta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4"/>
          <p:cNvSpPr txBox="1">
            <a:spLocks noGrp="1"/>
          </p:cNvSpPr>
          <p:nvPr>
            <p:ph type="subTitle" idx="1"/>
          </p:nvPr>
        </p:nvSpPr>
        <p:spPr>
          <a:xfrm>
            <a:off x="890550" y="3341488"/>
            <a:ext cx="7362900" cy="18738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2100"/>
              <a:buNone/>
            </a:pPr>
            <a:endParaRPr sz="1100">
              <a:solidFill>
                <a:srgbClr val="FFFFFF"/>
              </a:solidFill>
            </a:endParaRPr>
          </a:p>
          <a:p>
            <a:pPr marL="0" lvl="0" indent="0" algn="ctr" rtl="0">
              <a:lnSpc>
                <a:spcPct val="90000"/>
              </a:lnSpc>
              <a:spcBef>
                <a:spcPts val="800"/>
              </a:spcBef>
              <a:spcAft>
                <a:spcPts val="0"/>
              </a:spcAft>
              <a:buClr>
                <a:schemeClr val="dk1"/>
              </a:buClr>
              <a:buSzPts val="2100"/>
              <a:buNone/>
            </a:pPr>
            <a:r>
              <a:rPr lang="en" sz="2600">
                <a:solidFill>
                  <a:srgbClr val="FFFFFF"/>
                </a:solidFill>
              </a:rPr>
              <a:t>What to prioritize? </a:t>
            </a:r>
            <a:endParaRPr sz="2600">
              <a:solidFill>
                <a:srgbClr val="FFFFFF"/>
              </a:solidFill>
            </a:endParaRPr>
          </a:p>
          <a:p>
            <a:pPr marL="0" lvl="0" indent="0" algn="ctr" rtl="0">
              <a:lnSpc>
                <a:spcPct val="90000"/>
              </a:lnSpc>
              <a:spcBef>
                <a:spcPts val="800"/>
              </a:spcBef>
              <a:spcAft>
                <a:spcPts val="0"/>
              </a:spcAft>
              <a:buClr>
                <a:schemeClr val="dk1"/>
              </a:buClr>
              <a:buSzPts val="2100"/>
              <a:buNone/>
            </a:pPr>
            <a:r>
              <a:rPr lang="en" sz="2600">
                <a:solidFill>
                  <a:srgbClr val="FFFFFF"/>
                </a:solidFill>
              </a:rPr>
              <a:t>What resources can help you do so?</a:t>
            </a:r>
            <a:endParaRPr sz="1600">
              <a:solidFill>
                <a:srgbClr val="FFFFFF"/>
              </a:solidFill>
            </a:endParaRPr>
          </a:p>
        </p:txBody>
      </p:sp>
      <p:pic>
        <p:nvPicPr>
          <p:cNvPr id="460" name="Google Shape;460;p64"/>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461" name="Google Shape;461;p64"/>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462" name="Google Shape;462;p64"/>
          <p:cNvSpPr/>
          <p:nvPr/>
        </p:nvSpPr>
        <p:spPr>
          <a:xfrm>
            <a:off x="247200" y="19262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What does this look like in the classroom?</a:t>
            </a:r>
            <a:endParaRPr sz="3000">
              <a:solidFill>
                <a:srgbClr val="FFFFFF"/>
              </a:solidFill>
              <a:latin typeface="Comfortaa"/>
              <a:ea typeface="Comfortaa"/>
              <a:cs typeface="Comfortaa"/>
              <a:sym typeface="Comfortaa"/>
            </a:endParaRPr>
          </a:p>
        </p:txBody>
      </p:sp>
      <p:pic>
        <p:nvPicPr>
          <p:cNvPr id="463" name="Google Shape;463;p64"/>
          <p:cNvPicPr preferRelativeResize="0"/>
          <p:nvPr/>
        </p:nvPicPr>
        <p:blipFill>
          <a:blip r:embed="rId4">
            <a:alphaModFix/>
          </a:blip>
          <a:stretch>
            <a:fillRect/>
          </a:stretch>
        </p:blipFill>
        <p:spPr>
          <a:xfrm>
            <a:off x="3062187" y="827500"/>
            <a:ext cx="3019625" cy="939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67"/>
        <p:cNvGrpSpPr/>
        <p:nvPr/>
      </p:nvGrpSpPr>
      <p:grpSpPr>
        <a:xfrm>
          <a:off x="0" y="0"/>
          <a:ext cx="0" cy="0"/>
          <a:chOff x="0" y="0"/>
          <a:chExt cx="0" cy="0"/>
        </a:xfrm>
      </p:grpSpPr>
      <p:sp>
        <p:nvSpPr>
          <p:cNvPr id="468" name="Google Shape;468;p65"/>
          <p:cNvSpPr txBox="1">
            <a:spLocks noGrp="1"/>
          </p:cNvSpPr>
          <p:nvPr>
            <p:ph type="body" idx="1"/>
          </p:nvPr>
        </p:nvSpPr>
        <p:spPr>
          <a:xfrm>
            <a:off x="457200" y="1320276"/>
            <a:ext cx="8229600" cy="4526100"/>
          </a:xfrm>
          <a:prstGeom prst="rect">
            <a:avLst/>
          </a:prstGeom>
          <a:noFill/>
          <a:ln>
            <a:noFill/>
          </a:ln>
        </p:spPr>
        <p:txBody>
          <a:bodyPr spcFirstLastPara="1" wrap="square" lIns="68575" tIns="34275" rIns="68575" bIns="34275" anchor="t" anchorCtr="0">
            <a:noAutofit/>
          </a:bodyPr>
          <a:lstStyle/>
          <a:p>
            <a:pPr marL="254000" lvl="0" indent="-114300" algn="l" rtl="0">
              <a:spcBef>
                <a:spcPts val="0"/>
              </a:spcBef>
              <a:spcAft>
                <a:spcPts val="0"/>
              </a:spcAft>
              <a:buClr>
                <a:srgbClr val="3F3F39"/>
              </a:buClr>
              <a:buSzPts val="2300"/>
              <a:buNone/>
            </a:pPr>
            <a:endParaRPr sz="2400">
              <a:latin typeface="Calibri"/>
              <a:ea typeface="Calibri"/>
              <a:cs typeface="Calibri"/>
              <a:sym typeface="Calibri"/>
            </a:endParaRPr>
          </a:p>
          <a:p>
            <a:pPr marL="254000" lvl="0" indent="-234950" algn="l" rtl="0">
              <a:spcBef>
                <a:spcPts val="500"/>
              </a:spcBef>
              <a:spcAft>
                <a:spcPts val="0"/>
              </a:spcAft>
              <a:buClr>
                <a:srgbClr val="3F3F39"/>
              </a:buClr>
              <a:buSzPts val="1900"/>
              <a:buFont typeface="Calibri"/>
              <a:buChar char="●"/>
            </a:pPr>
            <a:r>
              <a:rPr lang="en" sz="2400" b="1">
                <a:latin typeface="Calibri"/>
                <a:ea typeface="Calibri"/>
                <a:cs typeface="Calibri"/>
                <a:sym typeface="Calibri"/>
              </a:rPr>
              <a:t>Access to full suite of </a:t>
            </a:r>
            <a:r>
              <a:rPr lang="en" sz="2400" b="1">
                <a:solidFill>
                  <a:srgbClr val="1EA56A"/>
                </a:solidFill>
                <a:latin typeface="Calibri"/>
                <a:ea typeface="Calibri"/>
                <a:cs typeface="Calibri"/>
                <a:sym typeface="Calibri"/>
              </a:rPr>
              <a:t>foundational skills</a:t>
            </a:r>
            <a:endParaRPr sz="2400" b="1">
              <a:latin typeface="Calibri"/>
              <a:ea typeface="Calibri"/>
              <a:cs typeface="Calibri"/>
              <a:sym typeface="Calibri"/>
            </a:endParaRPr>
          </a:p>
          <a:p>
            <a:pPr marL="254000" lvl="0" indent="-114300" algn="l" rtl="0">
              <a:spcBef>
                <a:spcPts val="500"/>
              </a:spcBef>
              <a:spcAft>
                <a:spcPts val="0"/>
              </a:spcAft>
              <a:buClr>
                <a:srgbClr val="3F3F39"/>
              </a:buClr>
              <a:buSzPts val="2300"/>
              <a:buNone/>
            </a:pPr>
            <a:endParaRPr sz="2400" b="1">
              <a:latin typeface="Calibri"/>
              <a:ea typeface="Calibri"/>
              <a:cs typeface="Calibri"/>
              <a:sym typeface="Calibri"/>
            </a:endParaRPr>
          </a:p>
          <a:p>
            <a:pPr marL="254000" lvl="0" indent="-234950" algn="l" rtl="0">
              <a:spcBef>
                <a:spcPts val="500"/>
              </a:spcBef>
              <a:spcAft>
                <a:spcPts val="0"/>
              </a:spcAft>
              <a:buClr>
                <a:srgbClr val="3F3F39"/>
              </a:buClr>
              <a:buSzPts val="1900"/>
              <a:buFont typeface="Calibri"/>
              <a:buChar char="●"/>
            </a:pPr>
            <a:r>
              <a:rPr lang="en" sz="2400" b="1">
                <a:latin typeface="Calibri"/>
                <a:ea typeface="Calibri"/>
                <a:cs typeface="Calibri"/>
                <a:sym typeface="Calibri"/>
              </a:rPr>
              <a:t>Opportunities to grow </a:t>
            </a:r>
            <a:r>
              <a:rPr lang="en" sz="2400" b="1">
                <a:solidFill>
                  <a:srgbClr val="1EA56A"/>
                </a:solidFill>
                <a:latin typeface="Calibri"/>
                <a:ea typeface="Calibri"/>
                <a:cs typeface="Calibri"/>
                <a:sym typeface="Calibri"/>
              </a:rPr>
              <a:t>knowledge</a:t>
            </a:r>
            <a:r>
              <a:rPr lang="en" sz="2400" b="1">
                <a:latin typeface="Calibri"/>
                <a:ea typeface="Calibri"/>
                <a:cs typeface="Calibri"/>
                <a:sym typeface="Calibri"/>
              </a:rPr>
              <a:t> and develop </a:t>
            </a:r>
            <a:r>
              <a:rPr lang="en" sz="2400" b="1">
                <a:solidFill>
                  <a:srgbClr val="1EA56A"/>
                </a:solidFill>
                <a:latin typeface="Calibri"/>
                <a:ea typeface="Calibri"/>
                <a:cs typeface="Calibri"/>
                <a:sym typeface="Calibri"/>
              </a:rPr>
              <a:t>vocabulary</a:t>
            </a:r>
            <a:endParaRPr sz="2400" b="1">
              <a:latin typeface="Calibri"/>
              <a:ea typeface="Calibri"/>
              <a:cs typeface="Calibri"/>
              <a:sym typeface="Calibri"/>
            </a:endParaRPr>
          </a:p>
          <a:p>
            <a:pPr marL="254000" lvl="0" indent="-114300" algn="l" rtl="0">
              <a:spcBef>
                <a:spcPts val="500"/>
              </a:spcBef>
              <a:spcAft>
                <a:spcPts val="0"/>
              </a:spcAft>
              <a:buClr>
                <a:srgbClr val="3F3F39"/>
              </a:buClr>
              <a:buSzPts val="2300"/>
              <a:buNone/>
            </a:pPr>
            <a:endParaRPr sz="2400" b="1">
              <a:latin typeface="Calibri"/>
              <a:ea typeface="Calibri"/>
              <a:cs typeface="Calibri"/>
              <a:sym typeface="Calibri"/>
            </a:endParaRPr>
          </a:p>
          <a:p>
            <a:pPr marL="254000" lvl="0" indent="-234950" algn="l" rtl="0">
              <a:spcBef>
                <a:spcPts val="500"/>
              </a:spcBef>
              <a:spcAft>
                <a:spcPts val="0"/>
              </a:spcAft>
              <a:buClr>
                <a:srgbClr val="3F3F39"/>
              </a:buClr>
              <a:buSzPts val="1900"/>
              <a:buFont typeface="Calibri"/>
              <a:buChar char="●"/>
            </a:pPr>
            <a:r>
              <a:rPr lang="en" sz="2400" b="1">
                <a:latin typeface="Calibri"/>
                <a:ea typeface="Calibri"/>
                <a:cs typeface="Calibri"/>
                <a:sym typeface="Calibri"/>
              </a:rPr>
              <a:t>Developing </a:t>
            </a:r>
            <a:r>
              <a:rPr lang="en" sz="2400" b="1">
                <a:solidFill>
                  <a:srgbClr val="00B050"/>
                </a:solidFill>
                <a:latin typeface="Calibri"/>
                <a:ea typeface="Calibri"/>
                <a:cs typeface="Calibri"/>
                <a:sym typeface="Calibri"/>
              </a:rPr>
              <a:t>comprehension</a:t>
            </a:r>
            <a:r>
              <a:rPr lang="en" sz="2400" b="1">
                <a:latin typeface="Calibri"/>
                <a:ea typeface="Calibri"/>
                <a:cs typeface="Calibri"/>
                <a:sym typeface="Calibri"/>
              </a:rPr>
              <a:t> through </a:t>
            </a:r>
            <a:r>
              <a:rPr lang="en" sz="2400" b="1">
                <a:solidFill>
                  <a:srgbClr val="00B050"/>
                </a:solidFill>
                <a:latin typeface="Calibri"/>
                <a:ea typeface="Calibri"/>
                <a:cs typeface="Calibri"/>
                <a:sym typeface="Calibri"/>
              </a:rPr>
              <a:t>rich,</a:t>
            </a:r>
            <a:r>
              <a:rPr lang="en" sz="2400" b="1">
                <a:latin typeface="Calibri"/>
                <a:ea typeface="Calibri"/>
                <a:cs typeface="Calibri"/>
                <a:sym typeface="Calibri"/>
              </a:rPr>
              <a:t> </a:t>
            </a:r>
            <a:r>
              <a:rPr lang="en" sz="2400" b="1">
                <a:solidFill>
                  <a:srgbClr val="1EA56A"/>
                </a:solidFill>
                <a:latin typeface="Calibri"/>
                <a:ea typeface="Calibri"/>
                <a:cs typeface="Calibri"/>
                <a:sym typeface="Calibri"/>
              </a:rPr>
              <a:t>interactive read aloud</a:t>
            </a:r>
            <a:endParaRPr sz="2400" b="1">
              <a:latin typeface="Calibri"/>
              <a:ea typeface="Calibri"/>
              <a:cs typeface="Calibri"/>
              <a:sym typeface="Calibri"/>
            </a:endParaRPr>
          </a:p>
          <a:p>
            <a:pPr marL="0" lvl="0" indent="0" algn="l" rtl="0">
              <a:spcBef>
                <a:spcPts val="400"/>
              </a:spcBef>
              <a:spcAft>
                <a:spcPts val="1600"/>
              </a:spcAft>
              <a:buClr>
                <a:srgbClr val="3F3F39"/>
              </a:buClr>
              <a:buSzPts val="1800"/>
              <a:buNone/>
            </a:pPr>
            <a:endParaRPr sz="1100"/>
          </a:p>
        </p:txBody>
      </p:sp>
      <p:pic>
        <p:nvPicPr>
          <p:cNvPr id="469" name="Google Shape;469;p65">
            <a:hlinkClick r:id="rId3"/>
          </p:cNvPr>
          <p:cNvPicPr preferRelativeResize="0"/>
          <p:nvPr/>
        </p:nvPicPr>
        <p:blipFill>
          <a:blip r:embed="rId4">
            <a:alphaModFix/>
          </a:blip>
          <a:stretch>
            <a:fillRect/>
          </a:stretch>
        </p:blipFill>
        <p:spPr>
          <a:xfrm>
            <a:off x="2372114" y="4536953"/>
            <a:ext cx="3995475" cy="1711975"/>
          </a:xfrm>
          <a:prstGeom prst="rect">
            <a:avLst/>
          </a:prstGeom>
          <a:noFill/>
          <a:ln>
            <a:noFill/>
          </a:ln>
        </p:spPr>
      </p:pic>
      <p:sp>
        <p:nvSpPr>
          <p:cNvPr id="470" name="Google Shape;470;p65"/>
          <p:cNvSpPr/>
          <p:nvPr/>
        </p:nvSpPr>
        <p:spPr>
          <a:xfrm>
            <a:off x="143838" y="353375"/>
            <a:ext cx="88563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What to prioritize: Literacy Accelerators</a:t>
            </a:r>
            <a:endParaRPr sz="3500">
              <a:solidFill>
                <a:srgbClr val="FFFFFF"/>
              </a:solidFill>
              <a:latin typeface="Comfortaa"/>
              <a:ea typeface="Comfortaa"/>
              <a:cs typeface="Comfortaa"/>
              <a:sym typeface="Comforta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75"/>
        <p:cNvGrpSpPr/>
        <p:nvPr/>
      </p:nvGrpSpPr>
      <p:grpSpPr>
        <a:xfrm>
          <a:off x="0" y="0"/>
          <a:ext cx="0" cy="0"/>
          <a:chOff x="0" y="0"/>
          <a:chExt cx="0" cy="0"/>
        </a:xfrm>
      </p:grpSpPr>
      <p:sp>
        <p:nvSpPr>
          <p:cNvPr id="476" name="Google Shape;476;p66"/>
          <p:cNvSpPr txBox="1">
            <a:spLocks noGrp="1"/>
          </p:cNvSpPr>
          <p:nvPr>
            <p:ph type="body" idx="1"/>
          </p:nvPr>
        </p:nvSpPr>
        <p:spPr>
          <a:xfrm>
            <a:off x="457200" y="1828801"/>
            <a:ext cx="8229600" cy="4526100"/>
          </a:xfrm>
          <a:prstGeom prst="rect">
            <a:avLst/>
          </a:prstGeom>
          <a:noFill/>
          <a:ln>
            <a:noFill/>
          </a:ln>
        </p:spPr>
        <p:txBody>
          <a:bodyPr spcFirstLastPara="1" wrap="square" lIns="68575" tIns="34275" rIns="68575" bIns="34275" anchor="t" anchorCtr="0">
            <a:noAutofit/>
          </a:bodyPr>
          <a:lstStyle/>
          <a:p>
            <a:pPr marL="254000" lvl="0" indent="-241300" algn="l" rtl="0">
              <a:lnSpc>
                <a:spcPct val="90000"/>
              </a:lnSpc>
              <a:spcBef>
                <a:spcPts val="0"/>
              </a:spcBef>
              <a:spcAft>
                <a:spcPts val="0"/>
              </a:spcAft>
              <a:buClr>
                <a:srgbClr val="3F3F39"/>
              </a:buClr>
              <a:buSzPts val="1600"/>
              <a:buFont typeface="Calibri"/>
              <a:buChar char="●"/>
            </a:pPr>
            <a:r>
              <a:rPr lang="en" sz="2300" b="1">
                <a:solidFill>
                  <a:srgbClr val="22A469"/>
                </a:solidFill>
                <a:latin typeface="Calibri"/>
                <a:ea typeface="Calibri"/>
                <a:cs typeface="Calibri"/>
                <a:sym typeface="Calibri"/>
              </a:rPr>
              <a:t>Phonemic awareness</a:t>
            </a:r>
            <a:r>
              <a:rPr lang="en" sz="2300" b="1">
                <a:latin typeface="Calibri"/>
                <a:ea typeface="Calibri"/>
                <a:cs typeface="Calibri"/>
                <a:sym typeface="Calibri"/>
              </a:rPr>
              <a:t> – travels home easily!</a:t>
            </a:r>
            <a:endParaRPr sz="2300" b="1">
              <a:latin typeface="Calibri"/>
              <a:ea typeface="Calibri"/>
              <a:cs typeface="Calibri"/>
              <a:sym typeface="Calibri"/>
            </a:endParaRPr>
          </a:p>
          <a:p>
            <a:pPr marL="254000" lvl="0" indent="-139700" algn="l" rtl="0">
              <a:lnSpc>
                <a:spcPct val="90000"/>
              </a:lnSpc>
              <a:spcBef>
                <a:spcPts val="300"/>
              </a:spcBef>
              <a:spcAft>
                <a:spcPts val="0"/>
              </a:spcAft>
              <a:buClr>
                <a:srgbClr val="3F3F39"/>
              </a:buClr>
              <a:buSzPts val="1700"/>
              <a:buNone/>
            </a:pPr>
            <a:endParaRPr sz="2300" b="1">
              <a:latin typeface="Calibri"/>
              <a:ea typeface="Calibri"/>
              <a:cs typeface="Calibri"/>
              <a:sym typeface="Calibri"/>
            </a:endParaRPr>
          </a:p>
          <a:p>
            <a:pPr marL="254000" lvl="0" indent="-241300" algn="l" rtl="0">
              <a:lnSpc>
                <a:spcPct val="90000"/>
              </a:lnSpc>
              <a:spcBef>
                <a:spcPts val="300"/>
              </a:spcBef>
              <a:spcAft>
                <a:spcPts val="0"/>
              </a:spcAft>
              <a:buClr>
                <a:srgbClr val="3F3F39"/>
              </a:buClr>
              <a:buSzPts val="1600"/>
              <a:buFont typeface="Calibri"/>
              <a:buChar char="●"/>
            </a:pPr>
            <a:r>
              <a:rPr lang="en" sz="2300" b="1">
                <a:latin typeface="Calibri"/>
                <a:ea typeface="Calibri"/>
                <a:cs typeface="Calibri"/>
                <a:sym typeface="Calibri"/>
              </a:rPr>
              <a:t>Phonics learning and practice: </a:t>
            </a:r>
            <a:r>
              <a:rPr lang="en" sz="2300" b="1">
                <a:solidFill>
                  <a:srgbClr val="15A059"/>
                </a:solidFill>
                <a:latin typeface="Calibri"/>
                <a:ea typeface="Calibri"/>
                <a:cs typeface="Calibri"/>
                <a:sym typeface="Calibri"/>
              </a:rPr>
              <a:t>a systematic, structured program</a:t>
            </a:r>
            <a:r>
              <a:rPr lang="en" sz="2300" b="1">
                <a:latin typeface="Calibri"/>
                <a:ea typeface="Calibri"/>
                <a:cs typeface="Calibri"/>
                <a:sym typeface="Calibri"/>
              </a:rPr>
              <a:t> and direct teaching are essential. </a:t>
            </a:r>
            <a:endParaRPr sz="2300" b="1">
              <a:latin typeface="Calibri"/>
              <a:ea typeface="Calibri"/>
              <a:cs typeface="Calibri"/>
              <a:sym typeface="Calibri"/>
            </a:endParaRPr>
          </a:p>
          <a:p>
            <a:pPr marL="254000" lvl="0" indent="0" algn="l" rtl="0">
              <a:lnSpc>
                <a:spcPct val="90000"/>
              </a:lnSpc>
              <a:spcBef>
                <a:spcPts val="300"/>
              </a:spcBef>
              <a:spcAft>
                <a:spcPts val="0"/>
              </a:spcAft>
              <a:buNone/>
            </a:pPr>
            <a:endParaRPr sz="2300" b="1">
              <a:latin typeface="Calibri"/>
              <a:ea typeface="Calibri"/>
              <a:cs typeface="Calibri"/>
              <a:sym typeface="Calibri"/>
            </a:endParaRPr>
          </a:p>
          <a:p>
            <a:pPr marL="254000" lvl="0" indent="-241300" algn="l" rtl="0">
              <a:lnSpc>
                <a:spcPct val="90000"/>
              </a:lnSpc>
              <a:spcBef>
                <a:spcPts val="300"/>
              </a:spcBef>
              <a:spcAft>
                <a:spcPts val="0"/>
              </a:spcAft>
              <a:buClr>
                <a:srgbClr val="3F3F39"/>
              </a:buClr>
              <a:buSzPts val="1600"/>
              <a:buFont typeface="Calibri"/>
              <a:buChar char="●"/>
            </a:pPr>
            <a:r>
              <a:rPr lang="en" sz="2300" b="1">
                <a:latin typeface="Calibri"/>
                <a:ea typeface="Calibri"/>
                <a:cs typeface="Calibri"/>
                <a:sym typeface="Calibri"/>
              </a:rPr>
              <a:t>But practice can flex in all directions – </a:t>
            </a:r>
            <a:r>
              <a:rPr lang="en" sz="2300" b="1">
                <a:solidFill>
                  <a:srgbClr val="15A059"/>
                </a:solidFill>
                <a:latin typeface="Calibri"/>
                <a:ea typeface="Calibri"/>
                <a:cs typeface="Calibri"/>
                <a:sym typeface="Calibri"/>
              </a:rPr>
              <a:t>AND BE FUN</a:t>
            </a:r>
            <a:r>
              <a:rPr lang="en" sz="2300" b="1">
                <a:latin typeface="Calibri"/>
                <a:ea typeface="Calibri"/>
                <a:cs typeface="Calibri"/>
                <a:sym typeface="Calibri"/>
              </a:rPr>
              <a:t>!! </a:t>
            </a:r>
            <a:endParaRPr sz="2300" b="1">
              <a:latin typeface="Calibri"/>
              <a:ea typeface="Calibri"/>
              <a:cs typeface="Calibri"/>
              <a:sym typeface="Calibri"/>
            </a:endParaRPr>
          </a:p>
          <a:p>
            <a:pPr marL="0" lvl="0" indent="0" algn="l" rtl="0">
              <a:lnSpc>
                <a:spcPct val="90000"/>
              </a:lnSpc>
              <a:spcBef>
                <a:spcPts val="300"/>
              </a:spcBef>
              <a:spcAft>
                <a:spcPts val="0"/>
              </a:spcAft>
              <a:buClr>
                <a:srgbClr val="3F3F39"/>
              </a:buClr>
              <a:buSzPts val="1700"/>
              <a:buNone/>
            </a:pPr>
            <a:r>
              <a:rPr lang="en" sz="2300" b="1">
                <a:latin typeface="Calibri"/>
                <a:ea typeface="Calibri"/>
                <a:cs typeface="Calibri"/>
                <a:sym typeface="Calibri"/>
              </a:rPr>
              <a:t>     instruction – in person/synchronous. </a:t>
            </a:r>
            <a:endParaRPr sz="2300" b="1">
              <a:latin typeface="Calibri"/>
              <a:ea typeface="Calibri"/>
              <a:cs typeface="Calibri"/>
              <a:sym typeface="Calibri"/>
            </a:endParaRPr>
          </a:p>
          <a:p>
            <a:pPr marL="0" lvl="0" indent="0" algn="l" rtl="0">
              <a:lnSpc>
                <a:spcPct val="90000"/>
              </a:lnSpc>
              <a:spcBef>
                <a:spcPts val="300"/>
              </a:spcBef>
              <a:spcAft>
                <a:spcPts val="0"/>
              </a:spcAft>
              <a:buClr>
                <a:srgbClr val="3F3F39"/>
              </a:buClr>
              <a:buSzPts val="1700"/>
              <a:buNone/>
            </a:pPr>
            <a:r>
              <a:rPr lang="en" sz="2300" b="1">
                <a:latin typeface="Calibri"/>
                <a:ea typeface="Calibri"/>
                <a:cs typeface="Calibri"/>
                <a:sym typeface="Calibri"/>
              </a:rPr>
              <a:t>     Practice – travels home easily </a:t>
            </a:r>
            <a:endParaRPr sz="2300" b="1">
              <a:latin typeface="Calibri"/>
              <a:ea typeface="Calibri"/>
              <a:cs typeface="Calibri"/>
              <a:sym typeface="Calibri"/>
            </a:endParaRPr>
          </a:p>
          <a:p>
            <a:pPr marL="254000" lvl="0" indent="-139700" algn="l" rtl="0">
              <a:lnSpc>
                <a:spcPct val="90000"/>
              </a:lnSpc>
              <a:spcBef>
                <a:spcPts val="300"/>
              </a:spcBef>
              <a:spcAft>
                <a:spcPts val="0"/>
              </a:spcAft>
              <a:buClr>
                <a:srgbClr val="3F3F39"/>
              </a:buClr>
              <a:buSzPts val="1700"/>
              <a:buNone/>
            </a:pPr>
            <a:endParaRPr sz="2300" b="1">
              <a:latin typeface="Calibri"/>
              <a:ea typeface="Calibri"/>
              <a:cs typeface="Calibri"/>
              <a:sym typeface="Calibri"/>
            </a:endParaRPr>
          </a:p>
          <a:p>
            <a:pPr marL="254000" lvl="0" indent="-241300" algn="l" rtl="0">
              <a:lnSpc>
                <a:spcPct val="90000"/>
              </a:lnSpc>
              <a:spcBef>
                <a:spcPts val="300"/>
              </a:spcBef>
              <a:spcAft>
                <a:spcPts val="0"/>
              </a:spcAft>
              <a:buClr>
                <a:srgbClr val="3F3F39"/>
              </a:buClr>
              <a:buSzPts val="1600"/>
              <a:buFont typeface="Calibri"/>
              <a:buChar char="●"/>
            </a:pPr>
            <a:r>
              <a:rPr lang="en" sz="2300" b="1">
                <a:solidFill>
                  <a:srgbClr val="15A059"/>
                </a:solidFill>
                <a:latin typeface="Calibri"/>
                <a:ea typeface="Calibri"/>
                <a:cs typeface="Calibri"/>
                <a:sym typeface="Calibri"/>
              </a:rPr>
              <a:t>Fluency with grade level text</a:t>
            </a:r>
            <a:r>
              <a:rPr lang="en" sz="2300" b="1">
                <a:latin typeface="Calibri"/>
                <a:ea typeface="Calibri"/>
                <a:cs typeface="Calibri"/>
                <a:sym typeface="Calibri"/>
              </a:rPr>
              <a:t>: clever hybrid models exist; parents can help regardless of language base!</a:t>
            </a:r>
            <a:endParaRPr sz="2300" b="1">
              <a:latin typeface="Calibri"/>
              <a:ea typeface="Calibri"/>
              <a:cs typeface="Calibri"/>
              <a:sym typeface="Calibri"/>
            </a:endParaRPr>
          </a:p>
          <a:p>
            <a:pPr marL="0" lvl="0" indent="0" algn="l" rtl="0">
              <a:lnSpc>
                <a:spcPct val="90000"/>
              </a:lnSpc>
              <a:spcBef>
                <a:spcPts val="300"/>
              </a:spcBef>
              <a:spcAft>
                <a:spcPts val="0"/>
              </a:spcAft>
              <a:buClr>
                <a:srgbClr val="3F3F39"/>
              </a:buClr>
              <a:buSzPts val="1700"/>
              <a:buNone/>
            </a:pPr>
            <a:r>
              <a:rPr lang="en" sz="2300" b="1">
                <a:latin typeface="Calibri"/>
                <a:ea typeface="Calibri"/>
                <a:cs typeface="Calibri"/>
                <a:sym typeface="Calibri"/>
              </a:rPr>
              <a:t>     – travels home </a:t>
            </a:r>
            <a:r>
              <a:rPr lang="en" sz="2300" b="1" i="1">
                <a:latin typeface="Calibri"/>
                <a:ea typeface="Calibri"/>
                <a:cs typeface="Calibri"/>
                <a:sym typeface="Calibri"/>
              </a:rPr>
              <a:t>fairly</a:t>
            </a:r>
            <a:r>
              <a:rPr lang="en" sz="2300" b="1">
                <a:latin typeface="Calibri"/>
                <a:ea typeface="Calibri"/>
                <a:cs typeface="Calibri"/>
                <a:sym typeface="Calibri"/>
              </a:rPr>
              <a:t> easily</a:t>
            </a:r>
            <a:endParaRPr sz="2300" b="1">
              <a:latin typeface="Calibri"/>
              <a:ea typeface="Calibri"/>
              <a:cs typeface="Calibri"/>
              <a:sym typeface="Calibri"/>
            </a:endParaRPr>
          </a:p>
          <a:p>
            <a:pPr marL="0" lvl="0" indent="0" algn="l" rtl="0">
              <a:lnSpc>
                <a:spcPct val="90000"/>
              </a:lnSpc>
              <a:spcBef>
                <a:spcPts val="300"/>
              </a:spcBef>
              <a:spcAft>
                <a:spcPts val="0"/>
              </a:spcAft>
              <a:buClr>
                <a:srgbClr val="3F3F39"/>
              </a:buClr>
              <a:buSzPts val="1700"/>
              <a:buNone/>
            </a:pPr>
            <a:endParaRPr sz="1700"/>
          </a:p>
          <a:p>
            <a:pPr marL="254000" lvl="0" indent="-165100" algn="l" rtl="0">
              <a:lnSpc>
                <a:spcPct val="80000"/>
              </a:lnSpc>
              <a:spcBef>
                <a:spcPts val="300"/>
              </a:spcBef>
              <a:spcAft>
                <a:spcPts val="0"/>
              </a:spcAft>
              <a:buClr>
                <a:srgbClr val="3F3F39"/>
              </a:buClr>
              <a:buSzPts val="1400"/>
              <a:buNone/>
            </a:pPr>
            <a:endParaRPr sz="1400"/>
          </a:p>
          <a:p>
            <a:pPr marL="254000" lvl="0" indent="-165100" algn="l" rtl="0">
              <a:lnSpc>
                <a:spcPct val="80000"/>
              </a:lnSpc>
              <a:spcBef>
                <a:spcPts val="300"/>
              </a:spcBef>
              <a:spcAft>
                <a:spcPts val="0"/>
              </a:spcAft>
              <a:buClr>
                <a:srgbClr val="3F3F39"/>
              </a:buClr>
              <a:buSzPts val="1400"/>
              <a:buNone/>
            </a:pPr>
            <a:endParaRPr sz="1400"/>
          </a:p>
          <a:p>
            <a:pPr marL="254000" lvl="0" indent="-165100" algn="l" rtl="0">
              <a:lnSpc>
                <a:spcPct val="80000"/>
              </a:lnSpc>
              <a:spcBef>
                <a:spcPts val="300"/>
              </a:spcBef>
              <a:spcAft>
                <a:spcPts val="1600"/>
              </a:spcAft>
              <a:buClr>
                <a:srgbClr val="3F3F39"/>
              </a:buClr>
              <a:buSzPts val="1400"/>
              <a:buNone/>
            </a:pPr>
            <a:endParaRPr sz="1400"/>
          </a:p>
        </p:txBody>
      </p:sp>
      <p:sp>
        <p:nvSpPr>
          <p:cNvPr id="477" name="Google Shape;477;p66"/>
          <p:cNvSpPr/>
          <p:nvPr/>
        </p:nvSpPr>
        <p:spPr>
          <a:xfrm>
            <a:off x="143838" y="353375"/>
            <a:ext cx="88563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Foundational Skills</a:t>
            </a:r>
            <a:endParaRPr sz="3500">
              <a:solidFill>
                <a:srgbClr val="FFFFFF"/>
              </a:solidFill>
              <a:latin typeface="Comfortaa"/>
              <a:ea typeface="Comfortaa"/>
              <a:cs typeface="Comfortaa"/>
              <a:sym typeface="Comforta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82"/>
        <p:cNvGrpSpPr/>
        <p:nvPr/>
      </p:nvGrpSpPr>
      <p:grpSpPr>
        <a:xfrm>
          <a:off x="0" y="0"/>
          <a:ext cx="0" cy="0"/>
          <a:chOff x="0" y="0"/>
          <a:chExt cx="0" cy="0"/>
        </a:xfrm>
      </p:grpSpPr>
      <p:sp>
        <p:nvSpPr>
          <p:cNvPr id="483" name="Google Shape;483;p67"/>
          <p:cNvSpPr txBox="1">
            <a:spLocks noGrp="1"/>
          </p:cNvSpPr>
          <p:nvPr>
            <p:ph type="body" idx="1"/>
          </p:nvPr>
        </p:nvSpPr>
        <p:spPr>
          <a:xfrm>
            <a:off x="34200" y="1600200"/>
            <a:ext cx="4998000" cy="4613100"/>
          </a:xfrm>
          <a:prstGeom prst="rect">
            <a:avLst/>
          </a:prstGeom>
          <a:noFill/>
          <a:ln>
            <a:noFill/>
          </a:ln>
        </p:spPr>
        <p:txBody>
          <a:bodyPr spcFirstLastPara="1" wrap="square" lIns="68575" tIns="34275" rIns="68575" bIns="34275" anchor="t" anchorCtr="0">
            <a:noAutofit/>
          </a:bodyPr>
          <a:lstStyle/>
          <a:p>
            <a:pPr marL="254000" lvl="0" indent="-266700" algn="l" rtl="0">
              <a:lnSpc>
                <a:spcPct val="100000"/>
              </a:lnSpc>
              <a:spcBef>
                <a:spcPts val="0"/>
              </a:spcBef>
              <a:spcAft>
                <a:spcPts val="0"/>
              </a:spcAft>
              <a:buClr>
                <a:srgbClr val="3F3F39"/>
              </a:buClr>
              <a:buSzPts val="1800"/>
              <a:buFont typeface="Calibri"/>
              <a:buChar char="●"/>
            </a:pPr>
            <a:r>
              <a:rPr lang="en" sz="2300">
                <a:latin typeface="Calibri"/>
                <a:ea typeface="Calibri"/>
                <a:cs typeface="Calibri"/>
                <a:sym typeface="Calibri"/>
              </a:rPr>
              <a:t>Do a </a:t>
            </a:r>
            <a:r>
              <a:rPr lang="en" sz="2300" b="1">
                <a:solidFill>
                  <a:srgbClr val="0563C1"/>
                </a:solidFill>
                <a:latin typeface="Calibri"/>
                <a:ea typeface="Calibri"/>
                <a:cs typeface="Calibri"/>
                <a:sym typeface="Calibri"/>
              </a:rPr>
              <a:t>fun, lively</a:t>
            </a:r>
            <a:r>
              <a:rPr lang="en" sz="2300">
                <a:latin typeface="Calibri"/>
                <a:ea typeface="Calibri"/>
                <a:cs typeface="Calibri"/>
                <a:sym typeface="Calibri"/>
              </a:rPr>
              <a:t> phonemic awareness lesson </a:t>
            </a:r>
            <a:r>
              <a:rPr lang="en" sz="2300" b="1">
                <a:solidFill>
                  <a:srgbClr val="0563C1"/>
                </a:solidFill>
                <a:latin typeface="Calibri"/>
                <a:ea typeface="Calibri"/>
                <a:cs typeface="Calibri"/>
                <a:sym typeface="Calibri"/>
              </a:rPr>
              <a:t>daily</a:t>
            </a:r>
            <a:r>
              <a:rPr lang="en" sz="2300">
                <a:latin typeface="Calibri"/>
                <a:ea typeface="Calibri"/>
                <a:cs typeface="Calibri"/>
                <a:sym typeface="Calibri"/>
              </a:rPr>
              <a:t>!</a:t>
            </a:r>
            <a:endParaRPr sz="2300">
              <a:latin typeface="Calibri"/>
              <a:ea typeface="Calibri"/>
              <a:cs typeface="Calibri"/>
              <a:sym typeface="Calibri"/>
            </a:endParaRPr>
          </a:p>
          <a:p>
            <a:pPr marL="0" lvl="0" indent="0" algn="l" rtl="0">
              <a:lnSpc>
                <a:spcPct val="100000"/>
              </a:lnSpc>
              <a:spcBef>
                <a:spcPts val="300"/>
              </a:spcBef>
              <a:spcAft>
                <a:spcPts val="0"/>
              </a:spcAft>
              <a:buClr>
                <a:srgbClr val="3F3F39"/>
              </a:buClr>
              <a:buSzPts val="1700"/>
              <a:buNone/>
            </a:pPr>
            <a:endParaRPr sz="2300">
              <a:latin typeface="Calibri"/>
              <a:ea typeface="Calibri"/>
              <a:cs typeface="Calibri"/>
              <a:sym typeface="Calibri"/>
            </a:endParaRPr>
          </a:p>
          <a:p>
            <a:pPr marL="254000" lvl="0" indent="-266700" algn="l" rtl="0">
              <a:lnSpc>
                <a:spcPct val="100000"/>
              </a:lnSpc>
              <a:spcBef>
                <a:spcPts val="300"/>
              </a:spcBef>
              <a:spcAft>
                <a:spcPts val="0"/>
              </a:spcAft>
              <a:buClr>
                <a:srgbClr val="3F3F39"/>
              </a:buClr>
              <a:buSzPts val="1800"/>
              <a:buFont typeface="Calibri"/>
              <a:buChar char="●"/>
            </a:pPr>
            <a:r>
              <a:rPr lang="en" sz="2300">
                <a:latin typeface="Calibri"/>
                <a:ea typeface="Calibri"/>
                <a:cs typeface="Calibri"/>
                <a:sym typeface="Calibri"/>
              </a:rPr>
              <a:t>It’s essential that pronunciation be </a:t>
            </a:r>
            <a:endParaRPr sz="2300">
              <a:latin typeface="Calibri"/>
              <a:ea typeface="Calibri"/>
              <a:cs typeface="Calibri"/>
              <a:sym typeface="Calibri"/>
            </a:endParaRPr>
          </a:p>
          <a:p>
            <a:pPr marL="254000" lvl="0" indent="0" algn="l" rtl="0">
              <a:lnSpc>
                <a:spcPct val="100000"/>
              </a:lnSpc>
              <a:spcBef>
                <a:spcPts val="300"/>
              </a:spcBef>
              <a:spcAft>
                <a:spcPts val="0"/>
              </a:spcAft>
              <a:buNone/>
            </a:pPr>
            <a:r>
              <a:rPr lang="en" sz="2300" b="1">
                <a:solidFill>
                  <a:srgbClr val="0563C1"/>
                </a:solidFill>
                <a:latin typeface="Calibri"/>
                <a:ea typeface="Calibri"/>
                <a:cs typeface="Calibri"/>
                <a:sym typeface="Calibri"/>
              </a:rPr>
              <a:t>crisp and clear</a:t>
            </a:r>
            <a:r>
              <a:rPr lang="en" sz="2300">
                <a:latin typeface="Calibri"/>
                <a:ea typeface="Calibri"/>
                <a:cs typeface="Calibri"/>
                <a:sym typeface="Calibri"/>
              </a:rPr>
              <a:t> to model for students. </a:t>
            </a:r>
            <a:endParaRPr sz="2300">
              <a:latin typeface="Calibri"/>
              <a:ea typeface="Calibri"/>
              <a:cs typeface="Calibri"/>
              <a:sym typeface="Calibri"/>
            </a:endParaRPr>
          </a:p>
          <a:p>
            <a:pPr marL="101600" lvl="0" indent="0" algn="l" rtl="0">
              <a:lnSpc>
                <a:spcPct val="100000"/>
              </a:lnSpc>
              <a:spcBef>
                <a:spcPts val="300"/>
              </a:spcBef>
              <a:spcAft>
                <a:spcPts val="0"/>
              </a:spcAft>
              <a:buClr>
                <a:srgbClr val="3F3F39"/>
              </a:buClr>
              <a:buSzPts val="1700"/>
              <a:buNone/>
            </a:pPr>
            <a:endParaRPr sz="2300">
              <a:latin typeface="Calibri"/>
              <a:ea typeface="Calibri"/>
              <a:cs typeface="Calibri"/>
              <a:sym typeface="Calibri"/>
            </a:endParaRPr>
          </a:p>
          <a:p>
            <a:pPr marL="457200" lvl="0" indent="-374650" algn="l" rtl="0">
              <a:lnSpc>
                <a:spcPct val="100000"/>
              </a:lnSpc>
              <a:spcBef>
                <a:spcPts val="300"/>
              </a:spcBef>
              <a:spcAft>
                <a:spcPts val="0"/>
              </a:spcAft>
              <a:buSzPts val="2300"/>
              <a:buFont typeface="Calibri"/>
              <a:buChar char="-"/>
            </a:pPr>
            <a:r>
              <a:rPr lang="en" sz="2300" u="sng">
                <a:solidFill>
                  <a:schemeClr val="hlink"/>
                </a:solidFill>
                <a:latin typeface="Calibri"/>
                <a:ea typeface="Calibri"/>
                <a:cs typeface="Calibri"/>
                <a:sym typeface="Calibri"/>
                <a:hlinkClick r:id="rId3"/>
              </a:rPr>
              <a:t>Best for All/Sounds First</a:t>
            </a:r>
            <a:r>
              <a:rPr lang="en" sz="2300">
                <a:latin typeface="Calibri"/>
                <a:ea typeface="Calibri"/>
                <a:cs typeface="Calibri"/>
                <a:sym typeface="Calibri"/>
              </a:rPr>
              <a:t> is free, easy    and lively. It can be taught to families or done in person/synchronously.  </a:t>
            </a:r>
            <a:endParaRPr sz="2300">
              <a:latin typeface="Calibri"/>
              <a:ea typeface="Calibri"/>
              <a:cs typeface="Calibri"/>
              <a:sym typeface="Calibri"/>
            </a:endParaRPr>
          </a:p>
          <a:p>
            <a:pPr marL="457200" lvl="0" indent="-374650" algn="l" rtl="0">
              <a:lnSpc>
                <a:spcPct val="100000"/>
              </a:lnSpc>
              <a:spcBef>
                <a:spcPts val="0"/>
              </a:spcBef>
              <a:spcAft>
                <a:spcPts val="0"/>
              </a:spcAft>
              <a:buSzPts val="2300"/>
              <a:buFont typeface="Calibri"/>
              <a:buChar char="-"/>
            </a:pPr>
            <a:r>
              <a:rPr lang="en" sz="2300" u="sng">
                <a:solidFill>
                  <a:schemeClr val="hlink"/>
                </a:solidFill>
                <a:latin typeface="Calibri"/>
                <a:ea typeface="Calibri"/>
                <a:cs typeface="Calibri"/>
                <a:sym typeface="Calibri"/>
                <a:hlinkClick r:id="rId4"/>
              </a:rPr>
              <a:t>Heggerty</a:t>
            </a:r>
            <a:r>
              <a:rPr lang="en" sz="2300">
                <a:latin typeface="Calibri"/>
                <a:ea typeface="Calibri"/>
                <a:cs typeface="Calibri"/>
                <a:sym typeface="Calibri"/>
              </a:rPr>
              <a:t> is not free, but they have taped every lesson so the full program can be streamed.</a:t>
            </a:r>
            <a:r>
              <a:rPr lang="en" sz="1800">
                <a:latin typeface="Calibri"/>
                <a:ea typeface="Calibri"/>
                <a:cs typeface="Calibri"/>
                <a:sym typeface="Calibri"/>
              </a:rPr>
              <a:t> </a:t>
            </a:r>
            <a:endParaRPr sz="1200">
              <a:latin typeface="Calibri"/>
              <a:ea typeface="Calibri"/>
              <a:cs typeface="Calibri"/>
              <a:sym typeface="Calibri"/>
            </a:endParaRPr>
          </a:p>
        </p:txBody>
      </p:sp>
      <p:sp>
        <p:nvSpPr>
          <p:cNvPr id="484" name="Google Shape;484;p67"/>
          <p:cNvSpPr/>
          <p:nvPr/>
        </p:nvSpPr>
        <p:spPr>
          <a:xfrm>
            <a:off x="135288" y="261900"/>
            <a:ext cx="88563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How to ensure </a:t>
            </a:r>
            <a:r>
              <a:rPr lang="en" sz="3200" b="1">
                <a:solidFill>
                  <a:srgbClr val="FFFFFF"/>
                </a:solidFill>
                <a:latin typeface="Comfortaa"/>
                <a:ea typeface="Comfortaa"/>
                <a:cs typeface="Comfortaa"/>
                <a:sym typeface="Comfortaa"/>
              </a:rPr>
              <a:t>Foundational Skills (Phonemic Awareness)?</a:t>
            </a:r>
            <a:endParaRPr sz="3500" b="1">
              <a:solidFill>
                <a:srgbClr val="FFFFFF"/>
              </a:solidFill>
              <a:latin typeface="Comfortaa"/>
              <a:ea typeface="Comfortaa"/>
              <a:cs typeface="Comfortaa"/>
              <a:sym typeface="Comfortaa"/>
            </a:endParaRPr>
          </a:p>
        </p:txBody>
      </p:sp>
      <p:pic>
        <p:nvPicPr>
          <p:cNvPr id="485" name="Google Shape;485;p67" title="K Wk 1 1st G Wk 1 Cut off the Sound, Word on the Curve.MOV">
            <a:hlinkClick r:id="rId5"/>
          </p:cNvPr>
          <p:cNvPicPr preferRelativeResize="0"/>
          <p:nvPr/>
        </p:nvPicPr>
        <p:blipFill>
          <a:blip r:embed="rId6">
            <a:alphaModFix/>
          </a:blip>
          <a:stretch>
            <a:fillRect/>
          </a:stretch>
        </p:blipFill>
        <p:spPr>
          <a:xfrm>
            <a:off x="5184525" y="2590800"/>
            <a:ext cx="3807077" cy="2141475"/>
          </a:xfrm>
          <a:prstGeom prst="rect">
            <a:avLst/>
          </a:prstGeom>
          <a:noFill/>
          <a:ln>
            <a:noFill/>
          </a:ln>
        </p:spPr>
      </p:pic>
      <p:sp>
        <p:nvSpPr>
          <p:cNvPr id="3" name="TextBox 2">
            <a:extLst>
              <a:ext uri="{FF2B5EF4-FFF2-40B4-BE49-F238E27FC236}">
                <a16:creationId xmlns:a16="http://schemas.microsoft.com/office/drawing/2014/main" id="{50AAB0D1-E53B-404E-BB58-4B7B03C29F46}"/>
              </a:ext>
            </a:extLst>
          </p:cNvPr>
          <p:cNvSpPr txBox="1"/>
          <p:nvPr/>
        </p:nvSpPr>
        <p:spPr>
          <a:xfrm>
            <a:off x="5396459" y="5021705"/>
            <a:ext cx="3177915" cy="523220"/>
          </a:xfrm>
          <a:prstGeom prst="rect">
            <a:avLst/>
          </a:prstGeom>
          <a:noFill/>
        </p:spPr>
        <p:txBody>
          <a:bodyPr wrap="square" rtlCol="0">
            <a:spAutoFit/>
          </a:bodyPr>
          <a:lstStyle/>
          <a:p>
            <a:r>
              <a:rPr lang="en-US" dirty="0">
                <a:highlight>
                  <a:srgbClr val="FFFF00"/>
                </a:highlight>
              </a:rPr>
              <a:t>INSERT VIDEO FROM SLIDE NOTES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0"/>
        <p:cNvGrpSpPr/>
        <p:nvPr/>
      </p:nvGrpSpPr>
      <p:grpSpPr>
        <a:xfrm>
          <a:off x="0" y="0"/>
          <a:ext cx="0" cy="0"/>
          <a:chOff x="0" y="0"/>
          <a:chExt cx="0" cy="0"/>
        </a:xfrm>
      </p:grpSpPr>
      <p:sp>
        <p:nvSpPr>
          <p:cNvPr id="491" name="Google Shape;491;p68"/>
          <p:cNvSpPr txBox="1">
            <a:spLocks noGrp="1"/>
          </p:cNvSpPr>
          <p:nvPr>
            <p:ph type="body" idx="1"/>
          </p:nvPr>
        </p:nvSpPr>
        <p:spPr>
          <a:xfrm>
            <a:off x="257175" y="1600200"/>
            <a:ext cx="4543500" cy="4526100"/>
          </a:xfrm>
          <a:prstGeom prst="rect">
            <a:avLst/>
          </a:prstGeom>
          <a:noFill/>
          <a:ln>
            <a:noFill/>
          </a:ln>
        </p:spPr>
        <p:txBody>
          <a:bodyPr spcFirstLastPara="1" wrap="square" lIns="68575" tIns="34275" rIns="68575" bIns="34275" anchor="t" anchorCtr="0">
            <a:noAutofit/>
          </a:bodyPr>
          <a:lstStyle/>
          <a:p>
            <a:pPr marL="254000" lvl="0" indent="-247650" algn="l" rtl="0">
              <a:spcBef>
                <a:spcPts val="0"/>
              </a:spcBef>
              <a:spcAft>
                <a:spcPts val="0"/>
              </a:spcAft>
              <a:buClr>
                <a:srgbClr val="3F3F39"/>
              </a:buClr>
              <a:buSzPts val="1700"/>
              <a:buFont typeface="Calibri"/>
              <a:buChar char="●"/>
            </a:pPr>
            <a:r>
              <a:rPr lang="en" sz="2300">
                <a:latin typeface="Calibri"/>
                <a:ea typeface="Calibri"/>
                <a:cs typeface="Calibri"/>
                <a:sym typeface="Calibri"/>
              </a:rPr>
              <a:t>You MUST have a program and materials that are systematic and provide the variety of practice to ensure EVERY child gets what s/he needs.</a:t>
            </a:r>
            <a:endParaRPr sz="2300">
              <a:latin typeface="Calibri"/>
              <a:ea typeface="Calibri"/>
              <a:cs typeface="Calibri"/>
              <a:sym typeface="Calibri"/>
            </a:endParaRPr>
          </a:p>
          <a:p>
            <a:pPr marL="254000" lvl="0" indent="-247650" algn="l" rtl="0">
              <a:spcBef>
                <a:spcPts val="400"/>
              </a:spcBef>
              <a:spcAft>
                <a:spcPts val="0"/>
              </a:spcAft>
              <a:buClr>
                <a:srgbClr val="3F3F39"/>
              </a:buClr>
              <a:buSzPts val="1700"/>
              <a:buFont typeface="Calibri"/>
              <a:buChar char="●"/>
            </a:pPr>
            <a:r>
              <a:rPr lang="en" sz="2300">
                <a:latin typeface="Calibri"/>
                <a:ea typeface="Calibri"/>
                <a:cs typeface="Calibri"/>
                <a:sym typeface="Calibri"/>
              </a:rPr>
              <a:t>Don’t shortchange assessment. Weekly! Down to the skill level who has mastered what. </a:t>
            </a:r>
            <a:endParaRPr sz="2300">
              <a:latin typeface="Calibri"/>
              <a:ea typeface="Calibri"/>
              <a:cs typeface="Calibri"/>
              <a:sym typeface="Calibri"/>
            </a:endParaRPr>
          </a:p>
          <a:p>
            <a:pPr marL="254000" lvl="0" indent="-247650" algn="l" rtl="0">
              <a:spcBef>
                <a:spcPts val="400"/>
              </a:spcBef>
              <a:spcAft>
                <a:spcPts val="0"/>
              </a:spcAft>
              <a:buClr>
                <a:srgbClr val="3F3F39"/>
              </a:buClr>
              <a:buSzPts val="1700"/>
              <a:buFont typeface="Calibri"/>
              <a:buChar char="●"/>
            </a:pPr>
            <a:r>
              <a:rPr lang="en" sz="2300">
                <a:latin typeface="Calibri"/>
                <a:ea typeface="Calibri"/>
                <a:cs typeface="Calibri"/>
                <a:sym typeface="Calibri"/>
              </a:rPr>
              <a:t>Pronunciation and clarity matter. Here is the best model we’ve found: 44 phonemes.</a:t>
            </a:r>
            <a:endParaRPr sz="2300">
              <a:latin typeface="Calibri"/>
              <a:ea typeface="Calibri"/>
              <a:cs typeface="Calibri"/>
              <a:sym typeface="Calibri"/>
            </a:endParaRPr>
          </a:p>
          <a:p>
            <a:pPr marL="254000" lvl="0" indent="-139700" algn="l" rtl="0">
              <a:spcBef>
                <a:spcPts val="400"/>
              </a:spcBef>
              <a:spcAft>
                <a:spcPts val="1600"/>
              </a:spcAft>
              <a:buClr>
                <a:srgbClr val="3F3F39"/>
              </a:buClr>
              <a:buSzPts val="1800"/>
              <a:buNone/>
            </a:pPr>
            <a:endParaRPr sz="2000">
              <a:latin typeface="Calibri"/>
              <a:ea typeface="Calibri"/>
              <a:cs typeface="Calibri"/>
              <a:sym typeface="Calibri"/>
            </a:endParaRPr>
          </a:p>
        </p:txBody>
      </p:sp>
      <p:pic>
        <p:nvPicPr>
          <p:cNvPr id="492" name="Google Shape;492;p68" descr="44 Phonemes Free video resource for teachers. When teaching students to read, modeling the correct letter sounds is critical. Learn how to pronounce the 44 phonemes in the English alphabet. Find more free language and literacy resources to include in your lesson plans at www.readrightfromthestart.org&#10;&#10;&#10;&#10;Phonemes 3 31 17 Rev1a Master" title="44 Phonemes">
            <a:hlinkClick r:id="rId3"/>
          </p:cNvPr>
          <p:cNvPicPr preferRelativeResize="0"/>
          <p:nvPr/>
        </p:nvPicPr>
        <p:blipFill>
          <a:blip r:embed="rId4">
            <a:alphaModFix/>
          </a:blip>
          <a:stretch>
            <a:fillRect/>
          </a:stretch>
        </p:blipFill>
        <p:spPr>
          <a:xfrm>
            <a:off x="4939825" y="1793924"/>
            <a:ext cx="4094650" cy="3070975"/>
          </a:xfrm>
          <a:prstGeom prst="rect">
            <a:avLst/>
          </a:prstGeom>
          <a:noFill/>
          <a:ln>
            <a:noFill/>
          </a:ln>
        </p:spPr>
      </p:pic>
      <p:sp>
        <p:nvSpPr>
          <p:cNvPr id="493" name="Google Shape;493;p68"/>
          <p:cNvSpPr/>
          <p:nvPr/>
        </p:nvSpPr>
        <p:spPr>
          <a:xfrm>
            <a:off x="143838" y="361200"/>
            <a:ext cx="88563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How to ensure </a:t>
            </a:r>
            <a:r>
              <a:rPr lang="en" sz="3200" b="1">
                <a:solidFill>
                  <a:srgbClr val="FFFFFF"/>
                </a:solidFill>
                <a:latin typeface="Comfortaa"/>
                <a:ea typeface="Comfortaa"/>
                <a:cs typeface="Comfortaa"/>
                <a:sym typeface="Comfortaa"/>
              </a:rPr>
              <a:t>Foundational Skills (Systematic Structured Phonics)?</a:t>
            </a:r>
            <a:endParaRPr sz="3500" b="1">
              <a:solidFill>
                <a:srgbClr val="FFFFFF"/>
              </a:solidFill>
              <a:latin typeface="Comfortaa"/>
              <a:ea typeface="Comfortaa"/>
              <a:cs typeface="Comfortaa"/>
              <a:sym typeface="Comfortaa"/>
            </a:endParaRPr>
          </a:p>
        </p:txBody>
      </p:sp>
      <p:sp>
        <p:nvSpPr>
          <p:cNvPr id="2" name="TextBox 1">
            <a:extLst>
              <a:ext uri="{FF2B5EF4-FFF2-40B4-BE49-F238E27FC236}">
                <a16:creationId xmlns:a16="http://schemas.microsoft.com/office/drawing/2014/main" id="{2AAD0A31-55B1-4E49-B602-CE24BE8EDE04}"/>
              </a:ext>
            </a:extLst>
          </p:cNvPr>
          <p:cNvSpPr txBox="1"/>
          <p:nvPr/>
        </p:nvSpPr>
        <p:spPr>
          <a:xfrm>
            <a:off x="5396459" y="5021705"/>
            <a:ext cx="3177915" cy="523220"/>
          </a:xfrm>
          <a:prstGeom prst="rect">
            <a:avLst/>
          </a:prstGeom>
          <a:noFill/>
        </p:spPr>
        <p:txBody>
          <a:bodyPr wrap="square" rtlCol="0">
            <a:spAutoFit/>
          </a:bodyPr>
          <a:lstStyle/>
          <a:p>
            <a:r>
              <a:rPr lang="en-US" dirty="0">
                <a:highlight>
                  <a:srgbClr val="FFFF00"/>
                </a:highlight>
              </a:rPr>
              <a:t>INSERT VIDEO FROM SLIDE NOTES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8"/>
        <p:cNvGrpSpPr/>
        <p:nvPr/>
      </p:nvGrpSpPr>
      <p:grpSpPr>
        <a:xfrm>
          <a:off x="0" y="0"/>
          <a:ext cx="0" cy="0"/>
          <a:chOff x="0" y="0"/>
          <a:chExt cx="0" cy="0"/>
        </a:xfrm>
      </p:grpSpPr>
      <p:sp>
        <p:nvSpPr>
          <p:cNvPr id="499" name="Google Shape;499;p69"/>
          <p:cNvSpPr txBox="1">
            <a:spLocks noGrp="1"/>
          </p:cNvSpPr>
          <p:nvPr>
            <p:ph type="body" idx="4294967295"/>
          </p:nvPr>
        </p:nvSpPr>
        <p:spPr>
          <a:xfrm>
            <a:off x="457200" y="1600200"/>
            <a:ext cx="3696900" cy="4526100"/>
          </a:xfrm>
          <a:prstGeom prst="rect">
            <a:avLst/>
          </a:prstGeom>
          <a:noFill/>
          <a:ln>
            <a:noFill/>
          </a:ln>
        </p:spPr>
        <p:txBody>
          <a:bodyPr spcFirstLastPara="1" wrap="square" lIns="68575" tIns="34275" rIns="68575" bIns="34275" anchor="t" anchorCtr="0">
            <a:noAutofit/>
          </a:bodyPr>
          <a:lstStyle/>
          <a:p>
            <a:pPr marL="254000" lvl="0" indent="-139700" algn="l" rtl="0">
              <a:spcBef>
                <a:spcPts val="0"/>
              </a:spcBef>
              <a:spcAft>
                <a:spcPts val="0"/>
              </a:spcAft>
              <a:buClr>
                <a:srgbClr val="3F3F39"/>
              </a:buClr>
              <a:buSzPts val="1800"/>
              <a:buNone/>
            </a:pPr>
            <a:endParaRPr sz="2400"/>
          </a:p>
          <a:p>
            <a:pPr marL="254000" lvl="0" indent="-254000" algn="l" rtl="0">
              <a:spcBef>
                <a:spcPts val="400"/>
              </a:spcBef>
              <a:spcAft>
                <a:spcPts val="0"/>
              </a:spcAft>
              <a:buClr>
                <a:srgbClr val="3F3F39"/>
              </a:buClr>
              <a:buSzPts val="1800"/>
              <a:buFont typeface="Calibri"/>
              <a:buChar char="●"/>
            </a:pPr>
            <a:r>
              <a:rPr lang="en" sz="2400">
                <a:latin typeface="Calibri"/>
                <a:ea typeface="Calibri"/>
                <a:cs typeface="Calibri"/>
                <a:sym typeface="Calibri"/>
              </a:rPr>
              <a:t>Learning to read is fun!</a:t>
            </a:r>
            <a:endParaRPr sz="2400">
              <a:latin typeface="Calibri"/>
              <a:ea typeface="Calibri"/>
              <a:cs typeface="Calibri"/>
              <a:sym typeface="Calibri"/>
            </a:endParaRPr>
          </a:p>
          <a:p>
            <a:pPr marL="254000" lvl="0" indent="-139700" algn="l" rtl="0">
              <a:spcBef>
                <a:spcPts val="400"/>
              </a:spcBef>
              <a:spcAft>
                <a:spcPts val="0"/>
              </a:spcAft>
              <a:buClr>
                <a:srgbClr val="3F3F39"/>
              </a:buClr>
              <a:buSzPts val="1800"/>
              <a:buNone/>
            </a:pPr>
            <a:endParaRPr sz="2400">
              <a:latin typeface="Calibri"/>
              <a:ea typeface="Calibri"/>
              <a:cs typeface="Calibri"/>
              <a:sym typeface="Calibri"/>
            </a:endParaRPr>
          </a:p>
          <a:p>
            <a:pPr marL="254000" lvl="0" indent="-254000" algn="l" rtl="0">
              <a:spcBef>
                <a:spcPts val="400"/>
              </a:spcBef>
              <a:spcAft>
                <a:spcPts val="0"/>
              </a:spcAft>
              <a:buClr>
                <a:srgbClr val="3F3F39"/>
              </a:buClr>
              <a:buSzPts val="1800"/>
              <a:buFont typeface="Calibri"/>
              <a:buChar char="●"/>
            </a:pPr>
            <a:r>
              <a:rPr lang="en" sz="2400">
                <a:latin typeface="Calibri"/>
                <a:ea typeface="Calibri"/>
                <a:cs typeface="Calibri"/>
                <a:sym typeface="Calibri"/>
              </a:rPr>
              <a:t>Exploring the code of a language is intriguing and satisfying.</a:t>
            </a:r>
            <a:endParaRPr sz="2400">
              <a:latin typeface="Calibri"/>
              <a:ea typeface="Calibri"/>
              <a:cs typeface="Calibri"/>
              <a:sym typeface="Calibri"/>
            </a:endParaRPr>
          </a:p>
          <a:p>
            <a:pPr marL="0" lvl="0" indent="0" algn="l" rtl="0">
              <a:spcBef>
                <a:spcPts val="400"/>
              </a:spcBef>
              <a:spcAft>
                <a:spcPts val="1600"/>
              </a:spcAft>
              <a:buClr>
                <a:srgbClr val="3F3F39"/>
              </a:buClr>
              <a:buSzPts val="1800"/>
              <a:buNone/>
            </a:pPr>
            <a:endParaRPr sz="1100"/>
          </a:p>
        </p:txBody>
      </p:sp>
      <p:pic>
        <p:nvPicPr>
          <p:cNvPr id="500" name="Google Shape;500;p69"/>
          <p:cNvPicPr preferRelativeResize="0"/>
          <p:nvPr/>
        </p:nvPicPr>
        <p:blipFill>
          <a:blip r:embed="rId3">
            <a:alphaModFix/>
          </a:blip>
          <a:stretch>
            <a:fillRect/>
          </a:stretch>
        </p:blipFill>
        <p:spPr>
          <a:xfrm>
            <a:off x="4976875" y="1764742"/>
            <a:ext cx="3328525" cy="3328525"/>
          </a:xfrm>
          <a:prstGeom prst="rect">
            <a:avLst/>
          </a:prstGeom>
          <a:noFill/>
          <a:ln>
            <a:noFill/>
          </a:ln>
        </p:spPr>
      </p:pic>
      <p:sp>
        <p:nvSpPr>
          <p:cNvPr id="501" name="Google Shape;501;p69"/>
          <p:cNvSpPr/>
          <p:nvPr/>
        </p:nvSpPr>
        <p:spPr>
          <a:xfrm>
            <a:off x="152388" y="293050"/>
            <a:ext cx="88563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Joy and full body movement matter too!</a:t>
            </a:r>
            <a:endParaRPr sz="3500" b="1">
              <a:solidFill>
                <a:srgbClr val="FFFFFF"/>
              </a:solidFill>
              <a:latin typeface="Comfortaa"/>
              <a:ea typeface="Comfortaa"/>
              <a:cs typeface="Comfortaa"/>
              <a:sym typeface="Comforta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1"/>
        <p:cNvGrpSpPr/>
        <p:nvPr/>
      </p:nvGrpSpPr>
      <p:grpSpPr>
        <a:xfrm>
          <a:off x="0" y="0"/>
          <a:ext cx="0" cy="0"/>
          <a:chOff x="0" y="0"/>
          <a:chExt cx="0" cy="0"/>
        </a:xfrm>
      </p:grpSpPr>
      <p:sp>
        <p:nvSpPr>
          <p:cNvPr id="202" name="Google Shape;202;p3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spcBef>
                <a:spcPts val="1000"/>
              </a:spcBef>
              <a:spcAft>
                <a:spcPts val="0"/>
              </a:spcAft>
              <a:buClr>
                <a:srgbClr val="0563C1"/>
              </a:buClr>
              <a:buSzPts val="2400"/>
              <a:buFont typeface="Calibri"/>
              <a:buChar char="-"/>
            </a:pPr>
            <a:r>
              <a:rPr lang="en" sz="2400">
                <a:solidFill>
                  <a:srgbClr val="0563C1"/>
                </a:solidFill>
                <a:latin typeface="Calibri"/>
                <a:ea typeface="Calibri"/>
                <a:cs typeface="Calibri"/>
                <a:sym typeface="Calibri"/>
              </a:rPr>
              <a:t>Welcome and Overview </a:t>
            </a:r>
            <a:r>
              <a:rPr lang="en" sz="2400" i="1">
                <a:solidFill>
                  <a:srgbClr val="0563C1"/>
                </a:solidFill>
                <a:latin typeface="Calibri"/>
                <a:ea typeface="Calibri"/>
                <a:cs typeface="Calibri"/>
                <a:sym typeface="Calibri"/>
              </a:rPr>
              <a:t>(10 minutes)</a:t>
            </a:r>
            <a:endParaRPr sz="2400" i="1">
              <a:solidFill>
                <a:srgbClr val="0563C1"/>
              </a:solidFill>
              <a:latin typeface="Calibri"/>
              <a:ea typeface="Calibri"/>
              <a:cs typeface="Calibri"/>
              <a:sym typeface="Calibri"/>
            </a:endParaRPr>
          </a:p>
          <a:p>
            <a:pPr marL="457200" lvl="0" indent="-381000" algn="l" rtl="0">
              <a:spcBef>
                <a:spcPts val="1000"/>
              </a:spcBef>
              <a:spcAft>
                <a:spcPts val="0"/>
              </a:spcAft>
              <a:buClr>
                <a:srgbClr val="0563C1"/>
              </a:buClr>
              <a:buSzPts val="2400"/>
              <a:buFont typeface="Calibri"/>
              <a:buChar char="-"/>
            </a:pPr>
            <a:r>
              <a:rPr lang="en" sz="2400">
                <a:solidFill>
                  <a:srgbClr val="0563C1"/>
                </a:solidFill>
                <a:latin typeface="Calibri"/>
                <a:ea typeface="Calibri"/>
                <a:cs typeface="Calibri"/>
                <a:sym typeface="Calibri"/>
              </a:rPr>
              <a:t>Part 1: Lily Wong Fillmore- Foundational Skills for Young Children </a:t>
            </a:r>
            <a:r>
              <a:rPr lang="en" sz="2400" i="1">
                <a:solidFill>
                  <a:srgbClr val="0563C1"/>
                </a:solidFill>
                <a:latin typeface="Calibri"/>
                <a:ea typeface="Calibri"/>
                <a:cs typeface="Calibri"/>
                <a:sym typeface="Calibri"/>
              </a:rPr>
              <a:t>(30 minutes)</a:t>
            </a:r>
            <a:endParaRPr sz="2400" i="1">
              <a:solidFill>
                <a:srgbClr val="0563C1"/>
              </a:solidFill>
              <a:latin typeface="Calibri"/>
              <a:ea typeface="Calibri"/>
              <a:cs typeface="Calibri"/>
              <a:sym typeface="Calibri"/>
            </a:endParaRPr>
          </a:p>
          <a:p>
            <a:pPr marL="457200" lvl="0" indent="-381000" algn="l" rtl="0">
              <a:spcBef>
                <a:spcPts val="1000"/>
              </a:spcBef>
              <a:spcAft>
                <a:spcPts val="0"/>
              </a:spcAft>
              <a:buClr>
                <a:srgbClr val="0563C1"/>
              </a:buClr>
              <a:buSzPts val="2400"/>
              <a:buFont typeface="Calibri"/>
              <a:buChar char="-"/>
            </a:pPr>
            <a:r>
              <a:rPr lang="en" sz="2400">
                <a:solidFill>
                  <a:srgbClr val="0563C1"/>
                </a:solidFill>
                <a:latin typeface="Calibri"/>
                <a:ea typeface="Calibri"/>
                <a:cs typeface="Calibri"/>
                <a:sym typeface="Calibri"/>
              </a:rPr>
              <a:t>Part 2: Meredith Liben- What Does This Look Like in the Classroom? </a:t>
            </a:r>
            <a:r>
              <a:rPr lang="en" sz="2400" i="1">
                <a:solidFill>
                  <a:srgbClr val="0563C1"/>
                </a:solidFill>
                <a:latin typeface="Calibri"/>
                <a:ea typeface="Calibri"/>
                <a:cs typeface="Calibri"/>
                <a:sym typeface="Calibri"/>
              </a:rPr>
              <a:t>(25 minutes)</a:t>
            </a:r>
            <a:endParaRPr sz="2400" i="1">
              <a:solidFill>
                <a:srgbClr val="0563C1"/>
              </a:solidFill>
              <a:latin typeface="Calibri"/>
              <a:ea typeface="Calibri"/>
              <a:cs typeface="Calibri"/>
              <a:sym typeface="Calibri"/>
            </a:endParaRPr>
          </a:p>
          <a:p>
            <a:pPr marL="457200" lvl="0" indent="-381000" algn="l" rtl="0">
              <a:spcBef>
                <a:spcPts val="1000"/>
              </a:spcBef>
              <a:spcAft>
                <a:spcPts val="0"/>
              </a:spcAft>
              <a:buClr>
                <a:srgbClr val="0563C1"/>
              </a:buClr>
              <a:buSzPts val="2400"/>
              <a:buFont typeface="Calibri"/>
              <a:buChar char="-"/>
            </a:pPr>
            <a:r>
              <a:rPr lang="en" sz="2400">
                <a:solidFill>
                  <a:srgbClr val="0563C1"/>
                </a:solidFill>
                <a:latin typeface="Calibri"/>
                <a:ea typeface="Calibri"/>
                <a:cs typeface="Calibri"/>
                <a:sym typeface="Calibri"/>
              </a:rPr>
              <a:t>Reflection/Prep for Q&amp;A  </a:t>
            </a:r>
            <a:r>
              <a:rPr lang="en" sz="2400" i="1">
                <a:solidFill>
                  <a:srgbClr val="0563C1"/>
                </a:solidFill>
                <a:latin typeface="Calibri"/>
                <a:ea typeface="Calibri"/>
                <a:cs typeface="Calibri"/>
                <a:sym typeface="Calibri"/>
              </a:rPr>
              <a:t>(5 minutes)</a:t>
            </a:r>
            <a:endParaRPr sz="2400" i="1">
              <a:solidFill>
                <a:srgbClr val="0563C1"/>
              </a:solidFill>
              <a:latin typeface="Calibri"/>
              <a:ea typeface="Calibri"/>
              <a:cs typeface="Calibri"/>
              <a:sym typeface="Calibri"/>
            </a:endParaRPr>
          </a:p>
          <a:p>
            <a:pPr marL="457200" lvl="0" indent="-381000" algn="l" rtl="0">
              <a:spcBef>
                <a:spcPts val="1000"/>
              </a:spcBef>
              <a:spcAft>
                <a:spcPts val="0"/>
              </a:spcAft>
              <a:buClr>
                <a:srgbClr val="0563C1"/>
              </a:buClr>
              <a:buSzPts val="2400"/>
              <a:buFont typeface="Calibri"/>
              <a:buChar char="-"/>
            </a:pPr>
            <a:r>
              <a:rPr lang="en" sz="2400">
                <a:solidFill>
                  <a:srgbClr val="0563C1"/>
                </a:solidFill>
                <a:latin typeface="Calibri"/>
                <a:ea typeface="Calibri"/>
                <a:cs typeface="Calibri"/>
                <a:sym typeface="Calibri"/>
              </a:rPr>
              <a:t>Q&amp;A </a:t>
            </a:r>
            <a:r>
              <a:rPr lang="en" sz="2400" i="1">
                <a:solidFill>
                  <a:srgbClr val="0563C1"/>
                </a:solidFill>
                <a:latin typeface="Calibri"/>
                <a:ea typeface="Calibri"/>
                <a:cs typeface="Calibri"/>
                <a:sym typeface="Calibri"/>
              </a:rPr>
              <a:t>(15 minutes)</a:t>
            </a:r>
            <a:endParaRPr sz="2400" i="1">
              <a:solidFill>
                <a:srgbClr val="0563C1"/>
              </a:solidFill>
              <a:latin typeface="Calibri"/>
              <a:ea typeface="Calibri"/>
              <a:cs typeface="Calibri"/>
              <a:sym typeface="Calibri"/>
            </a:endParaRPr>
          </a:p>
          <a:p>
            <a:pPr marL="457200" lvl="0" indent="-381000" algn="l" rtl="0">
              <a:spcBef>
                <a:spcPts val="1000"/>
              </a:spcBef>
              <a:spcAft>
                <a:spcPts val="1000"/>
              </a:spcAft>
              <a:buClr>
                <a:srgbClr val="0563C1"/>
              </a:buClr>
              <a:buSzPts val="2400"/>
              <a:buFont typeface="Calibri"/>
              <a:buChar char="-"/>
            </a:pPr>
            <a:r>
              <a:rPr lang="en" sz="2400">
                <a:solidFill>
                  <a:srgbClr val="0563C1"/>
                </a:solidFill>
                <a:latin typeface="Calibri"/>
                <a:ea typeface="Calibri"/>
                <a:cs typeface="Calibri"/>
                <a:sym typeface="Calibri"/>
              </a:rPr>
              <a:t>What’s Next? </a:t>
            </a:r>
            <a:r>
              <a:rPr lang="en" sz="2400" i="1">
                <a:solidFill>
                  <a:srgbClr val="0563C1"/>
                </a:solidFill>
                <a:latin typeface="Calibri"/>
                <a:ea typeface="Calibri"/>
                <a:cs typeface="Calibri"/>
                <a:sym typeface="Calibri"/>
              </a:rPr>
              <a:t>(5 minutes)</a:t>
            </a:r>
            <a:endParaRPr sz="2400" i="1">
              <a:solidFill>
                <a:srgbClr val="0563C1"/>
              </a:solidFill>
              <a:latin typeface="Calibri"/>
              <a:ea typeface="Calibri"/>
              <a:cs typeface="Calibri"/>
              <a:sym typeface="Calibri"/>
            </a:endParaRPr>
          </a:p>
        </p:txBody>
      </p:sp>
      <p:sp>
        <p:nvSpPr>
          <p:cNvPr id="203" name="Google Shape;203;p33"/>
          <p:cNvSpPr/>
          <p:nvPr/>
        </p:nvSpPr>
        <p:spPr>
          <a:xfrm>
            <a:off x="242250" y="3729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Today’s Agenda!</a:t>
            </a:r>
            <a:endParaRPr sz="3000">
              <a:solidFill>
                <a:srgbClr val="FFFFFF"/>
              </a:solidFill>
              <a:latin typeface="Comfortaa"/>
              <a:ea typeface="Comfortaa"/>
              <a:cs typeface="Comfortaa"/>
              <a:sym typeface="Comfortaa"/>
            </a:endParaRPr>
          </a:p>
        </p:txBody>
      </p:sp>
      <p:pic>
        <p:nvPicPr>
          <p:cNvPr id="204" name="Google Shape;204;p33"/>
          <p:cNvPicPr preferRelativeResize="0"/>
          <p:nvPr/>
        </p:nvPicPr>
        <p:blipFill>
          <a:blip r:embed="rId3">
            <a:alphaModFix/>
          </a:blip>
          <a:stretch>
            <a:fillRect/>
          </a:stretch>
        </p:blipFill>
        <p:spPr>
          <a:xfrm rot="6717156" flipH="1">
            <a:off x="3556192" y="4241685"/>
            <a:ext cx="1089320" cy="1573429"/>
          </a:xfrm>
          <a:prstGeom prst="rect">
            <a:avLst/>
          </a:prstGeom>
          <a:noFill/>
          <a:ln>
            <a:noFill/>
          </a:ln>
        </p:spPr>
      </p:pic>
      <p:sp>
        <p:nvSpPr>
          <p:cNvPr id="205" name="Google Shape;205;p33"/>
          <p:cNvSpPr txBox="1"/>
          <p:nvPr/>
        </p:nvSpPr>
        <p:spPr>
          <a:xfrm>
            <a:off x="5066550" y="4674500"/>
            <a:ext cx="3765600" cy="522900"/>
          </a:xfrm>
          <a:prstGeom prst="rect">
            <a:avLst/>
          </a:prstGeom>
          <a:solidFill>
            <a:srgbClr val="FFFF00"/>
          </a:solidFill>
          <a:ln w="2857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300" u="sng"/>
              <a:t>http://bit.ly/QuestionsERA1</a:t>
            </a:r>
            <a:endParaRPr sz="2300" u="sng"/>
          </a:p>
        </p:txBody>
      </p:sp>
      <p:sp>
        <p:nvSpPr>
          <p:cNvPr id="206" name="Google Shape;206;p33"/>
          <p:cNvSpPr txBox="1"/>
          <p:nvPr/>
        </p:nvSpPr>
        <p:spPr>
          <a:xfrm>
            <a:off x="5066550" y="5049525"/>
            <a:ext cx="4079400" cy="119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latin typeface="Caveat Brush"/>
                <a:ea typeface="Caveat Brush"/>
                <a:cs typeface="Caveat Brush"/>
                <a:sym typeface="Caveat Brush"/>
              </a:rPr>
              <a:t>A space to jot down ?s</a:t>
            </a:r>
            <a:endParaRPr sz="3300">
              <a:latin typeface="Caveat Brush"/>
              <a:ea typeface="Caveat Brush"/>
              <a:cs typeface="Caveat Brush"/>
              <a:sym typeface="Caveat Brush"/>
            </a:endParaRPr>
          </a:p>
          <a:p>
            <a:pPr marL="0" lvl="0" indent="0" algn="ctr" rtl="0">
              <a:spcBef>
                <a:spcPts val="0"/>
              </a:spcBef>
              <a:spcAft>
                <a:spcPts val="0"/>
              </a:spcAft>
              <a:buNone/>
            </a:pPr>
            <a:r>
              <a:rPr lang="en" sz="3300">
                <a:latin typeface="Caveat Brush"/>
                <a:ea typeface="Caveat Brush"/>
                <a:cs typeface="Caveat Brush"/>
                <a:sym typeface="Caveat Brush"/>
              </a:rPr>
              <a:t>along the way</a:t>
            </a:r>
            <a:endParaRPr sz="3300">
              <a:latin typeface="Caveat Brush"/>
              <a:ea typeface="Caveat Brush"/>
              <a:cs typeface="Caveat Brush"/>
              <a:sym typeface="Caveat Brush"/>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06"/>
        <p:cNvGrpSpPr/>
        <p:nvPr/>
      </p:nvGrpSpPr>
      <p:grpSpPr>
        <a:xfrm>
          <a:off x="0" y="0"/>
          <a:ext cx="0" cy="0"/>
          <a:chOff x="0" y="0"/>
          <a:chExt cx="0" cy="0"/>
        </a:xfrm>
      </p:grpSpPr>
      <p:sp>
        <p:nvSpPr>
          <p:cNvPr id="507" name="Google Shape;507;p70"/>
          <p:cNvSpPr txBox="1">
            <a:spLocks noGrp="1"/>
          </p:cNvSpPr>
          <p:nvPr>
            <p:ph type="body" idx="1"/>
          </p:nvPr>
        </p:nvSpPr>
        <p:spPr>
          <a:xfrm>
            <a:off x="457200" y="1600201"/>
            <a:ext cx="8229600" cy="4526100"/>
          </a:xfrm>
          <a:prstGeom prst="rect">
            <a:avLst/>
          </a:prstGeom>
          <a:noFill/>
          <a:ln>
            <a:noFill/>
          </a:ln>
        </p:spPr>
        <p:txBody>
          <a:bodyPr spcFirstLastPara="1" wrap="square" lIns="68575" tIns="34275" rIns="68575" bIns="34275" anchor="t" anchorCtr="0">
            <a:noAutofit/>
          </a:bodyPr>
          <a:lstStyle/>
          <a:p>
            <a:pPr marL="254000" lvl="0" indent="-273050" algn="l" rtl="0">
              <a:lnSpc>
                <a:spcPct val="80000"/>
              </a:lnSpc>
              <a:spcBef>
                <a:spcPts val="0"/>
              </a:spcBef>
              <a:spcAft>
                <a:spcPts val="0"/>
              </a:spcAft>
              <a:buClr>
                <a:srgbClr val="3F3F39"/>
              </a:buClr>
              <a:buSzPts val="1900"/>
              <a:buFont typeface="Calibri"/>
              <a:buChar char="●"/>
            </a:pPr>
            <a:r>
              <a:rPr lang="en" sz="2300">
                <a:latin typeface="Calibri"/>
                <a:ea typeface="Calibri"/>
                <a:cs typeface="Calibri"/>
                <a:sym typeface="Calibri"/>
              </a:rPr>
              <a:t>Should be a focus of early grades, especially 2</a:t>
            </a:r>
            <a:r>
              <a:rPr lang="en" sz="2300" baseline="30000">
                <a:latin typeface="Calibri"/>
                <a:ea typeface="Calibri"/>
                <a:cs typeface="Calibri"/>
                <a:sym typeface="Calibri"/>
              </a:rPr>
              <a:t>nd</a:t>
            </a:r>
            <a:r>
              <a:rPr lang="en" sz="2300">
                <a:latin typeface="Calibri"/>
                <a:ea typeface="Calibri"/>
                <a:cs typeface="Calibri"/>
                <a:sym typeface="Calibri"/>
              </a:rPr>
              <a:t>  </a:t>
            </a:r>
            <a:endParaRPr sz="1700">
              <a:latin typeface="Calibri"/>
              <a:ea typeface="Calibri"/>
              <a:cs typeface="Calibri"/>
              <a:sym typeface="Calibri"/>
            </a:endParaRPr>
          </a:p>
          <a:p>
            <a:pPr marL="0" lvl="0" indent="0" algn="l" rtl="0">
              <a:lnSpc>
                <a:spcPct val="80000"/>
              </a:lnSpc>
              <a:spcBef>
                <a:spcPts val="300"/>
              </a:spcBef>
              <a:spcAft>
                <a:spcPts val="0"/>
              </a:spcAft>
              <a:buClr>
                <a:srgbClr val="3F3F39"/>
              </a:buClr>
              <a:buSzPts val="1700"/>
              <a:buNone/>
            </a:pPr>
            <a:r>
              <a:rPr lang="en" sz="2300">
                <a:latin typeface="Calibri"/>
                <a:ea typeface="Calibri"/>
                <a:cs typeface="Calibri"/>
                <a:sym typeface="Calibri"/>
              </a:rPr>
              <a:t>  (or until students are fluent regardless of grade.)</a:t>
            </a:r>
            <a:endParaRPr sz="1700">
              <a:latin typeface="Calibri"/>
              <a:ea typeface="Calibri"/>
              <a:cs typeface="Calibri"/>
              <a:sym typeface="Calibri"/>
            </a:endParaRPr>
          </a:p>
          <a:p>
            <a:pPr marL="254000" lvl="0" indent="-152400" algn="l" rtl="0">
              <a:lnSpc>
                <a:spcPct val="80000"/>
              </a:lnSpc>
              <a:spcBef>
                <a:spcPts val="300"/>
              </a:spcBef>
              <a:spcAft>
                <a:spcPts val="0"/>
              </a:spcAft>
              <a:buClr>
                <a:srgbClr val="3F3F39"/>
              </a:buClr>
              <a:buSzPts val="1700"/>
              <a:buNone/>
            </a:pPr>
            <a:endParaRPr sz="2300">
              <a:latin typeface="Calibri"/>
              <a:ea typeface="Calibri"/>
              <a:cs typeface="Calibri"/>
              <a:sym typeface="Calibri"/>
            </a:endParaRPr>
          </a:p>
          <a:p>
            <a:pPr marL="254000" lvl="0" indent="-273050" algn="l" rtl="0">
              <a:lnSpc>
                <a:spcPct val="80000"/>
              </a:lnSpc>
              <a:spcBef>
                <a:spcPts val="300"/>
              </a:spcBef>
              <a:spcAft>
                <a:spcPts val="0"/>
              </a:spcAft>
              <a:buClr>
                <a:srgbClr val="3F3F39"/>
              </a:buClr>
              <a:buSzPts val="1900"/>
              <a:buFont typeface="Calibri"/>
              <a:buChar char="●"/>
            </a:pPr>
            <a:r>
              <a:rPr lang="en" sz="2300">
                <a:latin typeface="Calibri"/>
                <a:ea typeface="Calibri"/>
                <a:cs typeface="Calibri"/>
                <a:sym typeface="Calibri"/>
              </a:rPr>
              <a:t>Fluency means reading accurately, with appropriate speed (matching the text complexity) and expressiveness. </a:t>
            </a:r>
            <a:endParaRPr sz="1700">
              <a:latin typeface="Calibri"/>
              <a:ea typeface="Calibri"/>
              <a:cs typeface="Calibri"/>
              <a:sym typeface="Calibri"/>
            </a:endParaRPr>
          </a:p>
          <a:p>
            <a:pPr marL="0" lvl="0" indent="0" algn="l" rtl="0">
              <a:lnSpc>
                <a:spcPct val="80000"/>
              </a:lnSpc>
              <a:spcBef>
                <a:spcPts val="300"/>
              </a:spcBef>
              <a:spcAft>
                <a:spcPts val="0"/>
              </a:spcAft>
              <a:buClr>
                <a:srgbClr val="3F3F39"/>
              </a:buClr>
              <a:buSzPts val="1700"/>
              <a:buNone/>
            </a:pPr>
            <a:endParaRPr sz="2300">
              <a:latin typeface="Calibri"/>
              <a:ea typeface="Calibri"/>
              <a:cs typeface="Calibri"/>
              <a:sym typeface="Calibri"/>
            </a:endParaRPr>
          </a:p>
          <a:p>
            <a:pPr marL="254000" lvl="0" indent="-273050" algn="l" rtl="0">
              <a:lnSpc>
                <a:spcPct val="80000"/>
              </a:lnSpc>
              <a:spcBef>
                <a:spcPts val="300"/>
              </a:spcBef>
              <a:spcAft>
                <a:spcPts val="0"/>
              </a:spcAft>
              <a:buClr>
                <a:srgbClr val="3F3F39"/>
              </a:buClr>
              <a:buSzPts val="1900"/>
              <a:buFont typeface="Calibri"/>
              <a:buChar char="●"/>
            </a:pPr>
            <a:r>
              <a:rPr lang="en" sz="2300">
                <a:latin typeface="Calibri"/>
                <a:ea typeface="Calibri"/>
                <a:cs typeface="Calibri"/>
                <a:sym typeface="Calibri"/>
              </a:rPr>
              <a:t>Students aren’t fluent unless they can read GRADE LEVEL texts fluently.</a:t>
            </a:r>
            <a:endParaRPr sz="1700">
              <a:latin typeface="Calibri"/>
              <a:ea typeface="Calibri"/>
              <a:cs typeface="Calibri"/>
              <a:sym typeface="Calibri"/>
            </a:endParaRPr>
          </a:p>
          <a:p>
            <a:pPr marL="0" lvl="0" indent="0" algn="l" rtl="0">
              <a:lnSpc>
                <a:spcPct val="80000"/>
              </a:lnSpc>
              <a:spcBef>
                <a:spcPts val="300"/>
              </a:spcBef>
              <a:spcAft>
                <a:spcPts val="0"/>
              </a:spcAft>
              <a:buClr>
                <a:srgbClr val="3F3F39"/>
              </a:buClr>
              <a:buSzPts val="1700"/>
              <a:buNone/>
            </a:pPr>
            <a:endParaRPr sz="2300">
              <a:latin typeface="Calibri"/>
              <a:ea typeface="Calibri"/>
              <a:cs typeface="Calibri"/>
              <a:sym typeface="Calibri"/>
            </a:endParaRPr>
          </a:p>
          <a:p>
            <a:pPr marL="254000" lvl="0" indent="-273050" algn="l" rtl="0">
              <a:lnSpc>
                <a:spcPct val="80000"/>
              </a:lnSpc>
              <a:spcBef>
                <a:spcPts val="300"/>
              </a:spcBef>
              <a:spcAft>
                <a:spcPts val="0"/>
              </a:spcAft>
              <a:buClr>
                <a:srgbClr val="3F3F39"/>
              </a:buClr>
              <a:buSzPts val="1900"/>
              <a:buFont typeface="Calibri"/>
              <a:buChar char="●"/>
            </a:pPr>
            <a:r>
              <a:rPr lang="en" sz="2300">
                <a:latin typeface="Calibri"/>
                <a:ea typeface="Calibri"/>
                <a:cs typeface="Calibri"/>
                <a:sym typeface="Calibri"/>
              </a:rPr>
              <a:t>It can be fun and useful! </a:t>
            </a:r>
            <a:br>
              <a:rPr lang="en" sz="2300">
                <a:latin typeface="Calibri"/>
                <a:ea typeface="Calibri"/>
                <a:cs typeface="Calibri"/>
                <a:sym typeface="Calibri"/>
              </a:rPr>
            </a:br>
            <a:r>
              <a:rPr lang="en" sz="2300">
                <a:latin typeface="Calibri"/>
                <a:ea typeface="Calibri"/>
                <a:cs typeface="Calibri"/>
                <a:sym typeface="Calibri"/>
              </a:rPr>
              <a:t>(Think performance and public speaking).</a:t>
            </a:r>
            <a:endParaRPr sz="1700">
              <a:latin typeface="Calibri"/>
              <a:ea typeface="Calibri"/>
              <a:cs typeface="Calibri"/>
              <a:sym typeface="Calibri"/>
            </a:endParaRPr>
          </a:p>
          <a:p>
            <a:pPr marL="0" lvl="0" indent="0" algn="l" rtl="0">
              <a:lnSpc>
                <a:spcPct val="80000"/>
              </a:lnSpc>
              <a:spcBef>
                <a:spcPts val="300"/>
              </a:spcBef>
              <a:spcAft>
                <a:spcPts val="0"/>
              </a:spcAft>
              <a:buClr>
                <a:srgbClr val="3F3F39"/>
              </a:buClr>
              <a:buSzPts val="1700"/>
              <a:buNone/>
            </a:pPr>
            <a:r>
              <a:rPr lang="en" sz="2300">
                <a:latin typeface="Calibri"/>
                <a:ea typeface="Calibri"/>
                <a:cs typeface="Calibri"/>
                <a:sym typeface="Calibri"/>
              </a:rPr>
              <a:t> </a:t>
            </a:r>
            <a:endParaRPr sz="1700">
              <a:latin typeface="Calibri"/>
              <a:ea typeface="Calibri"/>
              <a:cs typeface="Calibri"/>
              <a:sym typeface="Calibri"/>
            </a:endParaRPr>
          </a:p>
          <a:p>
            <a:pPr marL="254000" lvl="0" indent="-273050" algn="l" rtl="0">
              <a:lnSpc>
                <a:spcPct val="80000"/>
              </a:lnSpc>
              <a:spcBef>
                <a:spcPts val="300"/>
              </a:spcBef>
              <a:spcAft>
                <a:spcPts val="0"/>
              </a:spcAft>
              <a:buClr>
                <a:srgbClr val="3F3F39"/>
              </a:buClr>
              <a:buSzPts val="1900"/>
              <a:buFont typeface="Calibri"/>
              <a:buChar char="●"/>
            </a:pPr>
            <a:r>
              <a:rPr lang="en" sz="2300">
                <a:latin typeface="Calibri"/>
                <a:ea typeface="Calibri"/>
                <a:cs typeface="Calibri"/>
                <a:sym typeface="Calibri"/>
              </a:rPr>
              <a:t>Families can easily help with fluency practice, regardless of home language (practice travels home easily)</a:t>
            </a:r>
            <a:endParaRPr sz="1700">
              <a:latin typeface="Calibri"/>
              <a:ea typeface="Calibri"/>
              <a:cs typeface="Calibri"/>
              <a:sym typeface="Calibri"/>
            </a:endParaRPr>
          </a:p>
          <a:p>
            <a:pPr marL="254000" lvl="0" indent="-152400" algn="l" rtl="0">
              <a:lnSpc>
                <a:spcPct val="80000"/>
              </a:lnSpc>
              <a:spcBef>
                <a:spcPts val="300"/>
              </a:spcBef>
              <a:spcAft>
                <a:spcPts val="0"/>
              </a:spcAft>
              <a:buClr>
                <a:srgbClr val="3F3F39"/>
              </a:buClr>
              <a:buSzPts val="1700"/>
              <a:buNone/>
            </a:pPr>
            <a:endParaRPr sz="1700">
              <a:latin typeface="Calibri"/>
              <a:ea typeface="Calibri"/>
              <a:cs typeface="Calibri"/>
              <a:sym typeface="Calibri"/>
            </a:endParaRPr>
          </a:p>
          <a:p>
            <a:pPr marL="0" lvl="0" indent="0" algn="l" rtl="0">
              <a:lnSpc>
                <a:spcPct val="80000"/>
              </a:lnSpc>
              <a:spcBef>
                <a:spcPts val="300"/>
              </a:spcBef>
              <a:spcAft>
                <a:spcPts val="1600"/>
              </a:spcAft>
              <a:buClr>
                <a:srgbClr val="3F3F39"/>
              </a:buClr>
              <a:buSzPts val="1700"/>
              <a:buNone/>
            </a:pPr>
            <a:endParaRPr sz="1700">
              <a:latin typeface="Calibri"/>
              <a:ea typeface="Calibri"/>
              <a:cs typeface="Calibri"/>
              <a:sym typeface="Calibri"/>
            </a:endParaRPr>
          </a:p>
        </p:txBody>
      </p:sp>
      <p:sp>
        <p:nvSpPr>
          <p:cNvPr id="508" name="Google Shape;508;p70"/>
          <p:cNvSpPr/>
          <p:nvPr/>
        </p:nvSpPr>
        <p:spPr>
          <a:xfrm>
            <a:off x="152388" y="261900"/>
            <a:ext cx="88563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How to ensure </a:t>
            </a:r>
            <a:r>
              <a:rPr lang="en" sz="3200" b="1">
                <a:solidFill>
                  <a:srgbClr val="FFFFFF"/>
                </a:solidFill>
                <a:latin typeface="Comfortaa"/>
                <a:ea typeface="Comfortaa"/>
                <a:cs typeface="Comfortaa"/>
                <a:sym typeface="Comfortaa"/>
              </a:rPr>
              <a:t>Foundational Skills (Reading Fluency )?</a:t>
            </a:r>
            <a:endParaRPr sz="3500" b="1">
              <a:solidFill>
                <a:srgbClr val="FFFFFF"/>
              </a:solidFill>
              <a:latin typeface="Comfortaa"/>
              <a:ea typeface="Comfortaa"/>
              <a:cs typeface="Comfortaa"/>
              <a:sym typeface="Comforta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12"/>
        <p:cNvGrpSpPr/>
        <p:nvPr/>
      </p:nvGrpSpPr>
      <p:grpSpPr>
        <a:xfrm>
          <a:off x="0" y="0"/>
          <a:ext cx="0" cy="0"/>
          <a:chOff x="0" y="0"/>
          <a:chExt cx="0" cy="0"/>
        </a:xfrm>
      </p:grpSpPr>
      <p:sp>
        <p:nvSpPr>
          <p:cNvPr id="513" name="Google Shape;513;p71"/>
          <p:cNvSpPr txBox="1">
            <a:spLocks noGrp="1"/>
          </p:cNvSpPr>
          <p:nvPr>
            <p:ph type="body" idx="1"/>
          </p:nvPr>
        </p:nvSpPr>
        <p:spPr>
          <a:xfrm>
            <a:off x="457200" y="1600201"/>
            <a:ext cx="8229600" cy="4526100"/>
          </a:xfrm>
          <a:prstGeom prst="rect">
            <a:avLst/>
          </a:prstGeom>
          <a:noFill/>
          <a:ln>
            <a:noFill/>
          </a:ln>
        </p:spPr>
        <p:txBody>
          <a:bodyPr spcFirstLastPara="1" wrap="square" lIns="68575" tIns="34275" rIns="68575" bIns="34275" anchor="t" anchorCtr="0">
            <a:noAutofit/>
          </a:bodyPr>
          <a:lstStyle/>
          <a:p>
            <a:pPr marL="558800" lvl="1" indent="-76200" algn="l" rtl="0">
              <a:spcBef>
                <a:spcPts val="0"/>
              </a:spcBef>
              <a:spcAft>
                <a:spcPts val="0"/>
              </a:spcAft>
              <a:buClr>
                <a:srgbClr val="3F3F39"/>
              </a:buClr>
              <a:buSzPts val="2300"/>
              <a:buNone/>
            </a:pPr>
            <a:endParaRPr sz="2300">
              <a:latin typeface="Calibri"/>
              <a:ea typeface="Calibri"/>
              <a:cs typeface="Calibri"/>
              <a:sym typeface="Calibri"/>
            </a:endParaRPr>
          </a:p>
          <a:p>
            <a:pPr marL="558800" lvl="1" indent="-76200" algn="l" rtl="0">
              <a:spcBef>
                <a:spcPts val="500"/>
              </a:spcBef>
              <a:spcAft>
                <a:spcPts val="0"/>
              </a:spcAft>
              <a:buClr>
                <a:srgbClr val="3F3F39"/>
              </a:buClr>
              <a:buSzPts val="2300"/>
              <a:buNone/>
            </a:pPr>
            <a:endParaRPr sz="2300">
              <a:latin typeface="Calibri"/>
              <a:ea typeface="Calibri"/>
              <a:cs typeface="Calibri"/>
              <a:sym typeface="Calibri"/>
            </a:endParaRPr>
          </a:p>
          <a:p>
            <a:pPr marL="558800" lvl="1" indent="-381000" algn="l" rtl="0">
              <a:spcBef>
                <a:spcPts val="500"/>
              </a:spcBef>
              <a:spcAft>
                <a:spcPts val="0"/>
              </a:spcAft>
              <a:buClr>
                <a:srgbClr val="000000"/>
              </a:buClr>
              <a:buSzPts val="2600"/>
              <a:buFont typeface="Calibri"/>
              <a:buChar char="•"/>
            </a:pPr>
            <a:r>
              <a:rPr lang="en" sz="2600">
                <a:solidFill>
                  <a:srgbClr val="1EA56A"/>
                </a:solidFill>
                <a:latin typeface="Calibri"/>
                <a:ea typeface="Calibri"/>
                <a:cs typeface="Calibri"/>
                <a:sym typeface="Calibri"/>
              </a:rPr>
              <a:t>Breadth</a:t>
            </a:r>
            <a:r>
              <a:rPr lang="en" sz="2600">
                <a:latin typeface="Calibri"/>
                <a:ea typeface="Calibri"/>
                <a:cs typeface="Calibri"/>
                <a:sym typeface="Calibri"/>
              </a:rPr>
              <a:t> – achieved through </a:t>
            </a:r>
            <a:r>
              <a:rPr lang="en" sz="2600">
                <a:solidFill>
                  <a:schemeClr val="dk1"/>
                </a:solidFill>
                <a:latin typeface="Calibri"/>
                <a:ea typeface="Calibri"/>
                <a:cs typeface="Calibri"/>
                <a:sym typeface="Calibri"/>
              </a:rPr>
              <a:t>a volume of</a:t>
            </a:r>
            <a:r>
              <a:rPr lang="en" sz="2600">
                <a:latin typeface="Calibri"/>
                <a:ea typeface="Calibri"/>
                <a:cs typeface="Calibri"/>
                <a:sym typeface="Calibri"/>
              </a:rPr>
              <a:t> reading/being read to (text sets)</a:t>
            </a:r>
            <a:endParaRPr sz="2600">
              <a:latin typeface="Calibri"/>
              <a:ea typeface="Calibri"/>
              <a:cs typeface="Calibri"/>
              <a:sym typeface="Calibri"/>
            </a:endParaRPr>
          </a:p>
          <a:p>
            <a:pPr marL="558800" lvl="1" indent="-381000" algn="l" rtl="0">
              <a:spcBef>
                <a:spcPts val="500"/>
              </a:spcBef>
              <a:spcAft>
                <a:spcPts val="0"/>
              </a:spcAft>
              <a:buClr>
                <a:srgbClr val="000000"/>
              </a:buClr>
              <a:buSzPts val="2600"/>
              <a:buFont typeface="Calibri"/>
              <a:buChar char="•"/>
            </a:pPr>
            <a:r>
              <a:rPr lang="en" sz="2600">
                <a:solidFill>
                  <a:srgbClr val="1EA56A"/>
                </a:solidFill>
                <a:latin typeface="Calibri"/>
                <a:ea typeface="Calibri"/>
                <a:cs typeface="Calibri"/>
                <a:sym typeface="Calibri"/>
              </a:rPr>
              <a:t>Coherent</a:t>
            </a:r>
            <a:r>
              <a:rPr lang="en" sz="2600">
                <a:latin typeface="Calibri"/>
                <a:ea typeface="Calibri"/>
                <a:cs typeface="Calibri"/>
                <a:sym typeface="Calibri"/>
              </a:rPr>
              <a:t> and </a:t>
            </a:r>
            <a:r>
              <a:rPr lang="en" sz="2600">
                <a:solidFill>
                  <a:srgbClr val="1EA56A"/>
                </a:solidFill>
                <a:latin typeface="Calibri"/>
                <a:ea typeface="Calibri"/>
                <a:cs typeface="Calibri"/>
                <a:sym typeface="Calibri"/>
              </a:rPr>
              <a:t>connected</a:t>
            </a:r>
            <a:r>
              <a:rPr lang="en" sz="2600">
                <a:latin typeface="Calibri"/>
                <a:ea typeface="Calibri"/>
                <a:cs typeface="Calibri"/>
                <a:sym typeface="Calibri"/>
              </a:rPr>
              <a:t> to core content so knowledge builds on itself</a:t>
            </a:r>
            <a:endParaRPr sz="2600">
              <a:latin typeface="Calibri"/>
              <a:ea typeface="Calibri"/>
              <a:cs typeface="Calibri"/>
              <a:sym typeface="Calibri"/>
            </a:endParaRPr>
          </a:p>
          <a:p>
            <a:pPr marL="558800" lvl="1" indent="-381000" algn="l" rtl="0">
              <a:spcBef>
                <a:spcPts val="500"/>
              </a:spcBef>
              <a:spcAft>
                <a:spcPts val="0"/>
              </a:spcAft>
              <a:buClr>
                <a:srgbClr val="000000"/>
              </a:buClr>
              <a:buSzPts val="2600"/>
              <a:buFont typeface="Calibri"/>
              <a:buChar char="•"/>
            </a:pPr>
            <a:r>
              <a:rPr lang="en" sz="2600">
                <a:solidFill>
                  <a:srgbClr val="1EA56A"/>
                </a:solidFill>
                <a:latin typeface="Calibri"/>
                <a:ea typeface="Calibri"/>
                <a:cs typeface="Calibri"/>
                <a:sym typeface="Calibri"/>
              </a:rPr>
              <a:t>Depth </a:t>
            </a:r>
            <a:r>
              <a:rPr lang="en" sz="2600">
                <a:latin typeface="Calibri"/>
                <a:ea typeface="Calibri"/>
                <a:cs typeface="Calibri"/>
                <a:sym typeface="Calibri"/>
              </a:rPr>
              <a:t>through focused instruction during read alouds</a:t>
            </a:r>
            <a:endParaRPr sz="2600">
              <a:latin typeface="Calibri"/>
              <a:ea typeface="Calibri"/>
              <a:cs typeface="Calibri"/>
              <a:sym typeface="Calibri"/>
            </a:endParaRPr>
          </a:p>
          <a:p>
            <a:pPr marL="254000" lvl="0" indent="-139700" algn="l" rtl="0">
              <a:spcBef>
                <a:spcPts val="400"/>
              </a:spcBef>
              <a:spcAft>
                <a:spcPts val="1600"/>
              </a:spcAft>
              <a:buClr>
                <a:srgbClr val="3F3F39"/>
              </a:buClr>
              <a:buSzPts val="1800"/>
              <a:buNone/>
            </a:pPr>
            <a:endParaRPr sz="2600">
              <a:latin typeface="Calibri"/>
              <a:ea typeface="Calibri"/>
              <a:cs typeface="Calibri"/>
              <a:sym typeface="Calibri"/>
            </a:endParaRPr>
          </a:p>
        </p:txBody>
      </p:sp>
      <p:sp>
        <p:nvSpPr>
          <p:cNvPr id="514" name="Google Shape;514;p71"/>
          <p:cNvSpPr/>
          <p:nvPr/>
        </p:nvSpPr>
        <p:spPr>
          <a:xfrm>
            <a:off x="143838" y="252750"/>
            <a:ext cx="8856300" cy="1109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Opportunities to grow</a:t>
            </a:r>
            <a:r>
              <a:rPr lang="en" sz="3200" b="1">
                <a:solidFill>
                  <a:srgbClr val="FFFFFF"/>
                </a:solidFill>
                <a:latin typeface="Comfortaa"/>
                <a:ea typeface="Comfortaa"/>
                <a:cs typeface="Comfortaa"/>
                <a:sym typeface="Comfortaa"/>
              </a:rPr>
              <a:t> knowledge </a:t>
            </a:r>
            <a:r>
              <a:rPr lang="en" sz="3200">
                <a:solidFill>
                  <a:srgbClr val="FFFFFF"/>
                </a:solidFill>
                <a:latin typeface="Comfortaa"/>
                <a:ea typeface="Comfortaa"/>
                <a:cs typeface="Comfortaa"/>
                <a:sym typeface="Comfortaa"/>
              </a:rPr>
              <a:t>and develop </a:t>
            </a:r>
            <a:r>
              <a:rPr lang="en" sz="3200" b="1">
                <a:solidFill>
                  <a:srgbClr val="FFFFFF"/>
                </a:solidFill>
                <a:latin typeface="Comfortaa"/>
                <a:ea typeface="Comfortaa"/>
                <a:cs typeface="Comfortaa"/>
                <a:sym typeface="Comfortaa"/>
              </a:rPr>
              <a:t>vocabulary</a:t>
            </a:r>
            <a:endParaRPr sz="3500" b="1">
              <a:solidFill>
                <a:srgbClr val="FFFFFF"/>
              </a:solidFill>
              <a:latin typeface="Comfortaa"/>
              <a:ea typeface="Comfortaa"/>
              <a:cs typeface="Comfortaa"/>
              <a:sym typeface="Comforta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19"/>
        <p:cNvGrpSpPr/>
        <p:nvPr/>
      </p:nvGrpSpPr>
      <p:grpSpPr>
        <a:xfrm>
          <a:off x="0" y="0"/>
          <a:ext cx="0" cy="0"/>
          <a:chOff x="0" y="0"/>
          <a:chExt cx="0" cy="0"/>
        </a:xfrm>
      </p:grpSpPr>
      <p:sp>
        <p:nvSpPr>
          <p:cNvPr id="520" name="Google Shape;520;p72"/>
          <p:cNvSpPr txBox="1">
            <a:spLocks noGrp="1"/>
          </p:cNvSpPr>
          <p:nvPr>
            <p:ph type="body" idx="1"/>
          </p:nvPr>
        </p:nvSpPr>
        <p:spPr>
          <a:xfrm>
            <a:off x="457200" y="1905000"/>
            <a:ext cx="8229600" cy="3861000"/>
          </a:xfrm>
          <a:prstGeom prst="rect">
            <a:avLst/>
          </a:prstGeom>
          <a:noFill/>
          <a:ln>
            <a:noFill/>
          </a:ln>
        </p:spPr>
        <p:txBody>
          <a:bodyPr spcFirstLastPara="1" wrap="square" lIns="68575" tIns="34275" rIns="68575" bIns="34275" anchor="t" anchorCtr="0">
            <a:noAutofit/>
          </a:bodyPr>
          <a:lstStyle/>
          <a:p>
            <a:pPr marL="254000" lvl="0" indent="-247650" algn="l" rtl="0">
              <a:spcBef>
                <a:spcPts val="0"/>
              </a:spcBef>
              <a:spcAft>
                <a:spcPts val="0"/>
              </a:spcAft>
              <a:buClr>
                <a:srgbClr val="3F3F39"/>
              </a:buClr>
              <a:buSzPts val="1700"/>
              <a:buFont typeface="Calibri"/>
              <a:buChar char="●"/>
            </a:pPr>
            <a:r>
              <a:rPr lang="en" sz="2500">
                <a:solidFill>
                  <a:srgbClr val="49C073"/>
                </a:solidFill>
                <a:latin typeface="Calibri"/>
                <a:ea typeface="Calibri"/>
                <a:cs typeface="Calibri"/>
                <a:sym typeface="Calibri"/>
              </a:rPr>
              <a:t>Knowledge</a:t>
            </a:r>
            <a:r>
              <a:rPr lang="en" sz="2500">
                <a:latin typeface="Calibri"/>
                <a:ea typeface="Calibri"/>
                <a:cs typeface="Calibri"/>
                <a:sym typeface="Calibri"/>
              </a:rPr>
              <a:t> and </a:t>
            </a:r>
            <a:r>
              <a:rPr lang="en" sz="2500">
                <a:solidFill>
                  <a:srgbClr val="49C073"/>
                </a:solidFill>
                <a:latin typeface="Calibri"/>
                <a:ea typeface="Calibri"/>
                <a:cs typeface="Calibri"/>
                <a:sym typeface="Calibri"/>
              </a:rPr>
              <a:t>Vocabulary</a:t>
            </a:r>
            <a:r>
              <a:rPr lang="en" sz="2500">
                <a:latin typeface="Calibri"/>
                <a:ea typeface="Calibri"/>
                <a:cs typeface="Calibri"/>
                <a:sym typeface="Calibri"/>
              </a:rPr>
              <a:t> are tightly interwoven</a:t>
            </a:r>
            <a:endParaRPr sz="2500">
              <a:latin typeface="Calibri"/>
              <a:ea typeface="Calibri"/>
              <a:cs typeface="Calibri"/>
              <a:sym typeface="Calibri"/>
            </a:endParaRPr>
          </a:p>
          <a:p>
            <a:pPr marL="0" lvl="0" indent="0" algn="l" rtl="0">
              <a:spcBef>
                <a:spcPts val="1000"/>
              </a:spcBef>
              <a:spcAft>
                <a:spcPts val="0"/>
              </a:spcAft>
              <a:buClr>
                <a:srgbClr val="3F3F39"/>
              </a:buClr>
              <a:buSzPts val="1800"/>
              <a:buNone/>
            </a:pPr>
            <a:r>
              <a:rPr lang="en" sz="2500">
                <a:latin typeface="Calibri"/>
                <a:ea typeface="Calibri"/>
                <a:cs typeface="Calibri"/>
                <a:sym typeface="Calibri"/>
              </a:rPr>
              <a:t>	(they grow together)</a:t>
            </a:r>
            <a:endParaRPr sz="2500">
              <a:latin typeface="Calibri"/>
              <a:ea typeface="Calibri"/>
              <a:cs typeface="Calibri"/>
              <a:sym typeface="Calibri"/>
            </a:endParaRPr>
          </a:p>
          <a:p>
            <a:pPr marL="254000" lvl="0" indent="-247650" algn="l" rtl="0">
              <a:spcBef>
                <a:spcPts val="1000"/>
              </a:spcBef>
              <a:spcAft>
                <a:spcPts val="0"/>
              </a:spcAft>
              <a:buClr>
                <a:srgbClr val="3F3F39"/>
              </a:buClr>
              <a:buSzPts val="1700"/>
              <a:buFont typeface="Calibri"/>
              <a:buChar char="●"/>
            </a:pPr>
            <a:r>
              <a:rPr lang="en" sz="2500" u="sng">
                <a:solidFill>
                  <a:schemeClr val="hlink"/>
                </a:solidFill>
                <a:latin typeface="Calibri"/>
                <a:ea typeface="Calibri"/>
                <a:cs typeface="Calibri"/>
                <a:sym typeface="Calibri"/>
                <a:hlinkClick r:id="rId3"/>
              </a:rPr>
              <a:t>Text sets</a:t>
            </a:r>
            <a:r>
              <a:rPr lang="en" sz="2500">
                <a:latin typeface="Calibri"/>
                <a:ea typeface="Calibri"/>
                <a:cs typeface="Calibri"/>
                <a:sym typeface="Calibri"/>
              </a:rPr>
              <a:t> build knowledge in a coherent way</a:t>
            </a:r>
            <a:endParaRPr sz="2500">
              <a:latin typeface="Calibri"/>
              <a:ea typeface="Calibri"/>
              <a:cs typeface="Calibri"/>
              <a:sym typeface="Calibri"/>
            </a:endParaRPr>
          </a:p>
          <a:p>
            <a:pPr marL="254000" lvl="0" indent="-247650" algn="l" rtl="0">
              <a:spcBef>
                <a:spcPts val="1000"/>
              </a:spcBef>
              <a:spcAft>
                <a:spcPts val="0"/>
              </a:spcAft>
              <a:buClr>
                <a:srgbClr val="3F3F39"/>
              </a:buClr>
              <a:buSzPts val="1700"/>
              <a:buFont typeface="Calibri"/>
              <a:buChar char="●"/>
            </a:pPr>
            <a:r>
              <a:rPr lang="en" sz="2500">
                <a:latin typeface="Calibri"/>
                <a:ea typeface="Calibri"/>
                <a:cs typeface="Calibri"/>
                <a:sym typeface="Calibri"/>
              </a:rPr>
              <a:t>As much as 4X more vocabulary is learned when the </a:t>
            </a:r>
            <a:r>
              <a:rPr lang="en" sz="2500">
                <a:solidFill>
                  <a:srgbClr val="04A660"/>
                </a:solidFill>
                <a:latin typeface="Calibri"/>
                <a:ea typeface="Calibri"/>
                <a:cs typeface="Calibri"/>
                <a:sym typeface="Calibri"/>
              </a:rPr>
              <a:t>content</a:t>
            </a:r>
            <a:r>
              <a:rPr lang="en" sz="2500">
                <a:latin typeface="Calibri"/>
                <a:ea typeface="Calibri"/>
                <a:cs typeface="Calibri"/>
                <a:sym typeface="Calibri"/>
              </a:rPr>
              <a:t> is stable and coherent</a:t>
            </a:r>
            <a:endParaRPr sz="2500">
              <a:latin typeface="Calibri"/>
              <a:ea typeface="Calibri"/>
              <a:cs typeface="Calibri"/>
              <a:sym typeface="Calibri"/>
            </a:endParaRPr>
          </a:p>
          <a:p>
            <a:pPr marL="254000" lvl="0" indent="-247650" algn="l" rtl="0">
              <a:spcBef>
                <a:spcPts val="1000"/>
              </a:spcBef>
              <a:spcAft>
                <a:spcPts val="1000"/>
              </a:spcAft>
              <a:buClr>
                <a:srgbClr val="3F3F39"/>
              </a:buClr>
              <a:buSzPts val="1700"/>
              <a:buFont typeface="Calibri"/>
              <a:buChar char="●"/>
            </a:pPr>
            <a:r>
              <a:rPr lang="en" sz="2500">
                <a:latin typeface="Calibri"/>
                <a:ea typeface="Calibri"/>
                <a:cs typeface="Calibri"/>
                <a:sym typeface="Calibri"/>
              </a:rPr>
              <a:t>Children love to </a:t>
            </a:r>
            <a:r>
              <a:rPr lang="en" sz="2500">
                <a:solidFill>
                  <a:srgbClr val="04A660"/>
                </a:solidFill>
                <a:latin typeface="Calibri"/>
                <a:ea typeface="Calibri"/>
                <a:cs typeface="Calibri"/>
                <a:sym typeface="Calibri"/>
              </a:rPr>
              <a:t>learn about the world, themselves and others</a:t>
            </a:r>
            <a:endParaRPr sz="2500">
              <a:solidFill>
                <a:srgbClr val="04A660"/>
              </a:solidFill>
              <a:latin typeface="Calibri"/>
              <a:ea typeface="Calibri"/>
              <a:cs typeface="Calibri"/>
              <a:sym typeface="Calibri"/>
            </a:endParaRPr>
          </a:p>
        </p:txBody>
      </p:sp>
      <p:sp>
        <p:nvSpPr>
          <p:cNvPr id="521" name="Google Shape;521;p72"/>
          <p:cNvSpPr/>
          <p:nvPr/>
        </p:nvSpPr>
        <p:spPr>
          <a:xfrm>
            <a:off x="135300" y="205500"/>
            <a:ext cx="8856300" cy="1394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3200">
                <a:solidFill>
                  <a:srgbClr val="FFFFFF"/>
                </a:solidFill>
                <a:latin typeface="Comfortaa"/>
                <a:ea typeface="Comfortaa"/>
                <a:cs typeface="Comfortaa"/>
                <a:sym typeface="Comfortaa"/>
              </a:rPr>
              <a:t>How to develop breadth of </a:t>
            </a:r>
            <a:r>
              <a:rPr lang="en" sz="3200" b="1">
                <a:solidFill>
                  <a:srgbClr val="FFFFFF"/>
                </a:solidFill>
                <a:latin typeface="Comfortaa"/>
                <a:ea typeface="Comfortaa"/>
                <a:cs typeface="Comfortaa"/>
                <a:sym typeface="Comfortaa"/>
              </a:rPr>
              <a:t>Vocabulary </a:t>
            </a:r>
            <a:r>
              <a:rPr lang="en" sz="3200">
                <a:solidFill>
                  <a:srgbClr val="FFFFFF"/>
                </a:solidFill>
                <a:latin typeface="Comfortaa"/>
                <a:ea typeface="Comfortaa"/>
                <a:cs typeface="Comfortaa"/>
                <a:sym typeface="Comfortaa"/>
              </a:rPr>
              <a:t>and </a:t>
            </a:r>
            <a:r>
              <a:rPr lang="en" sz="3200" b="1">
                <a:solidFill>
                  <a:srgbClr val="FFFFFF"/>
                </a:solidFill>
                <a:latin typeface="Comfortaa"/>
                <a:ea typeface="Comfortaa"/>
                <a:cs typeface="Comfortaa"/>
                <a:sym typeface="Comfortaa"/>
              </a:rPr>
              <a:t>Knowledge (Conceptually Coherent Text Sets)</a:t>
            </a:r>
            <a:r>
              <a:rPr lang="en" sz="3200">
                <a:solidFill>
                  <a:srgbClr val="FFFFFF"/>
                </a:solidFill>
                <a:latin typeface="Comfortaa"/>
                <a:ea typeface="Comfortaa"/>
                <a:cs typeface="Comfortaa"/>
                <a:sym typeface="Comfortaa"/>
              </a:rPr>
              <a:t>?</a:t>
            </a:r>
            <a:endParaRPr sz="3500">
              <a:solidFill>
                <a:srgbClr val="FFFFFF"/>
              </a:solidFill>
              <a:latin typeface="Comfortaa"/>
              <a:ea typeface="Comfortaa"/>
              <a:cs typeface="Comfortaa"/>
              <a:sym typeface="Comforta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25"/>
        <p:cNvGrpSpPr/>
        <p:nvPr/>
      </p:nvGrpSpPr>
      <p:grpSpPr>
        <a:xfrm>
          <a:off x="0" y="0"/>
          <a:ext cx="0" cy="0"/>
          <a:chOff x="0" y="0"/>
          <a:chExt cx="0" cy="0"/>
        </a:xfrm>
      </p:grpSpPr>
      <p:pic>
        <p:nvPicPr>
          <p:cNvPr id="526" name="Google Shape;526;p73"/>
          <p:cNvPicPr preferRelativeResize="0"/>
          <p:nvPr/>
        </p:nvPicPr>
        <p:blipFill rotWithShape="1">
          <a:blip r:embed="rId3">
            <a:alphaModFix/>
          </a:blip>
          <a:srcRect/>
          <a:stretch/>
        </p:blipFill>
        <p:spPr>
          <a:xfrm>
            <a:off x="6055250" y="1370017"/>
            <a:ext cx="2966495" cy="3820974"/>
          </a:xfrm>
          <a:prstGeom prst="rect">
            <a:avLst/>
          </a:prstGeom>
          <a:noFill/>
          <a:ln w="76200" cap="flat" cmpd="sng">
            <a:solidFill>
              <a:schemeClr val="accent6"/>
            </a:solidFill>
            <a:prstDash val="solid"/>
            <a:round/>
            <a:headEnd type="none" w="sm" len="sm"/>
            <a:tailEnd type="none" w="sm" len="sm"/>
          </a:ln>
        </p:spPr>
      </p:pic>
      <p:pic>
        <p:nvPicPr>
          <p:cNvPr id="527" name="Google Shape;527;p73"/>
          <p:cNvPicPr preferRelativeResize="0"/>
          <p:nvPr/>
        </p:nvPicPr>
        <p:blipFill rotWithShape="1">
          <a:blip r:embed="rId4">
            <a:alphaModFix/>
          </a:blip>
          <a:srcRect/>
          <a:stretch/>
        </p:blipFill>
        <p:spPr>
          <a:xfrm>
            <a:off x="7033901" y="4760168"/>
            <a:ext cx="1237975" cy="1493125"/>
          </a:xfrm>
          <a:prstGeom prst="rect">
            <a:avLst/>
          </a:prstGeom>
          <a:noFill/>
          <a:ln w="76200" cap="flat" cmpd="sng">
            <a:solidFill>
              <a:schemeClr val="accent6"/>
            </a:solidFill>
            <a:prstDash val="solid"/>
            <a:round/>
            <a:headEnd type="none" w="sm" len="sm"/>
            <a:tailEnd type="none" w="sm" len="sm"/>
          </a:ln>
        </p:spPr>
      </p:pic>
      <p:pic>
        <p:nvPicPr>
          <p:cNvPr id="528" name="Google Shape;528;p73"/>
          <p:cNvPicPr preferRelativeResize="0"/>
          <p:nvPr/>
        </p:nvPicPr>
        <p:blipFill rotWithShape="1">
          <a:blip r:embed="rId5">
            <a:alphaModFix/>
          </a:blip>
          <a:srcRect/>
          <a:stretch/>
        </p:blipFill>
        <p:spPr>
          <a:xfrm>
            <a:off x="3088750" y="1901968"/>
            <a:ext cx="2966502" cy="2416356"/>
          </a:xfrm>
          <a:prstGeom prst="rect">
            <a:avLst/>
          </a:prstGeom>
          <a:noFill/>
          <a:ln w="76200" cap="flat" cmpd="sng">
            <a:solidFill>
              <a:schemeClr val="accent5"/>
            </a:solidFill>
            <a:prstDash val="solid"/>
            <a:round/>
            <a:headEnd type="none" w="sm" len="sm"/>
            <a:tailEnd type="none" w="sm" len="sm"/>
          </a:ln>
        </p:spPr>
      </p:pic>
      <p:pic>
        <p:nvPicPr>
          <p:cNvPr id="529" name="Google Shape;529;p73"/>
          <p:cNvPicPr preferRelativeResize="0"/>
          <p:nvPr/>
        </p:nvPicPr>
        <p:blipFill rotWithShape="1">
          <a:blip r:embed="rId6">
            <a:alphaModFix/>
          </a:blip>
          <a:srcRect/>
          <a:stretch/>
        </p:blipFill>
        <p:spPr>
          <a:xfrm>
            <a:off x="152425" y="2584267"/>
            <a:ext cx="2766100" cy="2333900"/>
          </a:xfrm>
          <a:prstGeom prst="rect">
            <a:avLst/>
          </a:prstGeom>
          <a:noFill/>
          <a:ln w="76200" cap="flat" cmpd="sng">
            <a:solidFill>
              <a:schemeClr val="accent1"/>
            </a:solidFill>
            <a:prstDash val="solid"/>
            <a:round/>
            <a:headEnd type="none" w="sm" len="sm"/>
            <a:tailEnd type="none" w="sm" len="sm"/>
          </a:ln>
        </p:spPr>
      </p:pic>
      <p:pic>
        <p:nvPicPr>
          <p:cNvPr id="530" name="Google Shape;530;p73"/>
          <p:cNvPicPr preferRelativeResize="0"/>
          <p:nvPr/>
        </p:nvPicPr>
        <p:blipFill rotWithShape="1">
          <a:blip r:embed="rId7">
            <a:alphaModFix/>
          </a:blip>
          <a:srcRect/>
          <a:stretch/>
        </p:blipFill>
        <p:spPr>
          <a:xfrm>
            <a:off x="3503475" y="4487592"/>
            <a:ext cx="2047856" cy="1670132"/>
          </a:xfrm>
          <a:prstGeom prst="rect">
            <a:avLst/>
          </a:prstGeom>
          <a:noFill/>
          <a:ln w="76200" cap="flat" cmpd="sng">
            <a:solidFill>
              <a:schemeClr val="accent5"/>
            </a:solidFill>
            <a:prstDash val="solid"/>
            <a:round/>
            <a:headEnd type="none" w="sm" len="sm"/>
            <a:tailEnd type="none" w="sm" len="sm"/>
          </a:ln>
        </p:spPr>
      </p:pic>
      <p:pic>
        <p:nvPicPr>
          <p:cNvPr id="531" name="Google Shape;531;p73"/>
          <p:cNvPicPr preferRelativeResize="0"/>
          <p:nvPr/>
        </p:nvPicPr>
        <p:blipFill rotWithShape="1">
          <a:blip r:embed="rId8">
            <a:alphaModFix/>
          </a:blip>
          <a:srcRect/>
          <a:stretch/>
        </p:blipFill>
        <p:spPr>
          <a:xfrm>
            <a:off x="718075" y="4673690"/>
            <a:ext cx="1786590" cy="1493125"/>
          </a:xfrm>
          <a:prstGeom prst="rect">
            <a:avLst/>
          </a:prstGeom>
          <a:noFill/>
          <a:ln w="76200" cap="flat" cmpd="sng">
            <a:solidFill>
              <a:schemeClr val="accent1"/>
            </a:solidFill>
            <a:prstDash val="solid"/>
            <a:round/>
            <a:headEnd type="none" w="sm" len="sm"/>
            <a:tailEnd type="none" w="sm" len="sm"/>
          </a:ln>
        </p:spPr>
      </p:pic>
      <p:sp>
        <p:nvSpPr>
          <p:cNvPr id="532" name="Google Shape;532;p73"/>
          <p:cNvSpPr/>
          <p:nvPr/>
        </p:nvSpPr>
        <p:spPr>
          <a:xfrm>
            <a:off x="461775" y="641700"/>
            <a:ext cx="1444200" cy="13743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sz="1600" b="0" i="0" u="none" strike="noStrike" cap="none">
                <a:solidFill>
                  <a:schemeClr val="dk1"/>
                </a:solidFill>
                <a:latin typeface="Lucida Sans"/>
                <a:ea typeface="Lucida Sans"/>
                <a:cs typeface="Lucida Sans"/>
                <a:sym typeface="Lucida Sans"/>
              </a:rPr>
              <a:t>Life cycle of a frog</a:t>
            </a:r>
            <a:endParaRPr sz="1600">
              <a:solidFill>
                <a:schemeClr val="dk1"/>
              </a:solidFill>
              <a:latin typeface="Lucida Sans"/>
              <a:ea typeface="Lucida Sans"/>
              <a:cs typeface="Lucida Sans"/>
              <a:sym typeface="Lucida Sans"/>
            </a:endParaRPr>
          </a:p>
        </p:txBody>
      </p:sp>
      <p:sp>
        <p:nvSpPr>
          <p:cNvPr id="533" name="Google Shape;533;p73"/>
          <p:cNvSpPr/>
          <p:nvPr/>
        </p:nvSpPr>
        <p:spPr>
          <a:xfrm>
            <a:off x="3594800" y="249900"/>
            <a:ext cx="1786500" cy="16521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sz="1600">
                <a:solidFill>
                  <a:schemeClr val="dk1"/>
                </a:solidFill>
                <a:latin typeface="Lucida Sans"/>
                <a:ea typeface="Lucida Sans"/>
                <a:cs typeface="Lucida Sans"/>
                <a:sym typeface="Lucida Sans"/>
              </a:rPr>
              <a:t>Frog habitat, life cycle, and behaviors</a:t>
            </a:r>
            <a:endParaRPr sz="2200">
              <a:solidFill>
                <a:schemeClr val="dk1"/>
              </a:solidFill>
              <a:latin typeface="Lucida Sans"/>
              <a:ea typeface="Lucida Sans"/>
              <a:cs typeface="Lucida Sans"/>
              <a:sym typeface="Lucida Sans"/>
            </a:endParaRPr>
          </a:p>
        </p:txBody>
      </p:sp>
      <p:sp>
        <p:nvSpPr>
          <p:cNvPr id="534" name="Google Shape;534;p73"/>
          <p:cNvSpPr/>
          <p:nvPr/>
        </p:nvSpPr>
        <p:spPr>
          <a:xfrm>
            <a:off x="6975800" y="93600"/>
            <a:ext cx="1926300" cy="13743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sz="1500">
                <a:solidFill>
                  <a:schemeClr val="dk1"/>
                </a:solidFill>
                <a:latin typeface="Lucida Sans"/>
                <a:ea typeface="Lucida Sans"/>
                <a:cs typeface="Lucida Sans"/>
                <a:sym typeface="Lucida Sans"/>
              </a:rPr>
              <a:t>How a frog’s body supports its needs</a:t>
            </a:r>
            <a:endParaRPr sz="1500">
              <a:solidFill>
                <a:schemeClr val="dk1"/>
              </a:solidFill>
              <a:latin typeface="Lucida Sans"/>
              <a:ea typeface="Lucida Sans"/>
              <a:cs typeface="Lucida Sans"/>
              <a:sym typeface="Lucida Sans"/>
            </a:endParaRPr>
          </a:p>
        </p:txBody>
      </p:sp>
      <p:sp>
        <p:nvSpPr>
          <p:cNvPr id="535" name="Google Shape;535;p73"/>
          <p:cNvSpPr/>
          <p:nvPr/>
        </p:nvSpPr>
        <p:spPr>
          <a:xfrm>
            <a:off x="2192688" y="621200"/>
            <a:ext cx="1115400" cy="1186800"/>
          </a:xfrm>
          <a:prstGeom prst="rightArrow">
            <a:avLst>
              <a:gd name="adj1" fmla="val 50000"/>
              <a:gd name="adj2" fmla="val 50000"/>
            </a:avLst>
          </a:prstGeom>
          <a:solidFill>
            <a:srgbClr val="CFE2F3"/>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73"/>
          <p:cNvSpPr/>
          <p:nvPr/>
        </p:nvSpPr>
        <p:spPr>
          <a:xfrm>
            <a:off x="5449700" y="527400"/>
            <a:ext cx="1115400" cy="1186800"/>
          </a:xfrm>
          <a:prstGeom prst="rightArrow">
            <a:avLst>
              <a:gd name="adj1" fmla="val 50000"/>
              <a:gd name="adj2" fmla="val 50000"/>
            </a:avLst>
          </a:prstGeom>
          <a:solidFill>
            <a:srgbClr val="CFE2F3"/>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0"/>
        <p:cNvGrpSpPr/>
        <p:nvPr/>
      </p:nvGrpSpPr>
      <p:grpSpPr>
        <a:xfrm>
          <a:off x="0" y="0"/>
          <a:ext cx="0" cy="0"/>
          <a:chOff x="0" y="0"/>
          <a:chExt cx="0" cy="0"/>
        </a:xfrm>
      </p:grpSpPr>
      <p:pic>
        <p:nvPicPr>
          <p:cNvPr id="541" name="Google Shape;541;p74"/>
          <p:cNvPicPr preferRelativeResize="0"/>
          <p:nvPr/>
        </p:nvPicPr>
        <p:blipFill rotWithShape="1">
          <a:blip r:embed="rId3">
            <a:alphaModFix/>
          </a:blip>
          <a:srcRect/>
          <a:stretch/>
        </p:blipFill>
        <p:spPr>
          <a:xfrm>
            <a:off x="5651776" y="1845669"/>
            <a:ext cx="2299589" cy="3220250"/>
          </a:xfrm>
          <a:prstGeom prst="rect">
            <a:avLst/>
          </a:prstGeom>
          <a:noFill/>
          <a:ln w="38100" cap="flat" cmpd="sng">
            <a:solidFill>
              <a:schemeClr val="accent5"/>
            </a:solidFill>
            <a:prstDash val="solid"/>
            <a:round/>
            <a:headEnd type="none" w="sm" len="sm"/>
            <a:tailEnd type="none" w="sm" len="sm"/>
          </a:ln>
        </p:spPr>
      </p:pic>
      <p:pic>
        <p:nvPicPr>
          <p:cNvPr id="542" name="Google Shape;542;p74"/>
          <p:cNvPicPr preferRelativeResize="0"/>
          <p:nvPr/>
        </p:nvPicPr>
        <p:blipFill rotWithShape="1">
          <a:blip r:embed="rId4">
            <a:alphaModFix/>
          </a:blip>
          <a:srcRect/>
          <a:stretch/>
        </p:blipFill>
        <p:spPr>
          <a:xfrm>
            <a:off x="4987026" y="4188450"/>
            <a:ext cx="1356625" cy="2032925"/>
          </a:xfrm>
          <a:prstGeom prst="rect">
            <a:avLst/>
          </a:prstGeom>
          <a:noFill/>
          <a:ln w="38100" cap="flat" cmpd="sng">
            <a:solidFill>
              <a:schemeClr val="accent5"/>
            </a:solidFill>
            <a:prstDash val="solid"/>
            <a:round/>
            <a:headEnd type="none" w="sm" len="sm"/>
            <a:tailEnd type="none" w="sm" len="sm"/>
          </a:ln>
        </p:spPr>
      </p:pic>
      <p:pic>
        <p:nvPicPr>
          <p:cNvPr id="543" name="Google Shape;543;p74"/>
          <p:cNvPicPr preferRelativeResize="0"/>
          <p:nvPr/>
        </p:nvPicPr>
        <p:blipFill rotWithShape="1">
          <a:blip r:embed="rId5">
            <a:alphaModFix/>
          </a:blip>
          <a:srcRect/>
          <a:stretch/>
        </p:blipFill>
        <p:spPr>
          <a:xfrm>
            <a:off x="2048150" y="2020967"/>
            <a:ext cx="2212475" cy="3220251"/>
          </a:xfrm>
          <a:prstGeom prst="rect">
            <a:avLst/>
          </a:prstGeom>
          <a:noFill/>
          <a:ln w="38100" cap="flat" cmpd="sng">
            <a:solidFill>
              <a:schemeClr val="accent1"/>
            </a:solidFill>
            <a:prstDash val="solid"/>
            <a:round/>
            <a:headEnd type="none" w="sm" len="sm"/>
            <a:tailEnd type="none" w="sm" len="sm"/>
          </a:ln>
        </p:spPr>
      </p:pic>
      <p:pic>
        <p:nvPicPr>
          <p:cNvPr id="544" name="Google Shape;544;p74"/>
          <p:cNvPicPr preferRelativeResize="0"/>
          <p:nvPr/>
        </p:nvPicPr>
        <p:blipFill rotWithShape="1">
          <a:blip r:embed="rId6">
            <a:alphaModFix/>
          </a:blip>
          <a:srcRect/>
          <a:stretch/>
        </p:blipFill>
        <p:spPr>
          <a:xfrm>
            <a:off x="746075" y="3954433"/>
            <a:ext cx="1426950" cy="2135900"/>
          </a:xfrm>
          <a:prstGeom prst="rect">
            <a:avLst/>
          </a:prstGeom>
          <a:noFill/>
          <a:ln w="38100" cap="flat" cmpd="sng">
            <a:solidFill>
              <a:schemeClr val="accent1"/>
            </a:solidFill>
            <a:prstDash val="solid"/>
            <a:round/>
            <a:headEnd type="none" w="sm" len="sm"/>
            <a:tailEnd type="none" w="sm" len="sm"/>
          </a:ln>
        </p:spPr>
      </p:pic>
      <p:sp>
        <p:nvSpPr>
          <p:cNvPr id="545" name="Google Shape;545;p74"/>
          <p:cNvSpPr/>
          <p:nvPr/>
        </p:nvSpPr>
        <p:spPr>
          <a:xfrm>
            <a:off x="234450" y="2100133"/>
            <a:ext cx="1773900" cy="1374300"/>
          </a:xfrm>
          <a:prstGeom prst="cloudCallout">
            <a:avLst>
              <a:gd name="adj1" fmla="val 9123"/>
              <a:gd name="adj2" fmla="val 6935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a:solidFill>
                  <a:schemeClr val="dk1"/>
                </a:solidFill>
                <a:latin typeface="Lucida Sans"/>
                <a:ea typeface="Lucida Sans"/>
                <a:cs typeface="Lucida Sans"/>
                <a:sym typeface="Lucida Sans"/>
              </a:rPr>
              <a:t>Life cycle of a frog…..la vida de una rana.</a:t>
            </a:r>
            <a:endParaRPr>
              <a:solidFill>
                <a:schemeClr val="dk1"/>
              </a:solidFill>
              <a:latin typeface="Lucida Sans"/>
              <a:ea typeface="Lucida Sans"/>
              <a:cs typeface="Lucida Sans"/>
              <a:sym typeface="Lucida Sans"/>
            </a:endParaRPr>
          </a:p>
        </p:txBody>
      </p:sp>
      <p:sp>
        <p:nvSpPr>
          <p:cNvPr id="546" name="Google Shape;546;p74"/>
          <p:cNvSpPr/>
          <p:nvPr/>
        </p:nvSpPr>
        <p:spPr>
          <a:xfrm>
            <a:off x="3930800" y="1499433"/>
            <a:ext cx="1946700" cy="13743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sz="1500">
                <a:solidFill>
                  <a:schemeClr val="dk1"/>
                </a:solidFill>
                <a:latin typeface="Lucida Sans"/>
                <a:ea typeface="Lucida Sans"/>
                <a:cs typeface="Lucida Sans"/>
                <a:sym typeface="Lucida Sans"/>
              </a:rPr>
              <a:t>Frog habitat, life cycle, and behaviors</a:t>
            </a:r>
            <a:endParaRPr sz="2100">
              <a:solidFill>
                <a:schemeClr val="dk1"/>
              </a:solidFill>
              <a:latin typeface="Lucida Sans"/>
              <a:ea typeface="Lucida Sans"/>
              <a:cs typeface="Lucida Sans"/>
              <a:sym typeface="Lucida Sans"/>
            </a:endParaRPr>
          </a:p>
        </p:txBody>
      </p:sp>
      <p:sp>
        <p:nvSpPr>
          <p:cNvPr id="547" name="Google Shape;547;p74"/>
          <p:cNvSpPr/>
          <p:nvPr/>
        </p:nvSpPr>
        <p:spPr>
          <a:xfrm>
            <a:off x="4398488" y="3054984"/>
            <a:ext cx="1115400" cy="1186800"/>
          </a:xfrm>
          <a:prstGeom prst="rightArrow">
            <a:avLst>
              <a:gd name="adj1" fmla="val 50000"/>
              <a:gd name="adj2" fmla="val 50000"/>
            </a:avLst>
          </a:prstGeom>
          <a:solidFill>
            <a:srgbClr val="CFE2F3"/>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74"/>
          <p:cNvSpPr/>
          <p:nvPr/>
        </p:nvSpPr>
        <p:spPr>
          <a:xfrm>
            <a:off x="7548350" y="1499425"/>
            <a:ext cx="1595700" cy="13743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
                <a:solidFill>
                  <a:schemeClr val="dk1"/>
                </a:solidFill>
                <a:latin typeface="Lucida Sans"/>
                <a:ea typeface="Lucida Sans"/>
                <a:cs typeface="Lucida Sans"/>
                <a:sym typeface="Lucida Sans"/>
              </a:rPr>
              <a:t>Las ranas viven en lugares humedos.</a:t>
            </a:r>
            <a:endParaRPr sz="2000">
              <a:solidFill>
                <a:schemeClr val="dk1"/>
              </a:solidFill>
              <a:latin typeface="Lucida Sans"/>
              <a:ea typeface="Lucida Sans"/>
              <a:cs typeface="Lucida Sans"/>
              <a:sym typeface="Lucida Sans"/>
            </a:endParaRPr>
          </a:p>
        </p:txBody>
      </p:sp>
      <p:sp>
        <p:nvSpPr>
          <p:cNvPr id="549" name="Google Shape;549;p74"/>
          <p:cNvSpPr/>
          <p:nvPr/>
        </p:nvSpPr>
        <p:spPr>
          <a:xfrm>
            <a:off x="296100" y="187625"/>
            <a:ext cx="8551800" cy="922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900">
                <a:solidFill>
                  <a:srgbClr val="FFFFFF"/>
                </a:solidFill>
                <a:latin typeface="Comfortaa"/>
                <a:ea typeface="Comfortaa"/>
                <a:cs typeface="Comfortaa"/>
                <a:sym typeface="Comfortaa"/>
              </a:rPr>
              <a:t>What’s known in one language contributes to what’s known in another language:</a:t>
            </a:r>
            <a:endParaRPr sz="3200">
              <a:solidFill>
                <a:srgbClr val="FFFFFF"/>
              </a:solidFill>
              <a:latin typeface="Comfortaa"/>
              <a:ea typeface="Comfortaa"/>
              <a:cs typeface="Comfortaa"/>
              <a:sym typeface="Comforta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3"/>
        <p:cNvGrpSpPr/>
        <p:nvPr/>
      </p:nvGrpSpPr>
      <p:grpSpPr>
        <a:xfrm>
          <a:off x="0" y="0"/>
          <a:ext cx="0" cy="0"/>
          <a:chOff x="0" y="0"/>
          <a:chExt cx="0" cy="0"/>
        </a:xfrm>
      </p:grpSpPr>
      <p:sp>
        <p:nvSpPr>
          <p:cNvPr id="554" name="Google Shape;554;p75"/>
          <p:cNvSpPr txBox="1"/>
          <p:nvPr/>
        </p:nvSpPr>
        <p:spPr>
          <a:xfrm>
            <a:off x="1148349" y="809916"/>
            <a:ext cx="7057800" cy="12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000">
                <a:solidFill>
                  <a:schemeClr val="dk1"/>
                </a:solidFill>
                <a:latin typeface="Calibri"/>
                <a:ea typeface="Calibri"/>
                <a:cs typeface="Calibri"/>
                <a:sym typeface="Calibri"/>
              </a:rPr>
              <a:t>“Dolphins </a:t>
            </a:r>
            <a:r>
              <a:rPr lang="en" sz="2000">
                <a:solidFill>
                  <a:schemeClr val="dk1"/>
                </a:solidFill>
                <a:highlight>
                  <a:srgbClr val="00FFFF"/>
                </a:highlight>
                <a:latin typeface="Calibri"/>
                <a:ea typeface="Calibri"/>
                <a:cs typeface="Calibri"/>
                <a:sym typeface="Calibri"/>
              </a:rPr>
              <a:t>ascend </a:t>
            </a:r>
            <a:r>
              <a:rPr lang="en" sz="2000">
                <a:solidFill>
                  <a:schemeClr val="dk1"/>
                </a:solidFill>
                <a:latin typeface="Calibri"/>
                <a:ea typeface="Calibri"/>
                <a:cs typeface="Calibri"/>
                <a:sym typeface="Calibri"/>
              </a:rPr>
              <a:t>to the </a:t>
            </a:r>
            <a:r>
              <a:rPr lang="en" sz="2000">
                <a:solidFill>
                  <a:schemeClr val="dk1"/>
                </a:solidFill>
                <a:highlight>
                  <a:srgbClr val="00FFFF"/>
                </a:highlight>
                <a:latin typeface="Calibri"/>
                <a:ea typeface="Calibri"/>
                <a:cs typeface="Calibri"/>
                <a:sym typeface="Calibri"/>
              </a:rPr>
              <a:t>surface</a:t>
            </a:r>
            <a:r>
              <a:rPr lang="en" sz="2000">
                <a:solidFill>
                  <a:schemeClr val="dk1"/>
                </a:solidFill>
                <a:latin typeface="Calibri"/>
                <a:ea typeface="Calibri"/>
                <a:cs typeface="Calibri"/>
                <a:sym typeface="Calibri"/>
              </a:rPr>
              <a:t> to breathe through their </a:t>
            </a:r>
            <a:r>
              <a:rPr lang="en" sz="2000">
                <a:solidFill>
                  <a:schemeClr val="dk1"/>
                </a:solidFill>
                <a:highlight>
                  <a:srgbClr val="00FF00"/>
                </a:highlight>
                <a:latin typeface="Calibri"/>
                <a:ea typeface="Calibri"/>
                <a:cs typeface="Calibri"/>
                <a:sym typeface="Calibri"/>
              </a:rPr>
              <a:t>blowholes</a:t>
            </a:r>
            <a:r>
              <a:rPr lang="en" sz="2000">
                <a:solidFill>
                  <a:schemeClr val="dk1"/>
                </a:solidFill>
                <a:latin typeface="Calibri"/>
                <a:ea typeface="Calibri"/>
                <a:cs typeface="Calibri"/>
                <a:sym typeface="Calibri"/>
              </a:rPr>
              <a:t> and </a:t>
            </a:r>
            <a:r>
              <a:rPr lang="en" sz="2000">
                <a:solidFill>
                  <a:schemeClr val="dk1"/>
                </a:solidFill>
                <a:highlight>
                  <a:srgbClr val="00FFFF"/>
                </a:highlight>
                <a:latin typeface="Calibri"/>
                <a:ea typeface="Calibri"/>
                <a:cs typeface="Calibri"/>
                <a:sym typeface="Calibri"/>
              </a:rPr>
              <a:t>descend</a:t>
            </a:r>
            <a:r>
              <a:rPr lang="en" sz="2000">
                <a:solidFill>
                  <a:schemeClr val="dk1"/>
                </a:solidFill>
                <a:latin typeface="Calibri"/>
                <a:ea typeface="Calibri"/>
                <a:cs typeface="Calibri"/>
                <a:sym typeface="Calibri"/>
              </a:rPr>
              <a:t> once again to </a:t>
            </a:r>
            <a:r>
              <a:rPr lang="en" sz="2000">
                <a:solidFill>
                  <a:schemeClr val="dk1"/>
                </a:solidFill>
                <a:highlight>
                  <a:srgbClr val="00FFFF"/>
                </a:highlight>
                <a:latin typeface="Calibri"/>
                <a:ea typeface="Calibri"/>
                <a:cs typeface="Calibri"/>
                <a:sym typeface="Calibri"/>
              </a:rPr>
              <a:t>locate</a:t>
            </a:r>
            <a:r>
              <a:rPr lang="en" sz="2000">
                <a:solidFill>
                  <a:schemeClr val="dk1"/>
                </a:solidFill>
                <a:latin typeface="Calibri"/>
                <a:ea typeface="Calibri"/>
                <a:cs typeface="Calibri"/>
                <a:sym typeface="Calibri"/>
              </a:rPr>
              <a:t> their prey underwater. Some large dolphins eat </a:t>
            </a:r>
            <a:r>
              <a:rPr lang="en" sz="2000">
                <a:solidFill>
                  <a:schemeClr val="dk1"/>
                </a:solidFill>
                <a:highlight>
                  <a:srgbClr val="00FF00"/>
                </a:highlight>
                <a:latin typeface="Calibri"/>
                <a:ea typeface="Calibri"/>
                <a:cs typeface="Calibri"/>
                <a:sym typeface="Calibri"/>
              </a:rPr>
              <a:t>marine</a:t>
            </a:r>
            <a:r>
              <a:rPr lang="en" sz="2000">
                <a:solidFill>
                  <a:schemeClr val="dk1"/>
                </a:solidFill>
                <a:latin typeface="Calibri"/>
                <a:ea typeface="Calibri"/>
                <a:cs typeface="Calibri"/>
                <a:sym typeface="Calibri"/>
              </a:rPr>
              <a:t> </a:t>
            </a:r>
            <a:r>
              <a:rPr lang="en" sz="2000">
                <a:solidFill>
                  <a:schemeClr val="dk1"/>
                </a:solidFill>
                <a:highlight>
                  <a:srgbClr val="00FF00"/>
                </a:highlight>
                <a:latin typeface="Calibri"/>
                <a:ea typeface="Calibri"/>
                <a:cs typeface="Calibri"/>
                <a:sym typeface="Calibri"/>
              </a:rPr>
              <a:t>mammals</a:t>
            </a:r>
            <a:r>
              <a:rPr lang="en" sz="2000">
                <a:solidFill>
                  <a:schemeClr val="dk1"/>
                </a:solidFill>
                <a:latin typeface="Calibri"/>
                <a:ea typeface="Calibri"/>
                <a:cs typeface="Calibri"/>
                <a:sym typeface="Calibri"/>
              </a:rPr>
              <a:t>, but most dolphins feed on fish.” </a:t>
            </a:r>
            <a:endParaRPr sz="1300"/>
          </a:p>
        </p:txBody>
      </p:sp>
      <p:pic>
        <p:nvPicPr>
          <p:cNvPr id="555" name="Google Shape;555;p75" descr="Image result for sea mammals"/>
          <p:cNvPicPr preferRelativeResize="0"/>
          <p:nvPr/>
        </p:nvPicPr>
        <p:blipFill rotWithShape="1">
          <a:blip r:embed="rId3">
            <a:alphaModFix/>
          </a:blip>
          <a:srcRect/>
          <a:stretch/>
        </p:blipFill>
        <p:spPr>
          <a:xfrm>
            <a:off x="377711" y="2499635"/>
            <a:ext cx="2295249" cy="13940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56" name="Google Shape;556;p75" descr="Image result for sea mammals"/>
          <p:cNvPicPr preferRelativeResize="0"/>
          <p:nvPr/>
        </p:nvPicPr>
        <p:blipFill rotWithShape="1">
          <a:blip r:embed="rId4">
            <a:alphaModFix/>
          </a:blip>
          <a:srcRect/>
          <a:stretch/>
        </p:blipFill>
        <p:spPr>
          <a:xfrm>
            <a:off x="2672960" y="2499634"/>
            <a:ext cx="2004220" cy="13940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57" name="Google Shape;557;p75"/>
          <p:cNvPicPr preferRelativeResize="0"/>
          <p:nvPr/>
        </p:nvPicPr>
        <p:blipFill rotWithShape="1">
          <a:blip r:embed="rId5">
            <a:alphaModFix/>
          </a:blip>
          <a:srcRect r="12567" b="12317"/>
          <a:stretch/>
        </p:blipFill>
        <p:spPr>
          <a:xfrm>
            <a:off x="5304176" y="2010222"/>
            <a:ext cx="3297182" cy="4247600"/>
          </a:xfrm>
          <a:prstGeom prst="rect">
            <a:avLst/>
          </a:prstGeom>
          <a:noFill/>
          <a:ln>
            <a:noFill/>
          </a:ln>
        </p:spPr>
      </p:pic>
      <p:sp>
        <p:nvSpPr>
          <p:cNvPr id="558" name="Google Shape;558;p75"/>
          <p:cNvSpPr txBox="1"/>
          <p:nvPr/>
        </p:nvSpPr>
        <p:spPr>
          <a:xfrm>
            <a:off x="590308" y="4687747"/>
            <a:ext cx="3981600" cy="1631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900">
                <a:solidFill>
                  <a:srgbClr val="1EA56A"/>
                </a:solidFill>
                <a:latin typeface="Lucida Sans"/>
                <a:ea typeface="Lucida Sans"/>
                <a:cs typeface="Lucida Sans"/>
                <a:sym typeface="Lucida Sans"/>
              </a:rPr>
              <a:t>Building knowledge also builds vocabulary!</a:t>
            </a:r>
            <a:endParaRPr sz="1500"/>
          </a:p>
          <a:p>
            <a:pPr marL="0" marR="0" lvl="0" indent="0" algn="l" rtl="0">
              <a:spcBef>
                <a:spcPts val="0"/>
              </a:spcBef>
              <a:spcAft>
                <a:spcPts val="0"/>
              </a:spcAft>
              <a:buNone/>
            </a:pPr>
            <a:r>
              <a:rPr lang="en" sz="1900">
                <a:solidFill>
                  <a:srgbClr val="000000"/>
                </a:solidFill>
                <a:highlight>
                  <a:srgbClr val="00FF00"/>
                </a:highlight>
                <a:latin typeface="Lucida Sans"/>
                <a:ea typeface="Lucida Sans"/>
                <a:cs typeface="Lucida Sans"/>
                <a:sym typeface="Lucida Sans"/>
              </a:rPr>
              <a:t>Tier 3</a:t>
            </a:r>
            <a:r>
              <a:rPr lang="en" sz="1900">
                <a:solidFill>
                  <a:srgbClr val="000000"/>
                </a:solidFill>
                <a:latin typeface="Lucida Sans"/>
                <a:ea typeface="Lucida Sans"/>
                <a:cs typeface="Lucida Sans"/>
                <a:sym typeface="Lucida Sans"/>
              </a:rPr>
              <a:t>: domain-specific vocabulary  </a:t>
            </a:r>
            <a:endParaRPr sz="1500"/>
          </a:p>
          <a:p>
            <a:pPr marL="0" marR="0" lvl="0" indent="0" algn="l" rtl="0">
              <a:spcBef>
                <a:spcPts val="0"/>
              </a:spcBef>
              <a:spcAft>
                <a:spcPts val="0"/>
              </a:spcAft>
              <a:buNone/>
            </a:pPr>
            <a:r>
              <a:rPr lang="en" sz="1900">
                <a:solidFill>
                  <a:srgbClr val="000000"/>
                </a:solidFill>
                <a:highlight>
                  <a:srgbClr val="00FFFF"/>
                </a:highlight>
                <a:latin typeface="Lucida Sans"/>
                <a:ea typeface="Lucida Sans"/>
                <a:cs typeface="Lucida Sans"/>
                <a:sym typeface="Lucida Sans"/>
              </a:rPr>
              <a:t>Tier 2: </a:t>
            </a:r>
            <a:r>
              <a:rPr lang="en" sz="1900">
                <a:solidFill>
                  <a:srgbClr val="000000"/>
                </a:solidFill>
                <a:latin typeface="Lucida Sans"/>
                <a:ea typeface="Lucida Sans"/>
                <a:cs typeface="Lucida Sans"/>
                <a:sym typeface="Lucida Sans"/>
              </a:rPr>
              <a:t>high-leverage academic vocabulary</a:t>
            </a:r>
            <a:endParaRPr sz="15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63"/>
        <p:cNvGrpSpPr/>
        <p:nvPr/>
      </p:nvGrpSpPr>
      <p:grpSpPr>
        <a:xfrm>
          <a:off x="0" y="0"/>
          <a:ext cx="0" cy="0"/>
          <a:chOff x="0" y="0"/>
          <a:chExt cx="0" cy="0"/>
        </a:xfrm>
      </p:grpSpPr>
      <p:sp>
        <p:nvSpPr>
          <p:cNvPr id="564" name="Google Shape;564;p76"/>
          <p:cNvSpPr txBox="1">
            <a:spLocks noGrp="1"/>
          </p:cNvSpPr>
          <p:nvPr>
            <p:ph type="body" idx="1"/>
          </p:nvPr>
        </p:nvSpPr>
        <p:spPr>
          <a:xfrm>
            <a:off x="457200" y="1600201"/>
            <a:ext cx="8229600" cy="45261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sz="2400">
              <a:latin typeface="Calibri"/>
              <a:ea typeface="Calibri"/>
              <a:cs typeface="Calibri"/>
              <a:sym typeface="Calibri"/>
            </a:endParaRPr>
          </a:p>
          <a:p>
            <a:pPr marL="254000" lvl="0" indent="-260350" algn="l" rtl="0">
              <a:spcBef>
                <a:spcPts val="0"/>
              </a:spcBef>
              <a:spcAft>
                <a:spcPts val="0"/>
              </a:spcAft>
              <a:buClr>
                <a:srgbClr val="3F3F39"/>
              </a:buClr>
              <a:buSzPts val="1900"/>
              <a:buFont typeface="Calibri"/>
              <a:buChar char="●"/>
            </a:pPr>
            <a:r>
              <a:rPr lang="en" sz="2500">
                <a:latin typeface="Calibri"/>
                <a:ea typeface="Calibri"/>
                <a:cs typeface="Calibri"/>
                <a:sym typeface="Calibri"/>
              </a:rPr>
              <a:t>Focusing at the on the work words do at the sentence level (‘</a:t>
            </a:r>
            <a:r>
              <a:rPr lang="en" sz="2500" u="sng">
                <a:solidFill>
                  <a:schemeClr val="hlink"/>
                </a:solidFill>
                <a:latin typeface="Calibri"/>
                <a:ea typeface="Calibri"/>
                <a:cs typeface="Calibri"/>
                <a:sym typeface="Calibri"/>
                <a:hlinkClick r:id="rId3"/>
              </a:rPr>
              <a:t>Juicy Sentences</a:t>
            </a:r>
            <a:r>
              <a:rPr lang="en" sz="2500">
                <a:latin typeface="Calibri"/>
                <a:ea typeface="Calibri"/>
                <a:cs typeface="Calibri"/>
                <a:sym typeface="Calibri"/>
              </a:rPr>
              <a:t>’)</a:t>
            </a:r>
            <a:endParaRPr sz="2500">
              <a:latin typeface="Calibri"/>
              <a:ea typeface="Calibri"/>
              <a:cs typeface="Calibri"/>
              <a:sym typeface="Calibri"/>
            </a:endParaRPr>
          </a:p>
          <a:p>
            <a:pPr marL="254000" lvl="0" indent="-139700" algn="l" rtl="0">
              <a:spcBef>
                <a:spcPts val="400"/>
              </a:spcBef>
              <a:spcAft>
                <a:spcPts val="0"/>
              </a:spcAft>
              <a:buClr>
                <a:srgbClr val="3F3F39"/>
              </a:buClr>
              <a:buSzPts val="1800"/>
              <a:buNone/>
            </a:pPr>
            <a:endParaRPr sz="2500">
              <a:latin typeface="Calibri"/>
              <a:ea typeface="Calibri"/>
              <a:cs typeface="Calibri"/>
              <a:sym typeface="Calibri"/>
            </a:endParaRPr>
          </a:p>
          <a:p>
            <a:pPr marL="254000" lvl="0" indent="-260350" algn="l" rtl="0">
              <a:spcBef>
                <a:spcPts val="400"/>
              </a:spcBef>
              <a:spcAft>
                <a:spcPts val="0"/>
              </a:spcAft>
              <a:buClr>
                <a:srgbClr val="3F3F39"/>
              </a:buClr>
              <a:buSzPts val="1900"/>
              <a:buFont typeface="Calibri"/>
              <a:buChar char="●"/>
            </a:pPr>
            <a:r>
              <a:rPr lang="en" sz="2500">
                <a:latin typeface="Calibri"/>
                <a:ea typeface="Calibri"/>
                <a:cs typeface="Calibri"/>
                <a:sym typeface="Calibri"/>
              </a:rPr>
              <a:t>Focusing on a selected word and examining it (‘Weighty Words’)</a:t>
            </a:r>
            <a:endParaRPr sz="2500">
              <a:latin typeface="Calibri"/>
              <a:ea typeface="Calibri"/>
              <a:cs typeface="Calibri"/>
              <a:sym typeface="Calibri"/>
            </a:endParaRPr>
          </a:p>
          <a:p>
            <a:pPr marL="0" lvl="0" indent="0" algn="l" rtl="0">
              <a:spcBef>
                <a:spcPts val="400"/>
              </a:spcBef>
              <a:spcAft>
                <a:spcPts val="0"/>
              </a:spcAft>
              <a:buClr>
                <a:srgbClr val="3F3F39"/>
              </a:buClr>
              <a:buSzPts val="1800"/>
              <a:buNone/>
            </a:pPr>
            <a:endParaRPr sz="2500">
              <a:latin typeface="Calibri"/>
              <a:ea typeface="Calibri"/>
              <a:cs typeface="Calibri"/>
              <a:sym typeface="Calibri"/>
            </a:endParaRPr>
          </a:p>
          <a:p>
            <a:pPr marL="254000" lvl="0" indent="-260350" algn="l" rtl="0">
              <a:spcBef>
                <a:spcPts val="400"/>
              </a:spcBef>
              <a:spcAft>
                <a:spcPts val="1600"/>
              </a:spcAft>
              <a:buClr>
                <a:srgbClr val="3F3F39"/>
              </a:buClr>
              <a:buSzPts val="1900"/>
              <a:buFont typeface="Calibri"/>
              <a:buChar char="●"/>
            </a:pPr>
            <a:r>
              <a:rPr lang="en" sz="2500">
                <a:latin typeface="Calibri"/>
                <a:ea typeface="Calibri"/>
                <a:cs typeface="Calibri"/>
                <a:sym typeface="Calibri"/>
              </a:rPr>
              <a:t>These both need to be in-person or synchronous</a:t>
            </a:r>
            <a:endParaRPr sz="2500">
              <a:latin typeface="Calibri"/>
              <a:ea typeface="Calibri"/>
              <a:cs typeface="Calibri"/>
              <a:sym typeface="Calibri"/>
            </a:endParaRPr>
          </a:p>
        </p:txBody>
      </p:sp>
      <p:sp>
        <p:nvSpPr>
          <p:cNvPr id="565" name="Google Shape;565;p76"/>
          <p:cNvSpPr/>
          <p:nvPr/>
        </p:nvSpPr>
        <p:spPr>
          <a:xfrm>
            <a:off x="296100" y="400500"/>
            <a:ext cx="8551800" cy="1300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900">
                <a:solidFill>
                  <a:srgbClr val="FFFFFF"/>
                </a:solidFill>
                <a:latin typeface="Comfortaa"/>
                <a:ea typeface="Comfortaa"/>
                <a:cs typeface="Comfortaa"/>
                <a:sym typeface="Comfortaa"/>
              </a:rPr>
              <a:t>How to develop depth of </a:t>
            </a:r>
            <a:r>
              <a:rPr lang="en" sz="2900" b="1">
                <a:solidFill>
                  <a:srgbClr val="FFFFFF"/>
                </a:solidFill>
                <a:latin typeface="Comfortaa"/>
                <a:ea typeface="Comfortaa"/>
                <a:cs typeface="Comfortaa"/>
                <a:sym typeface="Comfortaa"/>
              </a:rPr>
              <a:t>vocabulary</a:t>
            </a:r>
            <a:r>
              <a:rPr lang="en" sz="2900">
                <a:solidFill>
                  <a:srgbClr val="FFFFFF"/>
                </a:solidFill>
                <a:latin typeface="Comfortaa"/>
                <a:ea typeface="Comfortaa"/>
                <a:cs typeface="Comfortaa"/>
                <a:sym typeface="Comfortaa"/>
              </a:rPr>
              <a:t> (paying close attention to words and phrases)</a:t>
            </a:r>
            <a:endParaRPr sz="3200">
              <a:solidFill>
                <a:srgbClr val="FFFFFF"/>
              </a:solidFill>
              <a:latin typeface="Comfortaa"/>
              <a:ea typeface="Comfortaa"/>
              <a:cs typeface="Comfortaa"/>
              <a:sym typeface="Comforta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0"/>
        <p:cNvGrpSpPr/>
        <p:nvPr/>
      </p:nvGrpSpPr>
      <p:grpSpPr>
        <a:xfrm>
          <a:off x="0" y="0"/>
          <a:ext cx="0" cy="0"/>
          <a:chOff x="0" y="0"/>
          <a:chExt cx="0" cy="0"/>
        </a:xfrm>
      </p:grpSpPr>
      <p:sp>
        <p:nvSpPr>
          <p:cNvPr id="571" name="Google Shape;571;p77"/>
          <p:cNvSpPr txBox="1">
            <a:spLocks noGrp="1"/>
          </p:cNvSpPr>
          <p:nvPr>
            <p:ph type="body" idx="1"/>
          </p:nvPr>
        </p:nvSpPr>
        <p:spPr>
          <a:xfrm>
            <a:off x="4938314" y="1811585"/>
            <a:ext cx="4040100" cy="7731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rgbClr val="3F3F39"/>
              </a:buClr>
              <a:buSzPts val="1800"/>
              <a:buNone/>
            </a:pPr>
            <a:endParaRPr sz="2300" b="0"/>
          </a:p>
          <a:p>
            <a:pPr marL="0" lvl="0" indent="0" algn="l" rtl="0">
              <a:spcBef>
                <a:spcPts val="1600"/>
              </a:spcBef>
              <a:spcAft>
                <a:spcPts val="0"/>
              </a:spcAft>
              <a:buClr>
                <a:srgbClr val="3F3F39"/>
              </a:buClr>
              <a:buSzPts val="1800"/>
              <a:buNone/>
            </a:pPr>
            <a:endParaRPr sz="2300" b="0"/>
          </a:p>
          <a:p>
            <a:pPr marL="0" lvl="0" indent="0" algn="l" rtl="0">
              <a:spcBef>
                <a:spcPts val="1600"/>
              </a:spcBef>
              <a:spcAft>
                <a:spcPts val="1600"/>
              </a:spcAft>
              <a:buClr>
                <a:srgbClr val="3F3F39"/>
              </a:buClr>
              <a:buSzPts val="1800"/>
              <a:buNone/>
            </a:pPr>
            <a:r>
              <a:rPr lang="en" sz="2300" b="0"/>
              <a:t>To this kind of student production (dictated)</a:t>
            </a:r>
            <a:endParaRPr sz="2300"/>
          </a:p>
        </p:txBody>
      </p:sp>
      <p:pic>
        <p:nvPicPr>
          <p:cNvPr id="572" name="Google Shape;572;p77"/>
          <p:cNvPicPr preferRelativeResize="0">
            <a:picLocks noGrp="1"/>
          </p:cNvPicPr>
          <p:nvPr>
            <p:ph type="body" idx="2"/>
          </p:nvPr>
        </p:nvPicPr>
        <p:blipFill rotWithShape="1">
          <a:blip r:embed="rId3">
            <a:alphaModFix/>
          </a:blip>
          <a:srcRect/>
          <a:stretch/>
        </p:blipFill>
        <p:spPr>
          <a:xfrm>
            <a:off x="538222" y="2190749"/>
            <a:ext cx="3394500" cy="3455100"/>
          </a:xfrm>
          <a:prstGeom prst="rect">
            <a:avLst/>
          </a:prstGeom>
          <a:noFill/>
          <a:ln>
            <a:noFill/>
          </a:ln>
        </p:spPr>
      </p:pic>
      <p:sp>
        <p:nvSpPr>
          <p:cNvPr id="573" name="Google Shape;573;p77"/>
          <p:cNvSpPr txBox="1">
            <a:spLocks noGrp="1"/>
          </p:cNvSpPr>
          <p:nvPr>
            <p:ph type="body" idx="3"/>
          </p:nvPr>
        </p:nvSpPr>
        <p:spPr>
          <a:xfrm>
            <a:off x="313201" y="1416374"/>
            <a:ext cx="4041900" cy="7731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1600"/>
              </a:spcAft>
              <a:buClr>
                <a:srgbClr val="3F3F39"/>
              </a:buClr>
              <a:buSzPts val="1800"/>
              <a:buNone/>
            </a:pPr>
            <a:r>
              <a:rPr lang="en" sz="2400" b="0"/>
              <a:t>From this sentence…</a:t>
            </a:r>
            <a:endParaRPr sz="2400"/>
          </a:p>
        </p:txBody>
      </p:sp>
      <p:pic>
        <p:nvPicPr>
          <p:cNvPr id="574" name="Google Shape;574;p77"/>
          <p:cNvPicPr preferRelativeResize="0">
            <a:picLocks noGrp="1"/>
          </p:cNvPicPr>
          <p:nvPr>
            <p:ph type="body" idx="4"/>
          </p:nvPr>
        </p:nvPicPr>
        <p:blipFill rotWithShape="1">
          <a:blip r:embed="rId4">
            <a:alphaModFix/>
          </a:blip>
          <a:srcRect/>
          <a:stretch/>
        </p:blipFill>
        <p:spPr>
          <a:xfrm>
            <a:off x="4334041" y="2584675"/>
            <a:ext cx="4728300" cy="3700500"/>
          </a:xfrm>
          <a:prstGeom prst="rect">
            <a:avLst/>
          </a:prstGeom>
          <a:noFill/>
          <a:ln>
            <a:noFill/>
          </a:ln>
        </p:spPr>
      </p:pic>
      <p:sp>
        <p:nvSpPr>
          <p:cNvPr id="575" name="Google Shape;575;p77"/>
          <p:cNvSpPr/>
          <p:nvPr/>
        </p:nvSpPr>
        <p:spPr>
          <a:xfrm>
            <a:off x="296100" y="106550"/>
            <a:ext cx="8551800" cy="1300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900">
                <a:solidFill>
                  <a:srgbClr val="FFFFFF"/>
                </a:solidFill>
                <a:latin typeface="Comfortaa"/>
                <a:ea typeface="Comfortaa"/>
                <a:cs typeface="Comfortaa"/>
                <a:sym typeface="Comfortaa"/>
              </a:rPr>
              <a:t>Juicy sentences - credit to my co-presenter!</a:t>
            </a:r>
            <a:endParaRPr sz="3200">
              <a:solidFill>
                <a:srgbClr val="FFFFFF"/>
              </a:solidFill>
              <a:latin typeface="Comfortaa"/>
              <a:ea typeface="Comfortaa"/>
              <a:cs typeface="Comfortaa"/>
              <a:sym typeface="Comforta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0"/>
        <p:cNvGrpSpPr/>
        <p:nvPr/>
      </p:nvGrpSpPr>
      <p:grpSpPr>
        <a:xfrm>
          <a:off x="0" y="0"/>
          <a:ext cx="0" cy="0"/>
          <a:chOff x="0" y="0"/>
          <a:chExt cx="0" cy="0"/>
        </a:xfrm>
      </p:grpSpPr>
      <p:sp>
        <p:nvSpPr>
          <p:cNvPr id="581" name="Google Shape;581;p78"/>
          <p:cNvSpPr txBox="1">
            <a:spLocks noGrp="1"/>
          </p:cNvSpPr>
          <p:nvPr>
            <p:ph type="body" idx="1"/>
          </p:nvPr>
        </p:nvSpPr>
        <p:spPr>
          <a:xfrm>
            <a:off x="311700" y="1356875"/>
            <a:ext cx="4260300" cy="4555200"/>
          </a:xfrm>
          <a:prstGeom prst="rect">
            <a:avLst/>
          </a:prstGeom>
          <a:noFill/>
          <a:ln>
            <a:noFill/>
          </a:ln>
        </p:spPr>
        <p:txBody>
          <a:bodyPr spcFirstLastPara="1" wrap="square" lIns="68575" tIns="34275" rIns="68575" bIns="34275" anchor="t" anchorCtr="0">
            <a:noAutofit/>
          </a:bodyPr>
          <a:lstStyle/>
          <a:p>
            <a:pPr marL="0" lvl="0" indent="0" algn="l" rtl="0">
              <a:spcBef>
                <a:spcPts val="400"/>
              </a:spcBef>
              <a:spcAft>
                <a:spcPts val="0"/>
              </a:spcAft>
              <a:buClr>
                <a:srgbClr val="3F3F39"/>
              </a:buClr>
              <a:buSzPts val="1800"/>
              <a:buNone/>
            </a:pPr>
            <a:endParaRPr sz="1100">
              <a:latin typeface="Calibri"/>
              <a:ea typeface="Calibri"/>
              <a:cs typeface="Calibri"/>
              <a:sym typeface="Calibri"/>
            </a:endParaRPr>
          </a:p>
          <a:p>
            <a:pPr marL="0" lvl="0" indent="0" algn="l" rtl="0">
              <a:spcBef>
                <a:spcPts val="400"/>
              </a:spcBef>
              <a:spcAft>
                <a:spcPts val="0"/>
              </a:spcAft>
              <a:buClr>
                <a:srgbClr val="3F3F39"/>
              </a:buClr>
              <a:buSzPts val="1800"/>
              <a:buNone/>
            </a:pPr>
            <a:r>
              <a:rPr lang="en" sz="1700" b="1">
                <a:highlight>
                  <a:srgbClr val="00FFFF"/>
                </a:highlight>
                <a:latin typeface="Calibri"/>
                <a:ea typeface="Calibri"/>
                <a:cs typeface="Calibri"/>
                <a:sym typeface="Calibri"/>
              </a:rPr>
              <a:t>1)</a:t>
            </a:r>
            <a:r>
              <a:rPr lang="en" sz="1700" b="1">
                <a:latin typeface="Calibri"/>
                <a:ea typeface="Calibri"/>
                <a:cs typeface="Calibri"/>
                <a:sym typeface="Calibri"/>
              </a:rPr>
              <a:t> </a:t>
            </a:r>
            <a:r>
              <a:rPr lang="en" sz="1700">
                <a:latin typeface="Calibri"/>
                <a:ea typeface="Calibri"/>
                <a:cs typeface="Calibri"/>
                <a:sym typeface="Calibri"/>
              </a:rPr>
              <a:t>Stretch to hear all the phonemes:</a:t>
            </a:r>
            <a:endParaRPr sz="1700">
              <a:latin typeface="Calibri"/>
              <a:ea typeface="Calibri"/>
              <a:cs typeface="Calibri"/>
              <a:sym typeface="Calibri"/>
            </a:endParaRPr>
          </a:p>
          <a:p>
            <a:pPr marL="254000" lvl="0" indent="-273050" algn="l" rtl="0">
              <a:spcBef>
                <a:spcPts val="400"/>
              </a:spcBef>
              <a:spcAft>
                <a:spcPts val="0"/>
              </a:spcAft>
              <a:buClr>
                <a:srgbClr val="3F3F39"/>
              </a:buClr>
              <a:buSzPts val="2100"/>
              <a:buFont typeface="Calibri"/>
              <a:buChar char="●"/>
            </a:pPr>
            <a:r>
              <a:rPr lang="en" sz="1700">
                <a:latin typeface="Calibri"/>
                <a:ea typeface="Calibri"/>
                <a:cs typeface="Calibri"/>
                <a:sym typeface="Calibri"/>
              </a:rPr>
              <a:t>/I/--/N/--/T/--/R/--/O/--D/--/U/--/K/--/SH/--/U/--/N/</a:t>
            </a:r>
            <a:endParaRPr sz="1700">
              <a:latin typeface="Calibri"/>
              <a:ea typeface="Calibri"/>
              <a:cs typeface="Calibri"/>
              <a:sym typeface="Calibri"/>
            </a:endParaRPr>
          </a:p>
          <a:p>
            <a:pPr marL="0" lvl="0" indent="0" algn="l" rtl="0">
              <a:spcBef>
                <a:spcPts val="400"/>
              </a:spcBef>
              <a:spcAft>
                <a:spcPts val="0"/>
              </a:spcAft>
              <a:buClr>
                <a:srgbClr val="3F3F39"/>
              </a:buClr>
              <a:buSzPts val="1800"/>
              <a:buNone/>
            </a:pPr>
            <a:r>
              <a:rPr lang="en" sz="1700" b="1">
                <a:highlight>
                  <a:srgbClr val="00FFFF"/>
                </a:highlight>
                <a:latin typeface="Calibri"/>
                <a:ea typeface="Calibri"/>
                <a:cs typeface="Calibri"/>
                <a:sym typeface="Calibri"/>
              </a:rPr>
              <a:t>2) </a:t>
            </a:r>
            <a:r>
              <a:rPr lang="en" sz="1700">
                <a:latin typeface="Calibri"/>
                <a:ea typeface="Calibri"/>
                <a:cs typeface="Calibri"/>
                <a:sym typeface="Calibri"/>
              </a:rPr>
              <a:t>Look at it together to study the phonics patterns:</a:t>
            </a:r>
            <a:endParaRPr sz="1700">
              <a:latin typeface="Calibri"/>
              <a:ea typeface="Calibri"/>
              <a:cs typeface="Calibri"/>
              <a:sym typeface="Calibri"/>
            </a:endParaRPr>
          </a:p>
          <a:p>
            <a:pPr marL="254000" lvl="0" indent="-273050" algn="l" rtl="0">
              <a:spcBef>
                <a:spcPts val="400"/>
              </a:spcBef>
              <a:spcAft>
                <a:spcPts val="0"/>
              </a:spcAft>
              <a:buClr>
                <a:srgbClr val="3F3F39"/>
              </a:buClr>
              <a:buSzPts val="2100"/>
              <a:buFont typeface="Calibri"/>
              <a:buChar char="●"/>
            </a:pPr>
            <a:r>
              <a:rPr lang="en" sz="1700">
                <a:latin typeface="Calibri"/>
                <a:ea typeface="Calibri"/>
                <a:cs typeface="Calibri"/>
                <a:sym typeface="Calibri"/>
              </a:rPr>
              <a:t>In-tr-O-duc-tion</a:t>
            </a:r>
            <a:endParaRPr sz="1700">
              <a:latin typeface="Calibri"/>
              <a:ea typeface="Calibri"/>
              <a:cs typeface="Calibri"/>
              <a:sym typeface="Calibri"/>
            </a:endParaRPr>
          </a:p>
          <a:p>
            <a:pPr marL="0" lvl="0" indent="0" algn="l" rtl="0">
              <a:lnSpc>
                <a:spcPct val="90000"/>
              </a:lnSpc>
              <a:spcBef>
                <a:spcPts val="1600"/>
              </a:spcBef>
              <a:spcAft>
                <a:spcPts val="0"/>
              </a:spcAft>
              <a:buNone/>
            </a:pPr>
            <a:r>
              <a:rPr lang="en" sz="1700" b="1">
                <a:solidFill>
                  <a:srgbClr val="3F3F39"/>
                </a:solidFill>
                <a:highlight>
                  <a:srgbClr val="00FFFF"/>
                </a:highlight>
                <a:latin typeface="Calibri"/>
                <a:ea typeface="Calibri"/>
                <a:cs typeface="Calibri"/>
                <a:sym typeface="Calibri"/>
              </a:rPr>
              <a:t>3)</a:t>
            </a:r>
            <a:r>
              <a:rPr lang="en" sz="1700" b="1">
                <a:solidFill>
                  <a:srgbClr val="3F3F39"/>
                </a:solidFill>
                <a:latin typeface="Calibri"/>
                <a:ea typeface="Calibri"/>
                <a:cs typeface="Calibri"/>
                <a:sym typeface="Calibri"/>
              </a:rPr>
              <a:t> </a:t>
            </a:r>
            <a:r>
              <a:rPr lang="en" sz="1800">
                <a:solidFill>
                  <a:srgbClr val="3F3F39"/>
                </a:solidFill>
                <a:latin typeface="Calibri"/>
                <a:ea typeface="Calibri"/>
                <a:cs typeface="Calibri"/>
                <a:sym typeface="Calibri"/>
              </a:rPr>
              <a:t>Say it so students can hear/see the syllabication and how that helps them sound it out:</a:t>
            </a:r>
            <a:endParaRPr sz="1100">
              <a:solidFill>
                <a:srgbClr val="3F3F39"/>
              </a:solidFill>
              <a:latin typeface="Calibri"/>
              <a:ea typeface="Calibri"/>
              <a:cs typeface="Calibri"/>
              <a:sym typeface="Calibri"/>
            </a:endParaRPr>
          </a:p>
          <a:p>
            <a:pPr marL="0" lvl="0" indent="0" algn="l" rtl="0">
              <a:lnSpc>
                <a:spcPct val="90000"/>
              </a:lnSpc>
              <a:spcBef>
                <a:spcPts val="400"/>
              </a:spcBef>
              <a:spcAft>
                <a:spcPts val="0"/>
              </a:spcAft>
              <a:buNone/>
            </a:pPr>
            <a:r>
              <a:rPr lang="en" sz="1800" i="1">
                <a:solidFill>
                  <a:srgbClr val="3F3F39"/>
                </a:solidFill>
                <a:latin typeface="Calibri"/>
                <a:ea typeface="Calibri"/>
                <a:cs typeface="Calibri"/>
                <a:sym typeface="Calibri"/>
              </a:rPr>
              <a:t>                in/tro/duc/tion</a:t>
            </a:r>
            <a:endParaRPr sz="1800" i="1">
              <a:solidFill>
                <a:srgbClr val="3F3F39"/>
              </a:solidFill>
              <a:latin typeface="Calibri"/>
              <a:ea typeface="Calibri"/>
              <a:cs typeface="Calibri"/>
              <a:sym typeface="Calibri"/>
            </a:endParaRPr>
          </a:p>
          <a:p>
            <a:pPr marL="0" lvl="0" indent="0" algn="l" rtl="0">
              <a:lnSpc>
                <a:spcPct val="90000"/>
              </a:lnSpc>
              <a:spcBef>
                <a:spcPts val="400"/>
              </a:spcBef>
              <a:spcAft>
                <a:spcPts val="0"/>
              </a:spcAft>
              <a:buNone/>
            </a:pPr>
            <a:endParaRPr sz="1800" i="1">
              <a:solidFill>
                <a:srgbClr val="3F3F39"/>
              </a:solidFill>
              <a:latin typeface="Calibri"/>
              <a:ea typeface="Calibri"/>
              <a:cs typeface="Calibri"/>
              <a:sym typeface="Calibri"/>
            </a:endParaRPr>
          </a:p>
          <a:p>
            <a:pPr marL="0" lvl="0" indent="0" algn="l" rtl="0">
              <a:lnSpc>
                <a:spcPct val="90000"/>
              </a:lnSpc>
              <a:spcBef>
                <a:spcPts val="300"/>
              </a:spcBef>
              <a:spcAft>
                <a:spcPts val="0"/>
              </a:spcAft>
              <a:buNone/>
            </a:pPr>
            <a:r>
              <a:rPr lang="en" sz="1500">
                <a:solidFill>
                  <a:srgbClr val="3F3F39"/>
                </a:solidFill>
                <a:latin typeface="Calibri"/>
                <a:ea typeface="Calibri"/>
                <a:cs typeface="Calibri"/>
                <a:sym typeface="Calibri"/>
              </a:rPr>
              <a:t>Point out –‘tion’ is always pronounced “shun” and  turns verbs into nouns (to introduce is an action. An introduction is a thing, a noun. Give other examples: </a:t>
            </a:r>
            <a:endParaRPr sz="900">
              <a:solidFill>
                <a:srgbClr val="3F3F39"/>
              </a:solidFill>
              <a:latin typeface="Calibri"/>
              <a:ea typeface="Calibri"/>
              <a:cs typeface="Calibri"/>
              <a:sym typeface="Calibri"/>
            </a:endParaRPr>
          </a:p>
          <a:p>
            <a:pPr marL="558800" lvl="1" indent="-209550" algn="l" rtl="0">
              <a:lnSpc>
                <a:spcPct val="90000"/>
              </a:lnSpc>
              <a:spcBef>
                <a:spcPts val="300"/>
              </a:spcBef>
              <a:spcAft>
                <a:spcPts val="0"/>
              </a:spcAft>
              <a:buClr>
                <a:srgbClr val="3F3F39"/>
              </a:buClr>
              <a:buSzPts val="1500"/>
              <a:buFont typeface="Calibri"/>
              <a:buChar char="○"/>
            </a:pPr>
            <a:r>
              <a:rPr lang="en" sz="1500">
                <a:solidFill>
                  <a:srgbClr val="3F3F39"/>
                </a:solidFill>
                <a:latin typeface="Calibri"/>
                <a:ea typeface="Calibri"/>
                <a:cs typeface="Calibri"/>
                <a:sym typeface="Calibri"/>
              </a:rPr>
              <a:t>construct – construction;</a:t>
            </a:r>
            <a:endParaRPr sz="900">
              <a:solidFill>
                <a:srgbClr val="3F3F39"/>
              </a:solidFill>
              <a:latin typeface="Calibri"/>
              <a:ea typeface="Calibri"/>
              <a:cs typeface="Calibri"/>
              <a:sym typeface="Calibri"/>
            </a:endParaRPr>
          </a:p>
          <a:p>
            <a:pPr marL="558800" lvl="1" indent="-209550" algn="l" rtl="0">
              <a:lnSpc>
                <a:spcPct val="90000"/>
              </a:lnSpc>
              <a:spcBef>
                <a:spcPts val="300"/>
              </a:spcBef>
              <a:spcAft>
                <a:spcPts val="0"/>
              </a:spcAft>
              <a:buClr>
                <a:srgbClr val="3F3F39"/>
              </a:buClr>
              <a:buSzPts val="1500"/>
              <a:buFont typeface="Calibri"/>
              <a:buChar char="○"/>
            </a:pPr>
            <a:r>
              <a:rPr lang="en" sz="1500">
                <a:solidFill>
                  <a:srgbClr val="3F3F39"/>
                </a:solidFill>
                <a:latin typeface="Calibri"/>
                <a:ea typeface="Calibri"/>
                <a:cs typeface="Calibri"/>
                <a:sym typeface="Calibri"/>
              </a:rPr>
              <a:t>inspire – inspiration</a:t>
            </a:r>
            <a:endParaRPr sz="900">
              <a:solidFill>
                <a:srgbClr val="3F3F39"/>
              </a:solidFill>
              <a:latin typeface="Calibri"/>
              <a:ea typeface="Calibri"/>
              <a:cs typeface="Calibri"/>
              <a:sym typeface="Calibri"/>
            </a:endParaRPr>
          </a:p>
          <a:p>
            <a:pPr marL="0" lvl="0" indent="0" algn="l" rtl="0">
              <a:lnSpc>
                <a:spcPct val="90000"/>
              </a:lnSpc>
              <a:spcBef>
                <a:spcPts val="300"/>
              </a:spcBef>
              <a:spcAft>
                <a:spcPts val="0"/>
              </a:spcAft>
              <a:buNone/>
            </a:pPr>
            <a:endParaRPr sz="1500">
              <a:solidFill>
                <a:srgbClr val="3F3F39"/>
              </a:solidFill>
              <a:latin typeface="Calibri"/>
              <a:ea typeface="Calibri"/>
              <a:cs typeface="Calibri"/>
              <a:sym typeface="Calibri"/>
            </a:endParaRPr>
          </a:p>
          <a:p>
            <a:pPr marL="254000" lvl="0" indent="0" algn="l" rtl="0">
              <a:lnSpc>
                <a:spcPct val="90000"/>
              </a:lnSpc>
              <a:spcBef>
                <a:spcPts val="300"/>
              </a:spcBef>
              <a:spcAft>
                <a:spcPts val="0"/>
              </a:spcAft>
              <a:buNone/>
            </a:pPr>
            <a:endParaRPr i="1">
              <a:solidFill>
                <a:srgbClr val="3F3F39"/>
              </a:solidFill>
              <a:latin typeface="Calibri"/>
              <a:ea typeface="Calibri"/>
              <a:cs typeface="Calibri"/>
              <a:sym typeface="Calibri"/>
            </a:endParaRPr>
          </a:p>
          <a:p>
            <a:pPr marL="0" lvl="0" indent="0" algn="l" rtl="0">
              <a:spcBef>
                <a:spcPts val="1600"/>
              </a:spcBef>
              <a:spcAft>
                <a:spcPts val="0"/>
              </a:spcAft>
              <a:buNone/>
            </a:pPr>
            <a:endParaRPr>
              <a:latin typeface="Calibri"/>
              <a:ea typeface="Calibri"/>
              <a:cs typeface="Calibri"/>
              <a:sym typeface="Calibri"/>
            </a:endParaRPr>
          </a:p>
          <a:p>
            <a:pPr marL="254000" lvl="0" indent="-228600" algn="l" rtl="0">
              <a:spcBef>
                <a:spcPts val="1600"/>
              </a:spcBef>
              <a:spcAft>
                <a:spcPts val="1600"/>
              </a:spcAft>
              <a:buSzPts val="1400"/>
              <a:buFont typeface="Calibri"/>
              <a:buChar char="●"/>
            </a:pPr>
            <a:endParaRPr sz="1700">
              <a:latin typeface="Calibri"/>
              <a:ea typeface="Calibri"/>
              <a:cs typeface="Calibri"/>
              <a:sym typeface="Calibri"/>
            </a:endParaRPr>
          </a:p>
        </p:txBody>
      </p:sp>
      <p:sp>
        <p:nvSpPr>
          <p:cNvPr id="582" name="Google Shape;582;p78"/>
          <p:cNvSpPr txBox="1">
            <a:spLocks noGrp="1"/>
          </p:cNvSpPr>
          <p:nvPr>
            <p:ph type="body" idx="2"/>
          </p:nvPr>
        </p:nvSpPr>
        <p:spPr>
          <a:xfrm>
            <a:off x="4832400" y="1655383"/>
            <a:ext cx="3999900" cy="45552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3F3F39"/>
              </a:buClr>
              <a:buSzPts val="1800"/>
              <a:buFont typeface="Arial"/>
              <a:buNone/>
            </a:pPr>
            <a:r>
              <a:rPr lang="en" sz="1800" b="1">
                <a:solidFill>
                  <a:srgbClr val="3F3F39"/>
                </a:solidFill>
                <a:highlight>
                  <a:srgbClr val="00FFFF"/>
                </a:highlight>
                <a:latin typeface="Calibri"/>
                <a:ea typeface="Calibri"/>
                <a:cs typeface="Calibri"/>
                <a:sym typeface="Calibri"/>
              </a:rPr>
              <a:t>4)</a:t>
            </a:r>
            <a:r>
              <a:rPr lang="en" sz="1800">
                <a:solidFill>
                  <a:srgbClr val="3F3F39"/>
                </a:solidFill>
                <a:highlight>
                  <a:srgbClr val="00FFFF"/>
                </a:highlight>
                <a:latin typeface="Calibri"/>
                <a:ea typeface="Calibri"/>
                <a:cs typeface="Calibri"/>
                <a:sym typeface="Calibri"/>
              </a:rPr>
              <a:t> </a:t>
            </a:r>
            <a:r>
              <a:rPr lang="en" sz="1800">
                <a:solidFill>
                  <a:srgbClr val="3F3F39"/>
                </a:solidFill>
                <a:latin typeface="Calibri"/>
                <a:ea typeface="Calibri"/>
                <a:cs typeface="Calibri"/>
                <a:sym typeface="Calibri"/>
              </a:rPr>
              <a:t>Pick it apart for meaning: </a:t>
            </a:r>
            <a:endParaRPr sz="1800">
              <a:solidFill>
                <a:srgbClr val="3F3F39"/>
              </a:solidFill>
              <a:latin typeface="Calibri"/>
              <a:ea typeface="Calibri"/>
              <a:cs typeface="Calibri"/>
              <a:sym typeface="Calibri"/>
            </a:endParaRPr>
          </a:p>
          <a:p>
            <a:pPr marL="0" lvl="0" indent="0" algn="l" rtl="0">
              <a:lnSpc>
                <a:spcPct val="90000"/>
              </a:lnSpc>
              <a:spcBef>
                <a:spcPts val="400"/>
              </a:spcBef>
              <a:spcAft>
                <a:spcPts val="0"/>
              </a:spcAft>
              <a:buClr>
                <a:srgbClr val="3F3F39"/>
              </a:buClr>
              <a:buSzPts val="1800"/>
              <a:buFont typeface="Arial"/>
              <a:buNone/>
            </a:pPr>
            <a:endParaRPr sz="1800">
              <a:solidFill>
                <a:srgbClr val="3F3F39"/>
              </a:solidFill>
              <a:latin typeface="Calibri"/>
              <a:ea typeface="Calibri"/>
              <a:cs typeface="Calibri"/>
              <a:sym typeface="Calibri"/>
            </a:endParaRPr>
          </a:p>
          <a:p>
            <a:pPr marL="254000" lvl="0" indent="-266700" algn="l" rtl="0">
              <a:lnSpc>
                <a:spcPct val="90000"/>
              </a:lnSpc>
              <a:spcBef>
                <a:spcPts val="400"/>
              </a:spcBef>
              <a:spcAft>
                <a:spcPts val="0"/>
              </a:spcAft>
              <a:buClr>
                <a:srgbClr val="3F3F39"/>
              </a:buClr>
              <a:buSzPts val="2000"/>
              <a:buFont typeface="Calibri"/>
              <a:buChar char="●"/>
            </a:pPr>
            <a:r>
              <a:rPr lang="en" sz="1800">
                <a:solidFill>
                  <a:srgbClr val="3F3F39"/>
                </a:solidFill>
                <a:latin typeface="Calibri"/>
                <a:ea typeface="Calibri"/>
                <a:cs typeface="Calibri"/>
                <a:sym typeface="Calibri"/>
              </a:rPr>
              <a:t>intro (inter) means ‘in through’; ‘duc’ is from Latin to lead. </a:t>
            </a:r>
            <a:endParaRPr sz="1800">
              <a:solidFill>
                <a:srgbClr val="3F3F39"/>
              </a:solidFill>
              <a:latin typeface="Calibri"/>
              <a:ea typeface="Calibri"/>
              <a:cs typeface="Calibri"/>
              <a:sym typeface="Calibri"/>
            </a:endParaRPr>
          </a:p>
          <a:p>
            <a:pPr marL="254000" lvl="0" indent="-139700" algn="l" rtl="0">
              <a:lnSpc>
                <a:spcPct val="90000"/>
              </a:lnSpc>
              <a:spcBef>
                <a:spcPts val="400"/>
              </a:spcBef>
              <a:spcAft>
                <a:spcPts val="0"/>
              </a:spcAft>
              <a:buClr>
                <a:srgbClr val="3F3F39"/>
              </a:buClr>
              <a:buSzPts val="1800"/>
              <a:buFont typeface="Arial"/>
              <a:buNone/>
            </a:pPr>
            <a:endParaRPr sz="1800">
              <a:solidFill>
                <a:srgbClr val="3F3F39"/>
              </a:solidFill>
              <a:latin typeface="Calibri"/>
              <a:ea typeface="Calibri"/>
              <a:cs typeface="Calibri"/>
              <a:sym typeface="Calibri"/>
            </a:endParaRPr>
          </a:p>
          <a:p>
            <a:pPr marL="254000" lvl="0" indent="-266700" algn="l" rtl="0">
              <a:lnSpc>
                <a:spcPct val="90000"/>
              </a:lnSpc>
              <a:spcBef>
                <a:spcPts val="400"/>
              </a:spcBef>
              <a:spcAft>
                <a:spcPts val="0"/>
              </a:spcAft>
              <a:buClr>
                <a:srgbClr val="3F3F39"/>
              </a:buClr>
              <a:buSzPts val="2000"/>
              <a:buFont typeface="Calibri"/>
              <a:buChar char="●"/>
            </a:pPr>
            <a:r>
              <a:rPr lang="en" sz="1800">
                <a:solidFill>
                  <a:srgbClr val="3F3F39"/>
                </a:solidFill>
                <a:latin typeface="Calibri"/>
                <a:ea typeface="Calibri"/>
                <a:cs typeface="Calibri"/>
                <a:sym typeface="Calibri"/>
              </a:rPr>
              <a:t>To lead someone in through something is to expose them, or introduce them, to something.</a:t>
            </a:r>
            <a:endParaRPr sz="1800">
              <a:solidFill>
                <a:srgbClr val="3F3F39"/>
              </a:solidFill>
              <a:latin typeface="Calibri"/>
              <a:ea typeface="Calibri"/>
              <a:cs typeface="Calibri"/>
              <a:sym typeface="Calibri"/>
            </a:endParaRPr>
          </a:p>
          <a:p>
            <a:pPr marL="254000" lvl="0" indent="-139700" algn="l" rtl="0">
              <a:lnSpc>
                <a:spcPct val="90000"/>
              </a:lnSpc>
              <a:spcBef>
                <a:spcPts val="400"/>
              </a:spcBef>
              <a:spcAft>
                <a:spcPts val="0"/>
              </a:spcAft>
              <a:buClr>
                <a:srgbClr val="3F3F39"/>
              </a:buClr>
              <a:buSzPts val="1800"/>
              <a:buFont typeface="Arial"/>
              <a:buNone/>
            </a:pPr>
            <a:endParaRPr sz="1800">
              <a:solidFill>
                <a:srgbClr val="3F3F39"/>
              </a:solidFill>
              <a:latin typeface="Calibri"/>
              <a:ea typeface="Calibri"/>
              <a:cs typeface="Calibri"/>
              <a:sym typeface="Calibri"/>
            </a:endParaRPr>
          </a:p>
          <a:p>
            <a:pPr marL="0" lvl="0" indent="0" algn="l" rtl="0">
              <a:lnSpc>
                <a:spcPct val="90000"/>
              </a:lnSpc>
              <a:spcBef>
                <a:spcPts val="400"/>
              </a:spcBef>
              <a:spcAft>
                <a:spcPts val="0"/>
              </a:spcAft>
              <a:buClr>
                <a:srgbClr val="3F3F39"/>
              </a:buClr>
              <a:buSzPts val="1800"/>
              <a:buFont typeface="Arial"/>
              <a:buNone/>
            </a:pPr>
            <a:r>
              <a:rPr lang="en" sz="1800" b="1">
                <a:solidFill>
                  <a:srgbClr val="3F3F39"/>
                </a:solidFill>
                <a:highlight>
                  <a:srgbClr val="00FFFF"/>
                </a:highlight>
                <a:latin typeface="Calibri"/>
                <a:ea typeface="Calibri"/>
                <a:cs typeface="Calibri"/>
                <a:sym typeface="Calibri"/>
              </a:rPr>
              <a:t>5)</a:t>
            </a:r>
            <a:r>
              <a:rPr lang="en" sz="1800" b="1">
                <a:solidFill>
                  <a:srgbClr val="3F3F39"/>
                </a:solidFill>
                <a:latin typeface="Calibri"/>
                <a:ea typeface="Calibri"/>
                <a:cs typeface="Calibri"/>
                <a:sym typeface="Calibri"/>
              </a:rPr>
              <a:t> </a:t>
            </a:r>
            <a:r>
              <a:rPr lang="en" sz="1800">
                <a:solidFill>
                  <a:srgbClr val="3F3F39"/>
                </a:solidFill>
                <a:latin typeface="Calibri"/>
                <a:ea typeface="Calibri"/>
                <a:cs typeface="Calibri"/>
                <a:sym typeface="Calibri"/>
              </a:rPr>
              <a:t>Add on! Use affixes. Re- means again.</a:t>
            </a:r>
            <a:endParaRPr sz="1800">
              <a:solidFill>
                <a:srgbClr val="3F3F39"/>
              </a:solidFill>
              <a:latin typeface="Calibri"/>
              <a:ea typeface="Calibri"/>
              <a:cs typeface="Calibri"/>
              <a:sym typeface="Calibri"/>
            </a:endParaRPr>
          </a:p>
          <a:p>
            <a:pPr marL="0" lvl="0" indent="0" algn="l" rtl="0">
              <a:lnSpc>
                <a:spcPct val="90000"/>
              </a:lnSpc>
              <a:spcBef>
                <a:spcPts val="400"/>
              </a:spcBef>
              <a:spcAft>
                <a:spcPts val="0"/>
              </a:spcAft>
              <a:buClr>
                <a:srgbClr val="3F3F39"/>
              </a:buClr>
              <a:buSzPts val="1800"/>
              <a:buFont typeface="Arial"/>
              <a:buNone/>
            </a:pPr>
            <a:r>
              <a:rPr lang="en" sz="1800" i="1">
                <a:solidFill>
                  <a:srgbClr val="3F3F39"/>
                </a:solidFill>
                <a:latin typeface="Calibri"/>
                <a:ea typeface="Calibri"/>
                <a:cs typeface="Calibri"/>
                <a:sym typeface="Calibri"/>
              </a:rPr>
              <a:t>Re</a:t>
            </a:r>
            <a:r>
              <a:rPr lang="en" sz="1800">
                <a:solidFill>
                  <a:srgbClr val="3F3F39"/>
                </a:solidFill>
                <a:latin typeface="Calibri"/>
                <a:ea typeface="Calibri"/>
                <a:cs typeface="Calibri"/>
                <a:sym typeface="Calibri"/>
              </a:rPr>
              <a:t>introduce means to expose someone to something again.</a:t>
            </a:r>
            <a:r>
              <a:rPr lang="en" sz="900">
                <a:solidFill>
                  <a:srgbClr val="3F3F39"/>
                </a:solidFill>
                <a:latin typeface="Calibri"/>
                <a:ea typeface="Calibri"/>
                <a:cs typeface="Calibri"/>
                <a:sym typeface="Calibri"/>
              </a:rPr>
              <a:t> </a:t>
            </a:r>
            <a:endParaRPr sz="900">
              <a:solidFill>
                <a:srgbClr val="3F3F39"/>
              </a:solidFill>
              <a:latin typeface="Calibri"/>
              <a:ea typeface="Calibri"/>
              <a:cs typeface="Calibri"/>
              <a:sym typeface="Calibri"/>
            </a:endParaRPr>
          </a:p>
          <a:p>
            <a:pPr marL="0" lvl="0" indent="0" algn="l" rtl="0">
              <a:spcBef>
                <a:spcPts val="1600"/>
              </a:spcBef>
              <a:spcAft>
                <a:spcPts val="1600"/>
              </a:spcAft>
              <a:buNone/>
            </a:pPr>
            <a:endParaRPr>
              <a:latin typeface="Calibri"/>
              <a:ea typeface="Calibri"/>
              <a:cs typeface="Calibri"/>
              <a:sym typeface="Calibri"/>
            </a:endParaRPr>
          </a:p>
        </p:txBody>
      </p:sp>
      <p:sp>
        <p:nvSpPr>
          <p:cNvPr id="583" name="Google Shape;583;p78"/>
          <p:cNvSpPr/>
          <p:nvPr/>
        </p:nvSpPr>
        <p:spPr>
          <a:xfrm>
            <a:off x="296100" y="106550"/>
            <a:ext cx="8551800" cy="1300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900">
                <a:solidFill>
                  <a:srgbClr val="FFFFFF"/>
                </a:solidFill>
                <a:latin typeface="Comfortaa"/>
                <a:ea typeface="Comfortaa"/>
                <a:cs typeface="Comfortaa"/>
                <a:sym typeface="Comfortaa"/>
              </a:rPr>
              <a:t>Take the word: Introduction</a:t>
            </a:r>
            <a:endParaRPr sz="3200">
              <a:solidFill>
                <a:srgbClr val="FFFFFF"/>
              </a:solidFill>
              <a:latin typeface="Comfortaa"/>
              <a:ea typeface="Comfortaa"/>
              <a:cs typeface="Comfortaa"/>
              <a:sym typeface="Comforta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7"/>
        <p:cNvGrpSpPr/>
        <p:nvPr/>
      </p:nvGrpSpPr>
      <p:grpSpPr>
        <a:xfrm>
          <a:off x="0" y="0"/>
          <a:ext cx="0" cy="0"/>
          <a:chOff x="0" y="0"/>
          <a:chExt cx="0" cy="0"/>
        </a:xfrm>
      </p:grpSpPr>
      <p:sp>
        <p:nvSpPr>
          <p:cNvPr id="588" name="Google Shape;588;p79"/>
          <p:cNvSpPr txBox="1">
            <a:spLocks noGrp="1"/>
          </p:cNvSpPr>
          <p:nvPr>
            <p:ph type="body" idx="1"/>
          </p:nvPr>
        </p:nvSpPr>
        <p:spPr>
          <a:xfrm>
            <a:off x="131900" y="1745650"/>
            <a:ext cx="4716000" cy="4342500"/>
          </a:xfrm>
          <a:prstGeom prst="rect">
            <a:avLst/>
          </a:prstGeom>
          <a:noFill/>
          <a:ln>
            <a:noFill/>
          </a:ln>
        </p:spPr>
        <p:txBody>
          <a:bodyPr spcFirstLastPara="1" wrap="square" lIns="68575" tIns="34275" rIns="68575" bIns="34275" anchor="t" anchorCtr="0">
            <a:noAutofit/>
          </a:bodyPr>
          <a:lstStyle/>
          <a:p>
            <a:pPr marL="558800" lvl="1" indent="-114300" algn="l" rtl="0">
              <a:spcBef>
                <a:spcPts val="0"/>
              </a:spcBef>
              <a:spcAft>
                <a:spcPts val="0"/>
              </a:spcAft>
              <a:buClr>
                <a:srgbClr val="3F3F39"/>
              </a:buClr>
              <a:buSzPts val="1500"/>
              <a:buFont typeface="Noto Sans Symbols"/>
              <a:buNone/>
            </a:pPr>
            <a:endParaRPr sz="1100">
              <a:latin typeface="Calibri"/>
              <a:ea typeface="Calibri"/>
              <a:cs typeface="Calibri"/>
              <a:sym typeface="Calibri"/>
            </a:endParaRPr>
          </a:p>
          <a:p>
            <a:pPr marL="558800" lvl="1" indent="-400050" algn="l" rtl="0">
              <a:spcBef>
                <a:spcPts val="500"/>
              </a:spcBef>
              <a:spcAft>
                <a:spcPts val="0"/>
              </a:spcAft>
              <a:buClr>
                <a:srgbClr val="3F3F39"/>
              </a:buClr>
              <a:buSzPts val="2000"/>
              <a:buFont typeface="Calibri"/>
              <a:buChar char="●"/>
            </a:pPr>
            <a:r>
              <a:rPr lang="en" sz="2600">
                <a:latin typeface="Calibri"/>
                <a:ea typeface="Calibri"/>
                <a:cs typeface="Calibri"/>
                <a:sym typeface="Calibri"/>
              </a:rPr>
              <a:t>Teaches students about rich syntax, word choice and language</a:t>
            </a:r>
            <a:endParaRPr sz="1400">
              <a:latin typeface="Calibri"/>
              <a:ea typeface="Calibri"/>
              <a:cs typeface="Calibri"/>
              <a:sym typeface="Calibri"/>
            </a:endParaRPr>
          </a:p>
          <a:p>
            <a:pPr marL="558800" lvl="1" indent="-400050" algn="l" rtl="0">
              <a:spcBef>
                <a:spcPts val="500"/>
              </a:spcBef>
              <a:spcAft>
                <a:spcPts val="0"/>
              </a:spcAft>
              <a:buClr>
                <a:srgbClr val="3F3F39"/>
              </a:buClr>
              <a:buSzPts val="2000"/>
              <a:buFont typeface="Calibri"/>
              <a:buChar char="●"/>
            </a:pPr>
            <a:r>
              <a:rPr lang="en" sz="2600">
                <a:latin typeface="Calibri"/>
                <a:ea typeface="Calibri"/>
                <a:cs typeface="Calibri"/>
                <a:sym typeface="Calibri"/>
              </a:rPr>
              <a:t>Brings all students into the same conversation</a:t>
            </a:r>
            <a:endParaRPr sz="1400">
              <a:latin typeface="Calibri"/>
              <a:ea typeface="Calibri"/>
              <a:cs typeface="Calibri"/>
              <a:sym typeface="Calibri"/>
            </a:endParaRPr>
          </a:p>
          <a:p>
            <a:pPr marL="558800" lvl="1" indent="-400050" algn="l" rtl="0">
              <a:spcBef>
                <a:spcPts val="500"/>
              </a:spcBef>
              <a:spcAft>
                <a:spcPts val="0"/>
              </a:spcAft>
              <a:buClr>
                <a:srgbClr val="3F3F39"/>
              </a:buClr>
              <a:buSzPts val="2000"/>
              <a:buFont typeface="Calibri"/>
              <a:buChar char="●"/>
            </a:pPr>
            <a:r>
              <a:rPr lang="en" sz="2600">
                <a:latin typeface="Calibri"/>
                <a:ea typeface="Calibri"/>
                <a:cs typeface="Calibri"/>
                <a:sym typeface="Calibri"/>
              </a:rPr>
              <a:t>Builds standard of coherence and </a:t>
            </a:r>
            <a:endParaRPr sz="1400">
              <a:latin typeface="Calibri"/>
              <a:ea typeface="Calibri"/>
              <a:cs typeface="Calibri"/>
              <a:sym typeface="Calibri"/>
            </a:endParaRPr>
          </a:p>
          <a:p>
            <a:pPr marL="558800" lvl="1" indent="-400050" algn="l" rtl="0">
              <a:spcBef>
                <a:spcPts val="500"/>
              </a:spcBef>
              <a:spcAft>
                <a:spcPts val="0"/>
              </a:spcAft>
              <a:buClr>
                <a:srgbClr val="3F3F39"/>
              </a:buClr>
              <a:buSzPts val="2000"/>
              <a:buFont typeface="Calibri"/>
              <a:buChar char="●"/>
            </a:pPr>
            <a:r>
              <a:rPr lang="en" sz="2600">
                <a:latin typeface="Calibri"/>
                <a:ea typeface="Calibri"/>
                <a:cs typeface="Calibri"/>
                <a:sym typeface="Calibri"/>
              </a:rPr>
              <a:t>Provides joy in reading</a:t>
            </a:r>
            <a:endParaRPr sz="1400">
              <a:latin typeface="Calibri"/>
              <a:ea typeface="Calibri"/>
              <a:cs typeface="Calibri"/>
              <a:sym typeface="Calibri"/>
            </a:endParaRPr>
          </a:p>
          <a:p>
            <a:pPr marL="254000" lvl="0" indent="-139700" algn="l" rtl="0">
              <a:spcBef>
                <a:spcPts val="400"/>
              </a:spcBef>
              <a:spcAft>
                <a:spcPts val="1600"/>
              </a:spcAft>
              <a:buClr>
                <a:srgbClr val="3F3F39"/>
              </a:buClr>
              <a:buSzPts val="1800"/>
              <a:buNone/>
            </a:pPr>
            <a:endParaRPr sz="1100">
              <a:latin typeface="Calibri"/>
              <a:ea typeface="Calibri"/>
              <a:cs typeface="Calibri"/>
              <a:sym typeface="Calibri"/>
            </a:endParaRPr>
          </a:p>
        </p:txBody>
      </p:sp>
      <p:pic>
        <p:nvPicPr>
          <p:cNvPr id="589" name="Google Shape;589;p79"/>
          <p:cNvPicPr preferRelativeResize="0"/>
          <p:nvPr/>
        </p:nvPicPr>
        <p:blipFill>
          <a:blip r:embed="rId3">
            <a:alphaModFix/>
          </a:blip>
          <a:stretch>
            <a:fillRect/>
          </a:stretch>
        </p:blipFill>
        <p:spPr>
          <a:xfrm>
            <a:off x="4976738" y="3755500"/>
            <a:ext cx="3811000" cy="2571676"/>
          </a:xfrm>
          <a:prstGeom prst="rect">
            <a:avLst/>
          </a:prstGeom>
          <a:noFill/>
          <a:ln>
            <a:noFill/>
          </a:ln>
        </p:spPr>
      </p:pic>
      <p:pic>
        <p:nvPicPr>
          <p:cNvPr id="590" name="Google Shape;590;p79"/>
          <p:cNvPicPr preferRelativeResize="0"/>
          <p:nvPr/>
        </p:nvPicPr>
        <p:blipFill>
          <a:blip r:embed="rId4">
            <a:alphaModFix/>
          </a:blip>
          <a:stretch>
            <a:fillRect/>
          </a:stretch>
        </p:blipFill>
        <p:spPr>
          <a:xfrm>
            <a:off x="5036125" y="1492823"/>
            <a:ext cx="3751626" cy="2110277"/>
          </a:xfrm>
          <a:prstGeom prst="rect">
            <a:avLst/>
          </a:prstGeom>
          <a:noFill/>
          <a:ln>
            <a:noFill/>
          </a:ln>
        </p:spPr>
      </p:pic>
      <p:sp>
        <p:nvSpPr>
          <p:cNvPr id="591" name="Google Shape;591;p79"/>
          <p:cNvSpPr/>
          <p:nvPr/>
        </p:nvSpPr>
        <p:spPr>
          <a:xfrm>
            <a:off x="296100" y="192325"/>
            <a:ext cx="8551800" cy="1300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900">
                <a:solidFill>
                  <a:srgbClr val="FFFFFF"/>
                </a:solidFill>
                <a:latin typeface="Comfortaa"/>
                <a:ea typeface="Comfortaa"/>
                <a:cs typeface="Comfortaa"/>
                <a:sym typeface="Comfortaa"/>
              </a:rPr>
              <a:t>Developing </a:t>
            </a:r>
            <a:r>
              <a:rPr lang="en" sz="2900" b="1">
                <a:solidFill>
                  <a:srgbClr val="FFFFFF"/>
                </a:solidFill>
                <a:latin typeface="Comfortaa"/>
                <a:ea typeface="Comfortaa"/>
                <a:cs typeface="Comfortaa"/>
                <a:sym typeface="Comfortaa"/>
              </a:rPr>
              <a:t>Comprehension</a:t>
            </a:r>
            <a:r>
              <a:rPr lang="en" sz="2900">
                <a:solidFill>
                  <a:srgbClr val="FFFFFF"/>
                </a:solidFill>
                <a:latin typeface="Comfortaa"/>
                <a:ea typeface="Comfortaa"/>
                <a:cs typeface="Comfortaa"/>
                <a:sym typeface="Comfortaa"/>
              </a:rPr>
              <a:t> through </a:t>
            </a:r>
            <a:r>
              <a:rPr lang="en" sz="2900" b="1">
                <a:solidFill>
                  <a:srgbClr val="FFFFFF"/>
                </a:solidFill>
                <a:latin typeface="Comfortaa"/>
                <a:ea typeface="Comfortaa"/>
                <a:cs typeface="Comfortaa"/>
                <a:sym typeface="Comfortaa"/>
              </a:rPr>
              <a:t>Rich, Interactive, Read-alouds</a:t>
            </a:r>
            <a:endParaRPr sz="3200" b="1">
              <a:solidFill>
                <a:srgbClr val="FFFFFF"/>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1"/>
        <p:cNvGrpSpPr/>
        <p:nvPr/>
      </p:nvGrpSpPr>
      <p:grpSpPr>
        <a:xfrm>
          <a:off x="0" y="0"/>
          <a:ext cx="0" cy="0"/>
          <a:chOff x="0" y="0"/>
          <a:chExt cx="0" cy="0"/>
        </a:xfrm>
      </p:grpSpPr>
      <p:pic>
        <p:nvPicPr>
          <p:cNvPr id="212" name="Google Shape;212;p34"/>
          <p:cNvPicPr preferRelativeResize="0"/>
          <p:nvPr/>
        </p:nvPicPr>
        <p:blipFill>
          <a:blip r:embed="rId3">
            <a:alphaModFix/>
          </a:blip>
          <a:stretch>
            <a:fillRect/>
          </a:stretch>
        </p:blipFill>
        <p:spPr>
          <a:xfrm>
            <a:off x="3499052" y="1110877"/>
            <a:ext cx="2374726" cy="2220100"/>
          </a:xfrm>
          <a:prstGeom prst="rect">
            <a:avLst/>
          </a:prstGeom>
          <a:noFill/>
          <a:ln>
            <a:noFill/>
          </a:ln>
        </p:spPr>
      </p:pic>
      <p:sp>
        <p:nvSpPr>
          <p:cNvPr id="213" name="Google Shape;213;p34"/>
          <p:cNvSpPr txBox="1">
            <a:spLocks noGrp="1"/>
          </p:cNvSpPr>
          <p:nvPr>
            <p:ph type="body" idx="4294967295"/>
          </p:nvPr>
        </p:nvSpPr>
        <p:spPr>
          <a:xfrm>
            <a:off x="393750" y="3236900"/>
            <a:ext cx="8229600" cy="2857200"/>
          </a:xfrm>
          <a:prstGeom prst="rect">
            <a:avLst/>
          </a:prstGeom>
          <a:noFill/>
          <a:ln>
            <a:noFill/>
          </a:ln>
        </p:spPr>
        <p:txBody>
          <a:bodyPr spcFirstLastPara="1" wrap="square" lIns="91425" tIns="45700" rIns="91425" bIns="45700" anchor="t" anchorCtr="0">
            <a:noAutofit/>
          </a:bodyPr>
          <a:lstStyle/>
          <a:p>
            <a:pPr marL="685800" lvl="0" indent="-336550" algn="l" rtl="0">
              <a:lnSpc>
                <a:spcPct val="100000"/>
              </a:lnSpc>
              <a:spcBef>
                <a:spcPts val="0"/>
              </a:spcBef>
              <a:spcAft>
                <a:spcPts val="0"/>
              </a:spcAft>
              <a:buClr>
                <a:srgbClr val="000000"/>
              </a:buClr>
              <a:buSzPts val="2100"/>
              <a:buFont typeface="Lucida Sans"/>
              <a:buChar char="✓"/>
            </a:pPr>
            <a:r>
              <a:rPr lang="en" sz="2000">
                <a:solidFill>
                  <a:schemeClr val="dk1"/>
                </a:solidFill>
                <a:latin typeface="Calibri"/>
                <a:ea typeface="Calibri"/>
                <a:cs typeface="Calibri"/>
                <a:sym typeface="Calibri"/>
              </a:rPr>
              <a:t>What is the role of phonemic awareness for young English proficient students and ELs?</a:t>
            </a:r>
            <a:endParaRPr sz="3300">
              <a:latin typeface="Lucida Sans"/>
              <a:ea typeface="Lucida Sans"/>
              <a:cs typeface="Lucida Sans"/>
              <a:sym typeface="Lucida Sans"/>
            </a:endParaRPr>
          </a:p>
          <a:p>
            <a:pPr marL="685800" lvl="0" indent="-336550" algn="l" rtl="0">
              <a:lnSpc>
                <a:spcPct val="100000"/>
              </a:lnSpc>
              <a:spcBef>
                <a:spcPts val="0"/>
              </a:spcBef>
              <a:spcAft>
                <a:spcPts val="0"/>
              </a:spcAft>
              <a:buClr>
                <a:srgbClr val="000000"/>
              </a:buClr>
              <a:buSzPts val="2100"/>
              <a:buFont typeface="Lucida Sans"/>
              <a:buChar char="✓"/>
            </a:pPr>
            <a:r>
              <a:rPr lang="en" sz="2000">
                <a:solidFill>
                  <a:schemeClr val="dk1"/>
                </a:solidFill>
                <a:latin typeface="Calibri"/>
                <a:ea typeface="Calibri"/>
                <a:cs typeface="Calibri"/>
                <a:sym typeface="Calibri"/>
              </a:rPr>
              <a:t>When and how are children ready to associate symbols (letters) to the sounds they know?</a:t>
            </a:r>
            <a:endParaRPr sz="3300">
              <a:latin typeface="Lucida Sans"/>
              <a:ea typeface="Lucida Sans"/>
              <a:cs typeface="Lucida Sans"/>
              <a:sym typeface="Lucida Sans"/>
            </a:endParaRPr>
          </a:p>
          <a:p>
            <a:pPr marL="685800" lvl="0" indent="-336550" algn="l" rtl="0">
              <a:lnSpc>
                <a:spcPct val="100000"/>
              </a:lnSpc>
              <a:spcBef>
                <a:spcPts val="0"/>
              </a:spcBef>
              <a:spcAft>
                <a:spcPts val="0"/>
              </a:spcAft>
              <a:buClr>
                <a:srgbClr val="000000"/>
              </a:buClr>
              <a:buSzPts val="2100"/>
              <a:buFont typeface="Calibri"/>
              <a:buChar char="✓"/>
            </a:pPr>
            <a:r>
              <a:rPr lang="en" sz="2000">
                <a:solidFill>
                  <a:schemeClr val="dk1"/>
                </a:solidFill>
                <a:latin typeface="Calibri"/>
                <a:ea typeface="Calibri"/>
                <a:cs typeface="Calibri"/>
                <a:sym typeface="Calibri"/>
              </a:rPr>
              <a:t>What do educators need to know to support learning to read complex text? How can complex read aloud play a role in building knowledge and vocabulary for young English proficient students and ELs?</a:t>
            </a:r>
            <a:endParaRPr sz="2000">
              <a:solidFill>
                <a:schemeClr val="dk1"/>
              </a:solidFill>
              <a:latin typeface="Calibri"/>
              <a:ea typeface="Calibri"/>
              <a:cs typeface="Calibri"/>
              <a:sym typeface="Calibri"/>
            </a:endParaRPr>
          </a:p>
          <a:p>
            <a:pPr marL="685800" lvl="0" indent="-336550" algn="l" rtl="0">
              <a:lnSpc>
                <a:spcPct val="100000"/>
              </a:lnSpc>
              <a:spcBef>
                <a:spcPts val="0"/>
              </a:spcBef>
              <a:spcAft>
                <a:spcPts val="0"/>
              </a:spcAft>
              <a:buClr>
                <a:srgbClr val="000000"/>
              </a:buClr>
              <a:buSzPts val="2100"/>
              <a:buFont typeface="Calibri"/>
              <a:buChar char="✓"/>
            </a:pPr>
            <a:r>
              <a:rPr lang="en" sz="2000">
                <a:solidFill>
                  <a:schemeClr val="dk1"/>
                </a:solidFill>
                <a:latin typeface="Calibri"/>
                <a:ea typeface="Calibri"/>
                <a:cs typeface="Calibri"/>
                <a:sym typeface="Calibri"/>
              </a:rPr>
              <a:t>How are educators currently thinking about and approaching these areas of instruction? What practices are working, and what might need to change?</a:t>
            </a:r>
            <a:endParaRPr sz="3300">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
        <p:nvSpPr>
          <p:cNvPr id="214" name="Google Shape;214;p34"/>
          <p:cNvSpPr/>
          <p:nvPr/>
        </p:nvSpPr>
        <p:spPr>
          <a:xfrm>
            <a:off x="571499" y="269075"/>
            <a:ext cx="78741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Guiding Questions for the Webinar</a:t>
            </a:r>
            <a:endParaRPr sz="3000">
              <a:solidFill>
                <a:srgbClr val="FFFFFF"/>
              </a:solidFill>
              <a:latin typeface="Comfortaa"/>
              <a:ea typeface="Comfortaa"/>
              <a:cs typeface="Comfortaa"/>
              <a:sym typeface="Comfortaa"/>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5"/>
        <p:cNvGrpSpPr/>
        <p:nvPr/>
      </p:nvGrpSpPr>
      <p:grpSpPr>
        <a:xfrm>
          <a:off x="0" y="0"/>
          <a:ext cx="0" cy="0"/>
          <a:chOff x="0" y="0"/>
          <a:chExt cx="0" cy="0"/>
        </a:xfrm>
      </p:grpSpPr>
      <p:pic>
        <p:nvPicPr>
          <p:cNvPr id="596" name="Google Shape;596;p80"/>
          <p:cNvPicPr preferRelativeResize="0"/>
          <p:nvPr/>
        </p:nvPicPr>
        <p:blipFill rotWithShape="1">
          <a:blip r:embed="rId3">
            <a:alphaModFix/>
          </a:blip>
          <a:srcRect/>
          <a:stretch/>
        </p:blipFill>
        <p:spPr>
          <a:xfrm rot="1038557">
            <a:off x="4551456" y="1909011"/>
            <a:ext cx="4286164" cy="2711880"/>
          </a:xfrm>
          <a:prstGeom prst="rect">
            <a:avLst/>
          </a:prstGeom>
          <a:noFill/>
          <a:ln w="19050" cap="flat" cmpd="sng">
            <a:solidFill>
              <a:schemeClr val="dk2"/>
            </a:solidFill>
            <a:prstDash val="solid"/>
            <a:round/>
            <a:headEnd type="none" w="sm" len="sm"/>
            <a:tailEnd type="none" w="sm" len="sm"/>
          </a:ln>
        </p:spPr>
      </p:pic>
      <p:sp>
        <p:nvSpPr>
          <p:cNvPr id="597" name="Google Shape;597;p80"/>
          <p:cNvSpPr txBox="1"/>
          <p:nvPr/>
        </p:nvSpPr>
        <p:spPr>
          <a:xfrm>
            <a:off x="1200" y="1532600"/>
            <a:ext cx="4494600" cy="3464700"/>
          </a:xfrm>
          <a:prstGeom prst="rect">
            <a:avLst/>
          </a:prstGeom>
          <a:noFill/>
          <a:ln>
            <a:noFill/>
          </a:ln>
        </p:spPr>
        <p:txBody>
          <a:bodyPr spcFirstLastPara="1" wrap="square" lIns="91425" tIns="91425" rIns="91425" bIns="91425" anchor="t" anchorCtr="0">
            <a:noAutofit/>
          </a:bodyPr>
          <a:lstStyle/>
          <a:p>
            <a:pPr marL="457200" marR="0" lvl="0" indent="-361950" algn="l" rtl="0">
              <a:spcBef>
                <a:spcPts val="0"/>
              </a:spcBef>
              <a:spcAft>
                <a:spcPts val="0"/>
              </a:spcAft>
              <a:buClr>
                <a:schemeClr val="dk1"/>
              </a:buClr>
              <a:buSzPts val="1700"/>
              <a:buFont typeface="Calibri"/>
              <a:buChar char="●"/>
            </a:pPr>
            <a:r>
              <a:rPr lang="en" sz="2100">
                <a:solidFill>
                  <a:schemeClr val="dk1"/>
                </a:solidFill>
                <a:latin typeface="Calibri"/>
                <a:ea typeface="Calibri"/>
                <a:cs typeface="Calibri"/>
                <a:sym typeface="Calibri"/>
              </a:rPr>
              <a:t>Focused on a complex text used for read aloud </a:t>
            </a:r>
            <a:endParaRPr sz="2100">
              <a:solidFill>
                <a:schemeClr val="dk1"/>
              </a:solidFill>
              <a:latin typeface="Calibri"/>
              <a:ea typeface="Calibri"/>
              <a:cs typeface="Calibri"/>
              <a:sym typeface="Calibri"/>
            </a:endParaRPr>
          </a:p>
          <a:p>
            <a:pPr marL="457200" marR="0" lvl="0" indent="-361950" algn="l" rtl="0">
              <a:spcBef>
                <a:spcPts val="0"/>
              </a:spcBef>
              <a:spcAft>
                <a:spcPts val="0"/>
              </a:spcAft>
              <a:buClr>
                <a:schemeClr val="dk1"/>
              </a:buClr>
              <a:buSzPts val="1700"/>
              <a:buFont typeface="Calibri"/>
              <a:buChar char="●"/>
            </a:pPr>
            <a:r>
              <a:rPr lang="en" sz="2100">
                <a:solidFill>
                  <a:schemeClr val="dk1"/>
                </a:solidFill>
                <a:latin typeface="Calibri"/>
                <a:ea typeface="Calibri"/>
                <a:cs typeface="Calibri"/>
                <a:sym typeface="Calibri"/>
              </a:rPr>
              <a:t>Read and reread over multiple days with text-dependent questions  </a:t>
            </a:r>
            <a:endParaRPr sz="2100">
              <a:solidFill>
                <a:schemeClr val="dk1"/>
              </a:solidFill>
              <a:latin typeface="Calibri"/>
              <a:ea typeface="Calibri"/>
              <a:cs typeface="Calibri"/>
              <a:sym typeface="Calibri"/>
            </a:endParaRPr>
          </a:p>
          <a:p>
            <a:pPr marL="457200" marR="0" lvl="0" indent="-342900" algn="l" rtl="0">
              <a:spcBef>
                <a:spcPts val="0"/>
              </a:spcBef>
              <a:spcAft>
                <a:spcPts val="0"/>
              </a:spcAft>
              <a:buClr>
                <a:schemeClr val="dk1"/>
              </a:buClr>
              <a:buSzPts val="1400"/>
              <a:buFont typeface="Lucida Sans"/>
              <a:buChar char="●"/>
            </a:pPr>
            <a:r>
              <a:rPr lang="en" sz="2100">
                <a:solidFill>
                  <a:schemeClr val="dk1"/>
                </a:solidFill>
                <a:latin typeface="Calibri"/>
                <a:ea typeface="Calibri"/>
                <a:cs typeface="Calibri"/>
                <a:sym typeface="Calibri"/>
              </a:rPr>
              <a:t>Finishing with a culminating task</a:t>
            </a:r>
            <a:r>
              <a:rPr lang="en" sz="1800">
                <a:solidFill>
                  <a:schemeClr val="dk1"/>
                </a:solidFill>
                <a:latin typeface="Lucida Sans"/>
                <a:ea typeface="Lucida Sans"/>
                <a:cs typeface="Lucida Sans"/>
                <a:sym typeface="Lucida Sans"/>
              </a:rPr>
              <a:t> </a:t>
            </a:r>
            <a:endParaRPr sz="1800">
              <a:solidFill>
                <a:schemeClr val="dk1"/>
              </a:solidFill>
              <a:latin typeface="Lucida Sans"/>
              <a:ea typeface="Lucida Sans"/>
              <a:cs typeface="Lucida Sans"/>
              <a:sym typeface="Lucida Sans"/>
            </a:endParaRPr>
          </a:p>
        </p:txBody>
      </p:sp>
      <p:pic>
        <p:nvPicPr>
          <p:cNvPr id="598" name="Google Shape;598;p80"/>
          <p:cNvPicPr preferRelativeResize="0"/>
          <p:nvPr/>
        </p:nvPicPr>
        <p:blipFill rotWithShape="1">
          <a:blip r:embed="rId4">
            <a:alphaModFix/>
          </a:blip>
          <a:srcRect/>
          <a:stretch/>
        </p:blipFill>
        <p:spPr>
          <a:xfrm>
            <a:off x="3317175" y="3573825"/>
            <a:ext cx="1655625" cy="2421475"/>
          </a:xfrm>
          <a:prstGeom prst="rect">
            <a:avLst/>
          </a:prstGeom>
          <a:noFill/>
          <a:ln w="19050" cap="flat" cmpd="sng">
            <a:solidFill>
              <a:schemeClr val="dk2"/>
            </a:solidFill>
            <a:prstDash val="solid"/>
            <a:round/>
            <a:headEnd type="none" w="sm" len="sm"/>
            <a:tailEnd type="none" w="sm" len="sm"/>
          </a:ln>
        </p:spPr>
      </p:pic>
      <p:pic>
        <p:nvPicPr>
          <p:cNvPr id="599" name="Google Shape;599;p80"/>
          <p:cNvPicPr preferRelativeResize="0"/>
          <p:nvPr/>
        </p:nvPicPr>
        <p:blipFill rotWithShape="1">
          <a:blip r:embed="rId5">
            <a:alphaModFix/>
          </a:blip>
          <a:srcRect/>
          <a:stretch/>
        </p:blipFill>
        <p:spPr>
          <a:xfrm>
            <a:off x="2401325" y="4407725"/>
            <a:ext cx="1562075" cy="2358900"/>
          </a:xfrm>
          <a:prstGeom prst="rect">
            <a:avLst/>
          </a:prstGeom>
          <a:noFill/>
          <a:ln w="19050" cap="flat" cmpd="sng">
            <a:solidFill>
              <a:schemeClr val="dk2"/>
            </a:solidFill>
            <a:prstDash val="solid"/>
            <a:round/>
            <a:headEnd type="none" w="sm" len="sm"/>
            <a:tailEnd type="none" w="sm" len="sm"/>
          </a:ln>
        </p:spPr>
      </p:pic>
      <p:pic>
        <p:nvPicPr>
          <p:cNvPr id="600" name="Google Shape;600;p80"/>
          <p:cNvPicPr preferRelativeResize="0"/>
          <p:nvPr/>
        </p:nvPicPr>
        <p:blipFill rotWithShape="1">
          <a:blip r:embed="rId6">
            <a:alphaModFix/>
          </a:blip>
          <a:srcRect/>
          <a:stretch/>
        </p:blipFill>
        <p:spPr>
          <a:xfrm>
            <a:off x="1350825" y="3973025"/>
            <a:ext cx="1365650" cy="1727000"/>
          </a:xfrm>
          <a:prstGeom prst="rect">
            <a:avLst/>
          </a:prstGeom>
          <a:noFill/>
          <a:ln>
            <a:noFill/>
          </a:ln>
        </p:spPr>
      </p:pic>
      <p:pic>
        <p:nvPicPr>
          <p:cNvPr id="601" name="Google Shape;601;p80"/>
          <p:cNvPicPr preferRelativeResize="0"/>
          <p:nvPr/>
        </p:nvPicPr>
        <p:blipFill rotWithShape="1">
          <a:blip r:embed="rId7">
            <a:alphaModFix/>
          </a:blip>
          <a:srcRect/>
          <a:stretch/>
        </p:blipFill>
        <p:spPr>
          <a:xfrm>
            <a:off x="282053" y="4705700"/>
            <a:ext cx="1279725" cy="1875125"/>
          </a:xfrm>
          <a:prstGeom prst="rect">
            <a:avLst/>
          </a:prstGeom>
          <a:noFill/>
          <a:ln>
            <a:noFill/>
          </a:ln>
        </p:spPr>
      </p:pic>
      <p:sp>
        <p:nvSpPr>
          <p:cNvPr id="602" name="Google Shape;602;p80"/>
          <p:cNvSpPr/>
          <p:nvPr/>
        </p:nvSpPr>
        <p:spPr>
          <a:xfrm>
            <a:off x="296100" y="152400"/>
            <a:ext cx="8551800" cy="1300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900">
                <a:solidFill>
                  <a:srgbClr val="FFFFFF"/>
                </a:solidFill>
                <a:latin typeface="Comfortaa"/>
                <a:ea typeface="Comfortaa"/>
                <a:cs typeface="Comfortaa"/>
                <a:sym typeface="Comfortaa"/>
              </a:rPr>
              <a:t>What is a Read Aloud Project (RAP) Lesson Plan?</a:t>
            </a:r>
            <a:endParaRPr sz="3200" b="1">
              <a:solidFill>
                <a:srgbClr val="FFFFFF"/>
              </a:solidFill>
              <a:latin typeface="Comfortaa"/>
              <a:ea typeface="Comfortaa"/>
              <a:cs typeface="Comfortaa"/>
              <a:sym typeface="Comfortaa"/>
            </a:endParaRPr>
          </a:p>
        </p:txBody>
      </p:sp>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7"/>
        <p:cNvGrpSpPr/>
        <p:nvPr/>
      </p:nvGrpSpPr>
      <p:grpSpPr>
        <a:xfrm>
          <a:off x="0" y="0"/>
          <a:ext cx="0" cy="0"/>
          <a:chOff x="0" y="0"/>
          <a:chExt cx="0" cy="0"/>
        </a:xfrm>
      </p:grpSpPr>
      <p:sp>
        <p:nvSpPr>
          <p:cNvPr id="608" name="Google Shape;608;p81"/>
          <p:cNvSpPr txBox="1">
            <a:spLocks noGrp="1"/>
          </p:cNvSpPr>
          <p:nvPr>
            <p:ph type="body" idx="1"/>
          </p:nvPr>
        </p:nvSpPr>
        <p:spPr>
          <a:xfrm>
            <a:off x="475100" y="1620375"/>
            <a:ext cx="8006100" cy="4951200"/>
          </a:xfrm>
          <a:prstGeom prst="rect">
            <a:avLst/>
          </a:prstGeom>
          <a:noFill/>
          <a:ln>
            <a:noFill/>
          </a:ln>
        </p:spPr>
        <p:txBody>
          <a:bodyPr spcFirstLastPara="1" wrap="square" lIns="68575" tIns="34275" rIns="68575" bIns="34275" anchor="t" anchorCtr="0">
            <a:noAutofit/>
          </a:bodyPr>
          <a:lstStyle/>
          <a:p>
            <a:pPr marL="254000" lvl="0" indent="-266700" algn="l" rtl="0">
              <a:spcBef>
                <a:spcPts val="0"/>
              </a:spcBef>
              <a:spcAft>
                <a:spcPts val="0"/>
              </a:spcAft>
              <a:buClr>
                <a:srgbClr val="3F3F39"/>
              </a:buClr>
              <a:buSzPts val="1800"/>
              <a:buFont typeface="Calibri"/>
              <a:buChar char="●"/>
            </a:pPr>
            <a:r>
              <a:rPr lang="en" sz="2600" u="sng">
                <a:solidFill>
                  <a:schemeClr val="hlink"/>
                </a:solidFill>
                <a:latin typeface="Calibri"/>
                <a:ea typeface="Calibri"/>
                <a:cs typeface="Calibri"/>
                <a:sym typeface="Calibri"/>
                <a:hlinkClick r:id="rId3"/>
              </a:rPr>
              <a:t>Rich Interactive Read Alouds</a:t>
            </a:r>
            <a:endParaRPr sz="2000">
              <a:latin typeface="Calibri"/>
              <a:ea typeface="Calibri"/>
              <a:cs typeface="Calibri"/>
              <a:sym typeface="Calibri"/>
            </a:endParaRPr>
          </a:p>
          <a:p>
            <a:pPr marL="254000" lvl="0" indent="-266700" algn="l" rtl="0">
              <a:spcBef>
                <a:spcPts val="1000"/>
              </a:spcBef>
              <a:spcAft>
                <a:spcPts val="0"/>
              </a:spcAft>
              <a:buClr>
                <a:srgbClr val="3F3F39"/>
              </a:buClr>
              <a:buSzPts val="1800"/>
              <a:buFont typeface="Calibri"/>
              <a:buChar char="●"/>
            </a:pPr>
            <a:r>
              <a:rPr lang="en" sz="2600">
                <a:latin typeface="Calibri"/>
                <a:ea typeface="Calibri"/>
                <a:cs typeface="Calibri"/>
                <a:sym typeface="Calibri"/>
              </a:rPr>
              <a:t>Read alouds can be crowdsourced, located on streaming media or the internet and delivered to students remotely/asynchronously or in-person.</a:t>
            </a:r>
            <a:endParaRPr sz="2000">
              <a:latin typeface="Calibri"/>
              <a:ea typeface="Calibri"/>
              <a:cs typeface="Calibri"/>
              <a:sym typeface="Calibri"/>
            </a:endParaRPr>
          </a:p>
          <a:p>
            <a:pPr marL="254000" lvl="0" indent="-266700" algn="l" rtl="0">
              <a:spcBef>
                <a:spcPts val="1000"/>
              </a:spcBef>
              <a:spcAft>
                <a:spcPts val="0"/>
              </a:spcAft>
              <a:buClr>
                <a:srgbClr val="3F3F39"/>
              </a:buClr>
              <a:buSzPts val="1800"/>
              <a:buFont typeface="Calibri"/>
              <a:buChar char="●"/>
            </a:pPr>
            <a:r>
              <a:rPr lang="en" sz="2600">
                <a:latin typeface="Calibri"/>
                <a:ea typeface="Calibri"/>
                <a:cs typeface="Calibri"/>
                <a:sym typeface="Calibri"/>
              </a:rPr>
              <a:t>Rereading (listening) can be done anywhere</a:t>
            </a:r>
            <a:endParaRPr sz="2600">
              <a:latin typeface="Calibri"/>
              <a:ea typeface="Calibri"/>
              <a:cs typeface="Calibri"/>
              <a:sym typeface="Calibri"/>
            </a:endParaRPr>
          </a:p>
          <a:p>
            <a:pPr marL="254000" lvl="0" indent="-266700" algn="l" rtl="0">
              <a:spcBef>
                <a:spcPts val="1000"/>
              </a:spcBef>
              <a:spcAft>
                <a:spcPts val="0"/>
              </a:spcAft>
              <a:buClr>
                <a:srgbClr val="3F3F39"/>
              </a:buClr>
              <a:buSzPts val="1800"/>
              <a:buFont typeface="Calibri"/>
              <a:buChar char="●"/>
            </a:pPr>
            <a:r>
              <a:rPr lang="en" sz="2600">
                <a:latin typeface="Calibri"/>
                <a:ea typeface="Calibri"/>
                <a:cs typeface="Calibri"/>
                <a:sym typeface="Calibri"/>
              </a:rPr>
              <a:t>Discussion must be in person/synchronously, and;</a:t>
            </a:r>
            <a:endParaRPr sz="2000">
              <a:latin typeface="Calibri"/>
              <a:ea typeface="Calibri"/>
              <a:cs typeface="Calibri"/>
              <a:sym typeface="Calibri"/>
            </a:endParaRPr>
          </a:p>
          <a:p>
            <a:pPr marL="254000" lvl="0" indent="-266700" algn="l" rtl="0">
              <a:spcBef>
                <a:spcPts val="1000"/>
              </a:spcBef>
              <a:spcAft>
                <a:spcPts val="1000"/>
              </a:spcAft>
              <a:buClr>
                <a:srgbClr val="3F3F39"/>
              </a:buClr>
              <a:buSzPts val="1800"/>
              <a:buFont typeface="Calibri"/>
              <a:buChar char="●"/>
            </a:pPr>
            <a:r>
              <a:rPr lang="en" sz="2600">
                <a:latin typeface="Calibri"/>
                <a:ea typeface="Calibri"/>
                <a:cs typeface="Calibri"/>
                <a:sym typeface="Calibri"/>
              </a:rPr>
              <a:t>Students must have the opportunity to talk with and hear from their peers!</a:t>
            </a:r>
            <a:endParaRPr sz="2000">
              <a:latin typeface="Calibri"/>
              <a:ea typeface="Calibri"/>
              <a:cs typeface="Calibri"/>
              <a:sym typeface="Calibri"/>
            </a:endParaRPr>
          </a:p>
        </p:txBody>
      </p:sp>
      <p:sp>
        <p:nvSpPr>
          <p:cNvPr id="609" name="Google Shape;609;p81"/>
          <p:cNvSpPr/>
          <p:nvPr/>
        </p:nvSpPr>
        <p:spPr>
          <a:xfrm>
            <a:off x="296100" y="116275"/>
            <a:ext cx="8551800" cy="1300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en" sz="2900">
                <a:solidFill>
                  <a:srgbClr val="FFFFFF"/>
                </a:solidFill>
                <a:latin typeface="Comfortaa"/>
                <a:ea typeface="Comfortaa"/>
                <a:cs typeface="Comfortaa"/>
                <a:sym typeface="Comfortaa"/>
              </a:rPr>
              <a:t>How to develop </a:t>
            </a:r>
            <a:r>
              <a:rPr lang="en" sz="2900" b="1" u="sng">
                <a:solidFill>
                  <a:srgbClr val="FFFFFF"/>
                </a:solidFill>
                <a:latin typeface="Comfortaa"/>
                <a:ea typeface="Comfortaa"/>
                <a:cs typeface="Comfortaa"/>
                <a:sym typeface="Comfortaa"/>
              </a:rPr>
              <a:t>comprehension</a:t>
            </a:r>
            <a:r>
              <a:rPr lang="en" sz="2900">
                <a:solidFill>
                  <a:srgbClr val="FFFFFF"/>
                </a:solidFill>
                <a:latin typeface="Comfortaa"/>
                <a:ea typeface="Comfortaa"/>
                <a:cs typeface="Comfortaa"/>
                <a:sym typeface="Comfortaa"/>
              </a:rPr>
              <a:t> for students not yet reading on their own?</a:t>
            </a:r>
            <a:endParaRPr sz="3200">
              <a:solidFill>
                <a:srgbClr val="FFFFFF"/>
              </a:solidFill>
              <a:latin typeface="Comfortaa"/>
              <a:ea typeface="Comfortaa"/>
              <a:cs typeface="Comfortaa"/>
              <a:sym typeface="Comforta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2"/>
          <p:cNvSpPr txBox="1">
            <a:spLocks noGrp="1"/>
          </p:cNvSpPr>
          <p:nvPr>
            <p:ph type="title"/>
          </p:nvPr>
        </p:nvSpPr>
        <p:spPr>
          <a:xfrm>
            <a:off x="5347250" y="286450"/>
            <a:ext cx="3529200" cy="114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2"/>
                </a:solidFill>
              </a:rPr>
              <a:t>Three new pages of resources!</a:t>
            </a:r>
            <a:endParaRPr b="1">
              <a:solidFill>
                <a:schemeClr val="accent2"/>
              </a:solidFill>
            </a:endParaRPr>
          </a:p>
        </p:txBody>
      </p:sp>
      <p:pic>
        <p:nvPicPr>
          <p:cNvPr id="616" name="Google Shape;616;p82"/>
          <p:cNvPicPr preferRelativeResize="0"/>
          <p:nvPr/>
        </p:nvPicPr>
        <p:blipFill>
          <a:blip r:embed="rId3">
            <a:alphaModFix/>
          </a:blip>
          <a:stretch>
            <a:fillRect/>
          </a:stretch>
        </p:blipFill>
        <p:spPr>
          <a:xfrm>
            <a:off x="3532550" y="1348350"/>
            <a:ext cx="5203575" cy="319937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617" name="Google Shape;617;p82"/>
          <p:cNvPicPr preferRelativeResize="0"/>
          <p:nvPr/>
        </p:nvPicPr>
        <p:blipFill>
          <a:blip r:embed="rId4">
            <a:alphaModFix/>
          </a:blip>
          <a:stretch>
            <a:fillRect/>
          </a:stretch>
        </p:blipFill>
        <p:spPr>
          <a:xfrm>
            <a:off x="114975" y="286450"/>
            <a:ext cx="4823363" cy="30308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618" name="Google Shape;618;p82"/>
          <p:cNvPicPr preferRelativeResize="0"/>
          <p:nvPr/>
        </p:nvPicPr>
        <p:blipFill>
          <a:blip r:embed="rId5">
            <a:alphaModFix/>
          </a:blip>
          <a:stretch>
            <a:fillRect/>
          </a:stretch>
        </p:blipFill>
        <p:spPr>
          <a:xfrm>
            <a:off x="118100" y="3647475"/>
            <a:ext cx="4817126" cy="3030874"/>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619" name="Google Shape;619;p82"/>
          <p:cNvSpPr txBox="1"/>
          <p:nvPr/>
        </p:nvSpPr>
        <p:spPr>
          <a:xfrm>
            <a:off x="5817975" y="4759125"/>
            <a:ext cx="3326100" cy="12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Allerta"/>
                <a:ea typeface="Allerta"/>
                <a:cs typeface="Allerta"/>
                <a:sym typeface="Allerta"/>
              </a:rPr>
              <a:t>Resources:  </a:t>
            </a:r>
            <a:endParaRPr sz="1600" b="1">
              <a:latin typeface="Allerta"/>
              <a:ea typeface="Allerta"/>
              <a:cs typeface="Allerta"/>
              <a:sym typeface="Allerta"/>
            </a:endParaRPr>
          </a:p>
          <a:p>
            <a:pPr marL="457200" lvl="0" indent="-336550" algn="l" rtl="0">
              <a:spcBef>
                <a:spcPts val="0"/>
              </a:spcBef>
              <a:spcAft>
                <a:spcPts val="0"/>
              </a:spcAft>
              <a:buSzPts val="1700"/>
              <a:buFont typeface="Allerta"/>
              <a:buChar char="●"/>
            </a:pPr>
            <a:r>
              <a:rPr lang="en" sz="1700">
                <a:latin typeface="Allerta"/>
                <a:ea typeface="Allerta"/>
                <a:cs typeface="Allerta"/>
                <a:sym typeface="Allerta"/>
              </a:rPr>
              <a:t>Early Reading Accelerators website</a:t>
            </a:r>
            <a:endParaRPr sz="1700">
              <a:latin typeface="Allerta"/>
              <a:ea typeface="Allerta"/>
              <a:cs typeface="Allerta"/>
              <a:sym typeface="Allerta"/>
            </a:endParaRPr>
          </a:p>
          <a:p>
            <a:pPr marL="457200" lvl="0" indent="-336550" algn="l" rtl="0">
              <a:spcBef>
                <a:spcPts val="0"/>
              </a:spcBef>
              <a:spcAft>
                <a:spcPts val="0"/>
              </a:spcAft>
              <a:buSzPts val="1700"/>
              <a:buFont typeface="Allerta"/>
              <a:buChar char="●"/>
            </a:pPr>
            <a:r>
              <a:rPr lang="en" sz="1700">
                <a:latin typeface="Allerta"/>
                <a:ea typeface="Allerta"/>
                <a:cs typeface="Allerta"/>
                <a:sym typeface="Allerta"/>
              </a:rPr>
              <a:t>Foundational Skills website </a:t>
            </a:r>
            <a:endParaRPr sz="1700">
              <a:latin typeface="Allerta"/>
              <a:ea typeface="Allerta"/>
              <a:cs typeface="Allerta"/>
              <a:sym typeface="Allerta"/>
            </a:endParaRPr>
          </a:p>
          <a:p>
            <a:pPr marL="457200" lvl="0" indent="-336550" algn="l" rtl="0">
              <a:spcBef>
                <a:spcPts val="0"/>
              </a:spcBef>
              <a:spcAft>
                <a:spcPts val="0"/>
              </a:spcAft>
              <a:buSzPts val="1700"/>
              <a:buFont typeface="Allerta"/>
              <a:buChar char="●"/>
            </a:pPr>
            <a:r>
              <a:rPr lang="en" sz="1700">
                <a:latin typeface="Allerta"/>
                <a:ea typeface="Allerta"/>
                <a:cs typeface="Allerta"/>
                <a:sym typeface="Allerta"/>
              </a:rPr>
              <a:t>Building Knowledge &amp; Vocabulary website</a:t>
            </a:r>
            <a:endParaRPr sz="1700">
              <a:latin typeface="Allerta"/>
              <a:ea typeface="Allerta"/>
              <a:cs typeface="Allerta"/>
              <a:sym typeface="Allert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3"/>
          <p:cNvSpPr txBox="1">
            <a:spLocks noGrp="1"/>
          </p:cNvSpPr>
          <p:nvPr>
            <p:ph type="body" idx="4294967295"/>
          </p:nvPr>
        </p:nvSpPr>
        <p:spPr>
          <a:xfrm>
            <a:off x="4697350" y="1767850"/>
            <a:ext cx="4204500" cy="49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FFFFFF"/>
                </a:solidFill>
                <a:latin typeface="Comfortaa"/>
                <a:ea typeface="Comfortaa"/>
                <a:cs typeface="Comfortaa"/>
                <a:sym typeface="Comfortaa"/>
              </a:rPr>
              <a:t>Reflect and Prepare for        Q&amp;A:</a:t>
            </a:r>
            <a:endParaRPr sz="2100" b="1">
              <a:solidFill>
                <a:srgbClr val="FFFFFF"/>
              </a:solidFill>
              <a:latin typeface="Comfortaa"/>
              <a:ea typeface="Comfortaa"/>
              <a:cs typeface="Comfortaa"/>
              <a:sym typeface="Comfortaa"/>
            </a:endParaRPr>
          </a:p>
          <a:p>
            <a:pPr marL="457200" lvl="0" indent="-361950" algn="l" rtl="0">
              <a:spcBef>
                <a:spcPts val="1600"/>
              </a:spcBef>
              <a:spcAft>
                <a:spcPts val="0"/>
              </a:spcAft>
              <a:buClr>
                <a:srgbClr val="FFFFFF"/>
              </a:buClr>
              <a:buSzPts val="2100"/>
              <a:buFont typeface="Comfortaa"/>
              <a:buAutoNum type="arabicParenR"/>
            </a:pPr>
            <a:r>
              <a:rPr lang="en" sz="2100">
                <a:solidFill>
                  <a:srgbClr val="FFFFFF"/>
                </a:solidFill>
                <a:latin typeface="Comfortaa"/>
                <a:ea typeface="Comfortaa"/>
                <a:cs typeface="Comfortaa"/>
                <a:sym typeface="Comfortaa"/>
              </a:rPr>
              <a:t>Take a look at the Q&amp;A document- if there is a question you really want to flag, be sure to add a plus 1.</a:t>
            </a:r>
            <a:endParaRPr sz="2100">
              <a:solidFill>
                <a:srgbClr val="FFFFFF"/>
              </a:solidFill>
              <a:latin typeface="Comfortaa"/>
              <a:ea typeface="Comfortaa"/>
              <a:cs typeface="Comfortaa"/>
              <a:sym typeface="Comfortaa"/>
            </a:endParaRPr>
          </a:p>
          <a:p>
            <a:pPr marL="457200" lvl="0" indent="-361950" algn="l" rtl="0">
              <a:spcBef>
                <a:spcPts val="0"/>
              </a:spcBef>
              <a:spcAft>
                <a:spcPts val="0"/>
              </a:spcAft>
              <a:buClr>
                <a:srgbClr val="FFFFFF"/>
              </a:buClr>
              <a:buSzPts val="2100"/>
              <a:buFont typeface="Comfortaa"/>
              <a:buAutoNum type="arabicParenR"/>
            </a:pPr>
            <a:r>
              <a:rPr lang="en" sz="2100">
                <a:solidFill>
                  <a:srgbClr val="FFFFFF"/>
                </a:solidFill>
                <a:latin typeface="Comfortaa"/>
                <a:ea typeface="Comfortaa"/>
                <a:cs typeface="Comfortaa"/>
                <a:sym typeface="Comfortaa"/>
              </a:rPr>
              <a:t>Add any new questions to the document!</a:t>
            </a:r>
            <a:endParaRPr sz="2100">
              <a:solidFill>
                <a:srgbClr val="FFFFFF"/>
              </a:solidFill>
              <a:latin typeface="Comfortaa"/>
              <a:ea typeface="Comfortaa"/>
              <a:cs typeface="Comfortaa"/>
              <a:sym typeface="Comfortaa"/>
            </a:endParaRPr>
          </a:p>
          <a:p>
            <a:pPr marL="0" lvl="0" indent="0" algn="l" rtl="0">
              <a:spcBef>
                <a:spcPts val="1600"/>
              </a:spcBef>
              <a:spcAft>
                <a:spcPts val="1600"/>
              </a:spcAft>
              <a:buNone/>
            </a:pPr>
            <a:endParaRPr>
              <a:solidFill>
                <a:srgbClr val="FFFFFF"/>
              </a:solidFill>
            </a:endParaRPr>
          </a:p>
        </p:txBody>
      </p:sp>
      <p:sp>
        <p:nvSpPr>
          <p:cNvPr id="625" name="Google Shape;625;p83"/>
          <p:cNvSpPr txBox="1"/>
          <p:nvPr/>
        </p:nvSpPr>
        <p:spPr>
          <a:xfrm>
            <a:off x="931100" y="5774500"/>
            <a:ext cx="6840000" cy="859500"/>
          </a:xfrm>
          <a:prstGeom prst="rect">
            <a:avLst/>
          </a:prstGeom>
          <a:noFill/>
          <a:ln w="76200"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300" b="1">
                <a:solidFill>
                  <a:srgbClr val="FFFFFF"/>
                </a:solidFill>
              </a:rPr>
              <a:t>Review/ react to questions here: </a:t>
            </a:r>
            <a:r>
              <a:rPr lang="en" sz="2300" b="1" u="sng">
                <a:solidFill>
                  <a:srgbClr val="FFFFFF"/>
                </a:solidFill>
              </a:rPr>
              <a:t>http://bit.ly/QuestionsERA1</a:t>
            </a:r>
            <a:endParaRPr sz="2300" b="1" u="sng">
              <a:solidFill>
                <a:srgbClr val="FFFFFF"/>
              </a:solidFill>
            </a:endParaRPr>
          </a:p>
        </p:txBody>
      </p:sp>
      <p:pic>
        <p:nvPicPr>
          <p:cNvPr id="626" name="Google Shape;626;p83"/>
          <p:cNvPicPr preferRelativeResize="0"/>
          <p:nvPr/>
        </p:nvPicPr>
        <p:blipFill>
          <a:blip r:embed="rId3">
            <a:alphaModFix/>
          </a:blip>
          <a:stretch>
            <a:fillRect/>
          </a:stretch>
        </p:blipFill>
        <p:spPr>
          <a:xfrm rot="8100000">
            <a:off x="493525" y="5150725"/>
            <a:ext cx="1143000" cy="1438275"/>
          </a:xfrm>
          <a:prstGeom prst="rect">
            <a:avLst/>
          </a:prstGeom>
          <a:noFill/>
          <a:ln>
            <a:noFill/>
          </a:ln>
        </p:spPr>
      </p:pic>
      <p:pic>
        <p:nvPicPr>
          <p:cNvPr id="627" name="Google Shape;627;p83"/>
          <p:cNvPicPr preferRelativeResize="0"/>
          <p:nvPr/>
        </p:nvPicPr>
        <p:blipFill>
          <a:blip r:embed="rId4">
            <a:alphaModFix/>
          </a:blip>
          <a:stretch>
            <a:fillRect/>
          </a:stretch>
        </p:blipFill>
        <p:spPr>
          <a:xfrm>
            <a:off x="6315548" y="152400"/>
            <a:ext cx="1455550" cy="1535975"/>
          </a:xfrm>
          <a:prstGeom prst="rect">
            <a:avLst/>
          </a:prstGeom>
          <a:noFill/>
          <a:ln w="76200" cap="flat" cmpd="sng">
            <a:solidFill>
              <a:srgbClr val="FFFF00"/>
            </a:solidFill>
            <a:prstDash val="solid"/>
            <a:round/>
            <a:headEnd type="none" w="sm" len="sm"/>
            <a:tailEnd type="none" w="sm" len="sm"/>
          </a:ln>
        </p:spPr>
      </p:pic>
      <p:pic>
        <p:nvPicPr>
          <p:cNvPr id="628" name="Google Shape;628;p83"/>
          <p:cNvPicPr preferRelativeResize="0"/>
          <p:nvPr/>
        </p:nvPicPr>
        <p:blipFill>
          <a:blip r:embed="rId5">
            <a:alphaModFix/>
          </a:blip>
          <a:stretch>
            <a:fillRect/>
          </a:stretch>
        </p:blipFill>
        <p:spPr>
          <a:xfrm>
            <a:off x="152400" y="152400"/>
            <a:ext cx="4204500" cy="1429117"/>
          </a:xfrm>
          <a:prstGeom prst="rect">
            <a:avLst/>
          </a:prstGeom>
          <a:noFill/>
          <a:ln>
            <a:noFill/>
          </a:ln>
        </p:spPr>
      </p:pic>
      <p:pic>
        <p:nvPicPr>
          <p:cNvPr id="629" name="Google Shape;629;p83"/>
          <p:cNvPicPr preferRelativeResize="0"/>
          <p:nvPr/>
        </p:nvPicPr>
        <p:blipFill>
          <a:blip r:embed="rId6">
            <a:alphaModFix/>
          </a:blip>
          <a:stretch>
            <a:fillRect/>
          </a:stretch>
        </p:blipFill>
        <p:spPr>
          <a:xfrm>
            <a:off x="265549" y="2651934"/>
            <a:ext cx="3978200" cy="123491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4"/>
          <p:cNvSpPr txBox="1">
            <a:spLocks noGrp="1"/>
          </p:cNvSpPr>
          <p:nvPr>
            <p:ph type="body" idx="1"/>
          </p:nvPr>
        </p:nvSpPr>
        <p:spPr>
          <a:xfrm>
            <a:off x="413300" y="5198670"/>
            <a:ext cx="8520600" cy="63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500">
                <a:solidFill>
                  <a:srgbClr val="FFFFFF"/>
                </a:solidFill>
                <a:latin typeface="Comfortaa"/>
                <a:ea typeface="Comfortaa"/>
                <a:cs typeface="Comfortaa"/>
                <a:sym typeface="Comfortaa"/>
              </a:rPr>
              <a:t>Hosted by Lily Wong Fillmore and Meredith Liben</a:t>
            </a:r>
            <a:endParaRPr sz="2500">
              <a:solidFill>
                <a:srgbClr val="FFFFFF"/>
              </a:solidFill>
              <a:latin typeface="Comfortaa"/>
              <a:ea typeface="Comfortaa"/>
              <a:cs typeface="Comfortaa"/>
              <a:sym typeface="Comfortaa"/>
            </a:endParaRPr>
          </a:p>
        </p:txBody>
      </p:sp>
      <p:pic>
        <p:nvPicPr>
          <p:cNvPr id="635" name="Google Shape;635;p84"/>
          <p:cNvPicPr preferRelativeResize="0"/>
          <p:nvPr/>
        </p:nvPicPr>
        <p:blipFill>
          <a:blip r:embed="rId3">
            <a:alphaModFix/>
          </a:blip>
          <a:stretch>
            <a:fillRect/>
          </a:stretch>
        </p:blipFill>
        <p:spPr>
          <a:xfrm>
            <a:off x="1743350" y="1026150"/>
            <a:ext cx="5657300" cy="38506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85"/>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641" name="Google Shape;641;p85"/>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pic>
        <p:nvPicPr>
          <p:cNvPr id="642" name="Google Shape;642;p85"/>
          <p:cNvPicPr preferRelativeResize="0"/>
          <p:nvPr/>
        </p:nvPicPr>
        <p:blipFill>
          <a:blip r:embed="rId4">
            <a:alphaModFix/>
          </a:blip>
          <a:stretch>
            <a:fillRect/>
          </a:stretch>
        </p:blipFill>
        <p:spPr>
          <a:xfrm>
            <a:off x="2855775" y="573825"/>
            <a:ext cx="3442575" cy="3543500"/>
          </a:xfrm>
          <a:prstGeom prst="rect">
            <a:avLst/>
          </a:prstGeom>
          <a:noFill/>
          <a:ln>
            <a:noFill/>
          </a:ln>
        </p:spPr>
      </p:pic>
      <p:sp>
        <p:nvSpPr>
          <p:cNvPr id="643" name="Google Shape;643;p85"/>
          <p:cNvSpPr txBox="1"/>
          <p:nvPr/>
        </p:nvSpPr>
        <p:spPr>
          <a:xfrm>
            <a:off x="465550" y="4566025"/>
            <a:ext cx="69834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p85"/>
          <p:cNvSpPr txBox="1"/>
          <p:nvPr/>
        </p:nvSpPr>
        <p:spPr>
          <a:xfrm>
            <a:off x="1862700" y="4386950"/>
            <a:ext cx="5418600" cy="5373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600" u="sng">
                <a:hlinkClick r:id="rId5"/>
              </a:rPr>
              <a:t>http://bit.ly/ERAWEB1FEEDBACK</a:t>
            </a:r>
            <a:endParaRPr sz="2600" u="sng"/>
          </a:p>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6"/>
          <p:cNvSpPr txBox="1">
            <a:spLocks noGrp="1"/>
          </p:cNvSpPr>
          <p:nvPr>
            <p:ph type="body" idx="2"/>
          </p:nvPr>
        </p:nvSpPr>
        <p:spPr>
          <a:xfrm>
            <a:off x="4729700" y="295650"/>
            <a:ext cx="4338000" cy="533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Comfortaa"/>
                <a:ea typeface="Comfortaa"/>
                <a:cs typeface="Comfortaa"/>
                <a:sym typeface="Comfortaa"/>
              </a:rPr>
              <a:t>Session 2: </a:t>
            </a:r>
            <a:endParaRPr sz="2300" b="1">
              <a:latin typeface="Comfortaa"/>
              <a:ea typeface="Comfortaa"/>
              <a:cs typeface="Comfortaa"/>
              <a:sym typeface="Comfortaa"/>
            </a:endParaRPr>
          </a:p>
          <a:p>
            <a:pPr marL="0" lvl="0" indent="0" algn="l" rtl="0">
              <a:lnSpc>
                <a:spcPct val="100000"/>
              </a:lnSpc>
              <a:spcBef>
                <a:spcPts val="0"/>
              </a:spcBef>
              <a:spcAft>
                <a:spcPts val="0"/>
              </a:spcAft>
              <a:buNone/>
            </a:pPr>
            <a:r>
              <a:rPr lang="en" sz="2100" u="sng">
                <a:solidFill>
                  <a:srgbClr val="0563C1"/>
                </a:solidFill>
                <a:latin typeface="Calibri"/>
                <a:ea typeface="Calibri"/>
                <a:cs typeface="Calibri"/>
                <a:sym typeface="Calibri"/>
              </a:rPr>
              <a:t>Sharing District Perspectives on Equitable Reading Instruction  </a:t>
            </a:r>
            <a:r>
              <a:rPr lang="en" sz="2100">
                <a:solidFill>
                  <a:srgbClr val="0563C1"/>
                </a:solidFill>
                <a:latin typeface="Calibri"/>
                <a:ea typeface="Calibri"/>
                <a:cs typeface="Calibri"/>
                <a:sym typeface="Calibri"/>
              </a:rPr>
              <a:t> </a:t>
            </a:r>
            <a:endParaRPr sz="2100">
              <a:solidFill>
                <a:srgbClr val="0563C1"/>
              </a:solidFill>
              <a:latin typeface="Calibri"/>
              <a:ea typeface="Calibri"/>
              <a:cs typeface="Calibri"/>
              <a:sym typeface="Calibri"/>
            </a:endParaRPr>
          </a:p>
          <a:p>
            <a:pPr marL="0" lvl="0" indent="0" algn="ctr" rtl="0">
              <a:lnSpc>
                <a:spcPct val="100000"/>
              </a:lnSpc>
              <a:spcBef>
                <a:spcPts val="0"/>
              </a:spcBef>
              <a:spcAft>
                <a:spcPts val="0"/>
              </a:spcAft>
              <a:buNone/>
            </a:pPr>
            <a:endParaRPr sz="1700">
              <a:solidFill>
                <a:srgbClr val="0563C1"/>
              </a:solidFill>
              <a:latin typeface="Calibri"/>
              <a:ea typeface="Calibri"/>
              <a:cs typeface="Calibri"/>
              <a:sym typeface="Calibri"/>
            </a:endParaRPr>
          </a:p>
          <a:p>
            <a:pPr marL="0" lvl="0" indent="0" algn="l" rtl="0">
              <a:lnSpc>
                <a:spcPct val="115000"/>
              </a:lnSpc>
              <a:spcBef>
                <a:spcPts val="0"/>
              </a:spcBef>
              <a:spcAft>
                <a:spcPts val="0"/>
              </a:spcAft>
              <a:buNone/>
            </a:pPr>
            <a:r>
              <a:rPr lang="en" sz="2100" b="1">
                <a:latin typeface="Calibri"/>
                <a:ea typeface="Calibri"/>
                <a:cs typeface="Calibri"/>
                <a:sym typeface="Calibri"/>
              </a:rPr>
              <a:t>Monday, November 9th </a:t>
            </a:r>
            <a:endParaRPr sz="2100" b="1">
              <a:latin typeface="Calibri"/>
              <a:ea typeface="Calibri"/>
              <a:cs typeface="Calibri"/>
              <a:sym typeface="Calibri"/>
            </a:endParaRPr>
          </a:p>
          <a:p>
            <a:pPr marL="0" lvl="0" indent="0" algn="l" rtl="0">
              <a:lnSpc>
                <a:spcPct val="115000"/>
              </a:lnSpc>
              <a:spcBef>
                <a:spcPts val="0"/>
              </a:spcBef>
              <a:spcAft>
                <a:spcPts val="0"/>
              </a:spcAft>
              <a:buNone/>
            </a:pPr>
            <a:r>
              <a:rPr lang="en" sz="2100" b="1">
                <a:latin typeface="Calibri"/>
                <a:ea typeface="Calibri"/>
                <a:cs typeface="Calibri"/>
                <a:sym typeface="Calibri"/>
              </a:rPr>
              <a:t>2:00 PM EST</a:t>
            </a:r>
            <a:endParaRPr sz="2100" b="1">
              <a:latin typeface="Calibri"/>
              <a:ea typeface="Calibri"/>
              <a:cs typeface="Calibri"/>
              <a:sym typeface="Calibri"/>
            </a:endParaRPr>
          </a:p>
          <a:p>
            <a:pPr marL="0" lvl="0" indent="0" algn="l" rtl="0">
              <a:lnSpc>
                <a:spcPct val="115000"/>
              </a:lnSpc>
              <a:spcBef>
                <a:spcPts val="0"/>
              </a:spcBef>
              <a:spcAft>
                <a:spcPts val="0"/>
              </a:spcAft>
              <a:buNone/>
            </a:pPr>
            <a:r>
              <a:rPr lang="en"/>
              <a:t>Presenters: San Antonio ISD, Charlotte-Mecklenburg Schools</a:t>
            </a:r>
            <a:endParaRPr/>
          </a:p>
          <a:p>
            <a:pPr marL="0" lvl="0" indent="0" algn="l" rtl="0">
              <a:spcBef>
                <a:spcPts val="1600"/>
              </a:spcBef>
              <a:spcAft>
                <a:spcPts val="0"/>
              </a:spcAft>
              <a:buNone/>
            </a:pPr>
            <a:endParaRPr sz="2300" b="1">
              <a:latin typeface="Comfortaa"/>
              <a:ea typeface="Comfortaa"/>
              <a:cs typeface="Comfortaa"/>
              <a:sym typeface="Comfortaa"/>
            </a:endParaRPr>
          </a:p>
          <a:p>
            <a:pPr marL="0" lvl="0" indent="0" algn="l" rtl="0">
              <a:spcBef>
                <a:spcPts val="0"/>
              </a:spcBef>
              <a:spcAft>
                <a:spcPts val="0"/>
              </a:spcAft>
              <a:buNone/>
            </a:pPr>
            <a:r>
              <a:rPr lang="en" sz="2300" b="1">
                <a:latin typeface="Comfortaa"/>
                <a:ea typeface="Comfortaa"/>
                <a:cs typeface="Comfortaa"/>
                <a:sym typeface="Comfortaa"/>
              </a:rPr>
              <a:t>Session 3: </a:t>
            </a:r>
            <a:endParaRPr b="1"/>
          </a:p>
          <a:p>
            <a:pPr marL="0" lvl="0" indent="0" algn="l" rtl="0">
              <a:lnSpc>
                <a:spcPct val="100000"/>
              </a:lnSpc>
              <a:spcBef>
                <a:spcPts val="0"/>
              </a:spcBef>
              <a:spcAft>
                <a:spcPts val="0"/>
              </a:spcAft>
              <a:buNone/>
            </a:pPr>
            <a:r>
              <a:rPr lang="en" sz="2100" u="sng">
                <a:solidFill>
                  <a:srgbClr val="0563C1"/>
                </a:solidFill>
                <a:latin typeface="Calibri"/>
                <a:ea typeface="Calibri"/>
                <a:cs typeface="Calibri"/>
                <a:sym typeface="Calibri"/>
              </a:rPr>
              <a:t>Considerations for Equitable Instruction from Educator Voices </a:t>
            </a:r>
            <a:endParaRPr u="sng">
              <a:solidFill>
                <a:srgbClr val="0563C1"/>
              </a:solidFill>
              <a:latin typeface="Calibri"/>
              <a:ea typeface="Calibri"/>
              <a:cs typeface="Calibri"/>
              <a:sym typeface="Calibri"/>
            </a:endParaRPr>
          </a:p>
          <a:p>
            <a:pPr marL="0" marR="0" lvl="0" indent="0" algn="l" rtl="0">
              <a:lnSpc>
                <a:spcPct val="115000"/>
              </a:lnSpc>
              <a:spcBef>
                <a:spcPts val="1600"/>
              </a:spcBef>
              <a:spcAft>
                <a:spcPts val="0"/>
              </a:spcAft>
              <a:buNone/>
            </a:pPr>
            <a:r>
              <a:rPr lang="en" sz="2100" b="1">
                <a:latin typeface="Calibri"/>
                <a:ea typeface="Calibri"/>
                <a:cs typeface="Calibri"/>
                <a:sym typeface="Calibri"/>
              </a:rPr>
              <a:t>Monday, December 7th</a:t>
            </a:r>
            <a:endParaRPr sz="2100" b="1">
              <a:latin typeface="Calibri"/>
              <a:ea typeface="Calibri"/>
              <a:cs typeface="Calibri"/>
              <a:sym typeface="Calibri"/>
            </a:endParaRPr>
          </a:p>
          <a:p>
            <a:pPr marL="0" marR="0" lvl="0" indent="0" algn="l" rtl="0">
              <a:lnSpc>
                <a:spcPct val="115000"/>
              </a:lnSpc>
              <a:spcBef>
                <a:spcPts val="0"/>
              </a:spcBef>
              <a:spcAft>
                <a:spcPts val="0"/>
              </a:spcAft>
              <a:buNone/>
            </a:pPr>
            <a:r>
              <a:rPr lang="en" sz="2100" b="1">
                <a:latin typeface="Calibri"/>
                <a:ea typeface="Calibri"/>
                <a:cs typeface="Calibri"/>
                <a:sym typeface="Calibri"/>
              </a:rPr>
              <a:t>Time TBD</a:t>
            </a:r>
            <a:endParaRPr>
              <a:latin typeface="Comfortaa"/>
              <a:ea typeface="Comfortaa"/>
              <a:cs typeface="Comfortaa"/>
              <a:sym typeface="Comfortaa"/>
            </a:endParaRPr>
          </a:p>
          <a:p>
            <a:pPr marL="457200" lvl="0" indent="0" algn="l" rtl="0">
              <a:lnSpc>
                <a:spcPct val="100000"/>
              </a:lnSpc>
              <a:spcBef>
                <a:spcPts val="0"/>
              </a:spcBef>
              <a:spcAft>
                <a:spcPts val="0"/>
              </a:spcAft>
              <a:buNone/>
            </a:pPr>
            <a:endParaRPr/>
          </a:p>
        </p:txBody>
      </p:sp>
      <p:pic>
        <p:nvPicPr>
          <p:cNvPr id="650" name="Google Shape;650;p86"/>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651" name="Google Shape;651;p86"/>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652" name="Google Shape;652;p86"/>
          <p:cNvSpPr/>
          <p:nvPr/>
        </p:nvSpPr>
        <p:spPr>
          <a:xfrm>
            <a:off x="502463" y="371850"/>
            <a:ext cx="3546300" cy="2153700"/>
          </a:xfrm>
          <a:prstGeom prst="flowChartAlternateProcess">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Early Reading Accelerators - Webinar Series</a:t>
            </a:r>
            <a:endParaRPr sz="3000">
              <a:solidFill>
                <a:srgbClr val="FFFFFF"/>
              </a:solidFill>
              <a:latin typeface="Comfortaa"/>
              <a:ea typeface="Comfortaa"/>
              <a:cs typeface="Comfortaa"/>
              <a:sym typeface="Comfortaa"/>
            </a:endParaRPr>
          </a:p>
        </p:txBody>
      </p:sp>
      <p:pic>
        <p:nvPicPr>
          <p:cNvPr id="653" name="Google Shape;653;p86"/>
          <p:cNvPicPr preferRelativeResize="0"/>
          <p:nvPr/>
        </p:nvPicPr>
        <p:blipFill>
          <a:blip r:embed="rId4">
            <a:alphaModFix/>
          </a:blip>
          <a:stretch>
            <a:fillRect/>
          </a:stretch>
        </p:blipFill>
        <p:spPr>
          <a:xfrm>
            <a:off x="675152" y="2890763"/>
            <a:ext cx="3200950" cy="2296046"/>
          </a:xfrm>
          <a:prstGeom prst="rect">
            <a:avLst/>
          </a:prstGeom>
          <a:noFill/>
          <a:ln>
            <a:noFill/>
          </a:ln>
        </p:spPr>
      </p:pic>
      <p:cxnSp>
        <p:nvCxnSpPr>
          <p:cNvPr id="654" name="Google Shape;654;p86"/>
          <p:cNvCxnSpPr/>
          <p:nvPr/>
        </p:nvCxnSpPr>
        <p:spPr>
          <a:xfrm rot="10800000" flipH="1">
            <a:off x="4816700" y="3187150"/>
            <a:ext cx="3867600" cy="18000"/>
          </a:xfrm>
          <a:prstGeom prst="straightConnector1">
            <a:avLst/>
          </a:prstGeom>
          <a:noFill/>
          <a:ln w="9525" cap="flat" cmpd="sng">
            <a:solidFill>
              <a:srgbClr val="000000"/>
            </a:solidFill>
            <a:prstDash val="dashDot"/>
            <a:round/>
            <a:headEnd type="none" w="med" len="med"/>
            <a:tailEnd type="none" w="med" len="med"/>
          </a:ln>
        </p:spPr>
      </p:cxnSp>
      <p:sp>
        <p:nvSpPr>
          <p:cNvPr id="655" name="Google Shape;655;p86"/>
          <p:cNvSpPr/>
          <p:nvPr/>
        </p:nvSpPr>
        <p:spPr>
          <a:xfrm rot="-413836">
            <a:off x="7290769" y="2644161"/>
            <a:ext cx="2239332" cy="1432459"/>
          </a:xfrm>
          <a:prstGeom prst="irregularSeal1">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Stay tuned for sign up info!</a:t>
            </a:r>
            <a:endParaRPr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87"/>
          <p:cNvPicPr preferRelativeResize="0"/>
          <p:nvPr/>
        </p:nvPicPr>
        <p:blipFill>
          <a:blip r:embed="rId3">
            <a:alphaModFix/>
          </a:blip>
          <a:stretch>
            <a:fillRect/>
          </a:stretch>
        </p:blipFill>
        <p:spPr>
          <a:xfrm>
            <a:off x="1728150" y="801050"/>
            <a:ext cx="5487976" cy="2892300"/>
          </a:xfrm>
          <a:prstGeom prst="rect">
            <a:avLst/>
          </a:prstGeom>
          <a:noFill/>
          <a:ln w="28575" cap="flat" cmpd="sng">
            <a:solidFill>
              <a:schemeClr val="dk2"/>
            </a:solidFill>
            <a:prstDash val="solid"/>
            <a:round/>
            <a:headEnd type="none" w="sm" len="sm"/>
            <a:tailEnd type="none" w="sm" len="sm"/>
          </a:ln>
        </p:spPr>
      </p:pic>
      <p:sp>
        <p:nvSpPr>
          <p:cNvPr id="661" name="Google Shape;661;p87"/>
          <p:cNvSpPr txBox="1"/>
          <p:nvPr/>
        </p:nvSpPr>
        <p:spPr>
          <a:xfrm>
            <a:off x="891125" y="4494400"/>
            <a:ext cx="7287900" cy="1987500"/>
          </a:xfrm>
          <a:prstGeom prst="rect">
            <a:avLst/>
          </a:prstGeom>
          <a:noFill/>
          <a:ln w="76200" cap="flat" cmpd="sng">
            <a:solidFill>
              <a:srgbClr val="53C1C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rPr>
              <a:t>Share your feedback and resources!</a:t>
            </a:r>
            <a:endParaRPr sz="3300">
              <a:solidFill>
                <a:srgbClr val="FFFFFF"/>
              </a:solidFill>
            </a:endParaRPr>
          </a:p>
          <a:p>
            <a:pPr marL="0" lvl="0" indent="0" algn="ctr" rtl="0">
              <a:spcBef>
                <a:spcPts val="0"/>
              </a:spcBef>
              <a:spcAft>
                <a:spcPts val="0"/>
              </a:spcAft>
              <a:buNone/>
            </a:pPr>
            <a:endParaRPr sz="3300">
              <a:solidFill>
                <a:srgbClr val="FFFFFF"/>
              </a:solidFill>
            </a:endParaRPr>
          </a:p>
          <a:p>
            <a:pPr marL="0" lvl="0" indent="0" algn="ctr" rtl="0">
              <a:spcBef>
                <a:spcPts val="0"/>
              </a:spcBef>
              <a:spcAft>
                <a:spcPts val="0"/>
              </a:spcAft>
              <a:buNone/>
            </a:pPr>
            <a:r>
              <a:rPr lang="en" sz="3300" b="1" u="sng">
                <a:solidFill>
                  <a:srgbClr val="FFFFFF"/>
                </a:solidFill>
              </a:rPr>
              <a:t>http://bit.ly/ERAWEB1FEEDBACK</a:t>
            </a:r>
            <a:endParaRPr sz="3300" b="1" u="sng">
              <a:solidFill>
                <a:srgbClr val="FFFFFF"/>
              </a:solidFill>
            </a:endParaRPr>
          </a:p>
        </p:txBody>
      </p:sp>
      <p:sp>
        <p:nvSpPr>
          <p:cNvPr id="662" name="Google Shape;662;p87"/>
          <p:cNvSpPr/>
          <p:nvPr/>
        </p:nvSpPr>
        <p:spPr>
          <a:xfrm rot="8421445">
            <a:off x="7852922" y="5058399"/>
            <a:ext cx="1188251" cy="53115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7"/>
          <p:cNvSpPr/>
          <p:nvPr/>
        </p:nvSpPr>
        <p:spPr>
          <a:xfrm rot="2377333">
            <a:off x="32713" y="5058485"/>
            <a:ext cx="1188291" cy="530998"/>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25"/>
        <p:cNvGrpSpPr/>
        <p:nvPr/>
      </p:nvGrpSpPr>
      <p:grpSpPr>
        <a:xfrm>
          <a:off x="0" y="0"/>
          <a:ext cx="0" cy="0"/>
          <a:chOff x="0" y="0"/>
          <a:chExt cx="0" cy="0"/>
        </a:xfrm>
      </p:grpSpPr>
      <p:pic>
        <p:nvPicPr>
          <p:cNvPr id="226" name="Google Shape;226;p36">
            <a:hlinkClick r:id="rId3"/>
          </p:cNvPr>
          <p:cNvPicPr preferRelativeResize="0"/>
          <p:nvPr/>
        </p:nvPicPr>
        <p:blipFill>
          <a:blip r:embed="rId4">
            <a:alphaModFix/>
          </a:blip>
          <a:stretch>
            <a:fillRect/>
          </a:stretch>
        </p:blipFill>
        <p:spPr>
          <a:xfrm>
            <a:off x="2707028" y="1455750"/>
            <a:ext cx="6069070" cy="2600483"/>
          </a:xfrm>
          <a:prstGeom prst="rect">
            <a:avLst/>
          </a:prstGeom>
          <a:noFill/>
          <a:ln>
            <a:noFill/>
          </a:ln>
        </p:spPr>
      </p:pic>
      <p:pic>
        <p:nvPicPr>
          <p:cNvPr id="227" name="Google Shape;227;p36"/>
          <p:cNvPicPr preferRelativeResize="0"/>
          <p:nvPr/>
        </p:nvPicPr>
        <p:blipFill>
          <a:blip r:embed="rId5">
            <a:alphaModFix/>
          </a:blip>
          <a:stretch>
            <a:fillRect/>
          </a:stretch>
        </p:blipFill>
        <p:spPr>
          <a:xfrm>
            <a:off x="2453650" y="4056233"/>
            <a:ext cx="6575824" cy="2358117"/>
          </a:xfrm>
          <a:prstGeom prst="rect">
            <a:avLst/>
          </a:prstGeom>
          <a:noFill/>
          <a:ln>
            <a:noFill/>
          </a:ln>
        </p:spPr>
      </p:pic>
      <p:sp>
        <p:nvSpPr>
          <p:cNvPr id="228" name="Google Shape;228;p36"/>
          <p:cNvSpPr txBox="1"/>
          <p:nvPr/>
        </p:nvSpPr>
        <p:spPr>
          <a:xfrm>
            <a:off x="205250" y="1846350"/>
            <a:ext cx="2333400" cy="441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04A660"/>
                </a:solidFill>
                <a:highlight>
                  <a:srgbClr val="FFFFFF"/>
                </a:highlight>
                <a:latin typeface="Lucida Sans"/>
                <a:ea typeface="Lucida Sans"/>
                <a:cs typeface="Lucida Sans"/>
                <a:sym typeface="Lucida Sans"/>
              </a:rPr>
              <a:t>How can we best support all K-2 students' learning, amplify what matters most for early reading, and foster students' </a:t>
            </a:r>
            <a:r>
              <a:rPr lang="en" sz="2100">
                <a:solidFill>
                  <a:srgbClr val="22A469"/>
                </a:solidFill>
                <a:highlight>
                  <a:srgbClr val="FFFFFF"/>
                </a:highlight>
                <a:uFill>
                  <a:noFill/>
                </a:uFill>
                <a:latin typeface="Lucida Sans"/>
                <a:ea typeface="Lucida Sans"/>
                <a:cs typeface="Lucida Sans"/>
                <a:sym typeface="Lucida Sans"/>
                <a:hlinkClick r:id="rId6">
                  <a:extLst>
                    <a:ext uri="{A12FA001-AC4F-418D-AE19-62706E023703}">
                      <ahyp:hlinkClr xmlns:ahyp="http://schemas.microsoft.com/office/drawing/2018/hyperlinkcolor" val="tx"/>
                    </a:ext>
                  </a:extLst>
                </a:hlinkClick>
              </a:rPr>
              <a:t>social-emotional development</a:t>
            </a:r>
            <a:r>
              <a:rPr lang="en" sz="2100">
                <a:solidFill>
                  <a:srgbClr val="04A660"/>
                </a:solidFill>
                <a:highlight>
                  <a:srgbClr val="FFFFFF"/>
                </a:highlight>
                <a:latin typeface="Lucida Sans"/>
                <a:ea typeface="Lucida Sans"/>
                <a:cs typeface="Lucida Sans"/>
                <a:sym typeface="Lucida Sans"/>
              </a:rPr>
              <a:t>?</a:t>
            </a:r>
            <a:endParaRPr sz="2000">
              <a:latin typeface="Lucida Sans"/>
              <a:ea typeface="Lucida Sans"/>
              <a:cs typeface="Lucida Sans"/>
              <a:sym typeface="Lucida Sans"/>
            </a:endParaRPr>
          </a:p>
        </p:txBody>
      </p:sp>
      <p:sp>
        <p:nvSpPr>
          <p:cNvPr id="229" name="Google Shape;229;p36"/>
          <p:cNvSpPr/>
          <p:nvPr/>
        </p:nvSpPr>
        <p:spPr>
          <a:xfrm>
            <a:off x="303575" y="2329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Equitable Implementation of the Early Reading Accelerators</a:t>
            </a:r>
            <a:endParaRPr sz="3000">
              <a:solidFill>
                <a:srgbClr val="FFFFFF"/>
              </a:solidFill>
              <a:latin typeface="Comfortaa"/>
              <a:ea typeface="Comfortaa"/>
              <a:cs typeface="Comfortaa"/>
              <a:sym typeface="Comforta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1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p:nvPr/>
        </p:nvSpPr>
        <p:spPr>
          <a:xfrm>
            <a:off x="5424500" y="1769125"/>
            <a:ext cx="2826600" cy="370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7"/>
          <p:cNvSpPr/>
          <p:nvPr/>
        </p:nvSpPr>
        <p:spPr>
          <a:xfrm>
            <a:off x="214325" y="1764500"/>
            <a:ext cx="4533600" cy="265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37"/>
          <p:cNvPicPr preferRelativeResize="0"/>
          <p:nvPr/>
        </p:nvPicPr>
        <p:blipFill>
          <a:blip r:embed="rId3">
            <a:alphaModFix/>
          </a:blip>
          <a:stretch>
            <a:fillRect/>
          </a:stretch>
        </p:blipFill>
        <p:spPr>
          <a:xfrm>
            <a:off x="381000" y="1966475"/>
            <a:ext cx="4179276" cy="2228925"/>
          </a:xfrm>
          <a:prstGeom prst="rect">
            <a:avLst/>
          </a:prstGeom>
          <a:noFill/>
          <a:ln>
            <a:noFill/>
          </a:ln>
        </p:spPr>
      </p:pic>
      <p:pic>
        <p:nvPicPr>
          <p:cNvPr id="237" name="Google Shape;237;p37"/>
          <p:cNvPicPr preferRelativeResize="0"/>
          <p:nvPr/>
        </p:nvPicPr>
        <p:blipFill>
          <a:blip r:embed="rId4">
            <a:alphaModFix/>
          </a:blip>
          <a:stretch>
            <a:fillRect/>
          </a:stretch>
        </p:blipFill>
        <p:spPr>
          <a:xfrm>
            <a:off x="5595925" y="2014325"/>
            <a:ext cx="2429475" cy="3243475"/>
          </a:xfrm>
          <a:prstGeom prst="rect">
            <a:avLst/>
          </a:prstGeom>
          <a:noFill/>
          <a:ln>
            <a:noFill/>
          </a:ln>
        </p:spPr>
      </p:pic>
      <p:sp>
        <p:nvSpPr>
          <p:cNvPr id="238" name="Google Shape;238;p37"/>
          <p:cNvSpPr txBox="1"/>
          <p:nvPr/>
        </p:nvSpPr>
        <p:spPr>
          <a:xfrm>
            <a:off x="1276350" y="4501450"/>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FFFFFF"/>
                </a:solidFill>
              </a:rPr>
              <a:t>Meredith Liben</a:t>
            </a:r>
            <a:endParaRPr sz="2100" b="1">
              <a:solidFill>
                <a:srgbClr val="FFFFFF"/>
              </a:solidFill>
            </a:endParaRPr>
          </a:p>
        </p:txBody>
      </p:sp>
      <p:sp>
        <p:nvSpPr>
          <p:cNvPr id="239" name="Google Shape;239;p37"/>
          <p:cNvSpPr txBox="1"/>
          <p:nvPr/>
        </p:nvSpPr>
        <p:spPr>
          <a:xfrm>
            <a:off x="5583125" y="55899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FFFFFF"/>
                </a:solidFill>
              </a:rPr>
              <a:t>Lily Wong Fillmore</a:t>
            </a:r>
            <a:endParaRPr sz="2100" b="1">
              <a:solidFill>
                <a:srgbClr val="FFFFFF"/>
              </a:solidFill>
            </a:endParaRPr>
          </a:p>
        </p:txBody>
      </p:sp>
      <p:sp>
        <p:nvSpPr>
          <p:cNvPr id="240" name="Google Shape;240;p37"/>
          <p:cNvSpPr/>
          <p:nvPr/>
        </p:nvSpPr>
        <p:spPr>
          <a:xfrm>
            <a:off x="331025" y="4301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Today’s Presenters</a:t>
            </a:r>
            <a:endParaRPr sz="3000">
              <a:solidFill>
                <a:srgbClr val="FFFFFF"/>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8"/>
          <p:cNvSpPr txBox="1">
            <a:spLocks noGrp="1"/>
          </p:cNvSpPr>
          <p:nvPr>
            <p:ph type="subTitle" idx="1"/>
          </p:nvPr>
        </p:nvSpPr>
        <p:spPr>
          <a:xfrm>
            <a:off x="890550" y="3341488"/>
            <a:ext cx="7362900" cy="18738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2100"/>
              <a:buNone/>
            </a:pPr>
            <a:endParaRPr sz="1100">
              <a:solidFill>
                <a:srgbClr val="FFFFFF"/>
              </a:solidFill>
            </a:endParaRPr>
          </a:p>
          <a:p>
            <a:pPr marL="0" lvl="0" indent="0" algn="ctr" rtl="0">
              <a:lnSpc>
                <a:spcPct val="90000"/>
              </a:lnSpc>
              <a:spcBef>
                <a:spcPts val="800"/>
              </a:spcBef>
              <a:spcAft>
                <a:spcPts val="0"/>
              </a:spcAft>
              <a:buClr>
                <a:schemeClr val="dk1"/>
              </a:buClr>
              <a:buSzPts val="2100"/>
              <a:buNone/>
            </a:pPr>
            <a:r>
              <a:rPr lang="en" sz="2600">
                <a:solidFill>
                  <a:srgbClr val="FFFFFF"/>
                </a:solidFill>
              </a:rPr>
              <a:t>What about English learners?  What about speakers of English dialects?  What do teachers need to know about language to provide support to all children?</a:t>
            </a:r>
            <a:endParaRPr sz="1600">
              <a:solidFill>
                <a:srgbClr val="FFFFFF"/>
              </a:solidFill>
            </a:endParaRPr>
          </a:p>
        </p:txBody>
      </p:sp>
      <p:pic>
        <p:nvPicPr>
          <p:cNvPr id="246" name="Google Shape;246;p38"/>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247" name="Google Shape;247;p38"/>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248" name="Google Shape;248;p38"/>
          <p:cNvSpPr/>
          <p:nvPr/>
        </p:nvSpPr>
        <p:spPr>
          <a:xfrm>
            <a:off x="247200" y="19262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Foundational Skills for Young Children</a:t>
            </a:r>
            <a:endParaRPr sz="3000">
              <a:solidFill>
                <a:srgbClr val="FFFFFF"/>
              </a:solidFill>
              <a:latin typeface="Comfortaa"/>
              <a:ea typeface="Comfortaa"/>
              <a:cs typeface="Comfortaa"/>
              <a:sym typeface="Comfortaa"/>
            </a:endParaRPr>
          </a:p>
        </p:txBody>
      </p:sp>
      <p:pic>
        <p:nvPicPr>
          <p:cNvPr id="249" name="Google Shape;249;p38"/>
          <p:cNvPicPr preferRelativeResize="0"/>
          <p:nvPr/>
        </p:nvPicPr>
        <p:blipFill>
          <a:blip r:embed="rId4">
            <a:alphaModFix/>
          </a:blip>
          <a:stretch>
            <a:fillRect/>
          </a:stretch>
        </p:blipFill>
        <p:spPr>
          <a:xfrm>
            <a:off x="3143250" y="635625"/>
            <a:ext cx="2857500" cy="1047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3"/>
        <p:cNvGrpSpPr/>
        <p:nvPr/>
      </p:nvGrpSpPr>
      <p:grpSpPr>
        <a:xfrm>
          <a:off x="0" y="0"/>
          <a:ext cx="0" cy="0"/>
          <a:chOff x="0" y="0"/>
          <a:chExt cx="0" cy="0"/>
        </a:xfrm>
      </p:grpSpPr>
      <p:sp>
        <p:nvSpPr>
          <p:cNvPr id="254" name="Google Shape;254;p39"/>
          <p:cNvSpPr txBox="1">
            <a:spLocks noGrp="1"/>
          </p:cNvSpPr>
          <p:nvPr>
            <p:ph type="body" idx="1"/>
          </p:nvPr>
        </p:nvSpPr>
        <p:spPr>
          <a:xfrm>
            <a:off x="331025" y="1487425"/>
            <a:ext cx="7886700" cy="4851300"/>
          </a:xfrm>
          <a:prstGeom prst="rect">
            <a:avLst/>
          </a:prstGeom>
        </p:spPr>
        <p:txBody>
          <a:bodyPr spcFirstLastPara="1" wrap="square" lIns="68575" tIns="34275" rIns="68575" bIns="34275" anchor="t" anchorCtr="0">
            <a:noAutofit/>
          </a:bodyPr>
          <a:lstStyle/>
          <a:p>
            <a:pPr marL="457200" lvl="0" indent="-381000" algn="l" rtl="0">
              <a:spcBef>
                <a:spcPts val="1000"/>
              </a:spcBef>
              <a:spcAft>
                <a:spcPts val="0"/>
              </a:spcAft>
              <a:buSzPts val="2400"/>
              <a:buChar char="•"/>
            </a:pPr>
            <a:r>
              <a:rPr lang="en" sz="2400"/>
              <a:t>In preparing these remarks, I had in mind children who are </a:t>
            </a:r>
            <a:r>
              <a:rPr lang="en" sz="2400" b="1">
                <a:solidFill>
                  <a:srgbClr val="2F5597"/>
                </a:solidFill>
              </a:rPr>
              <a:t>English learners </a:t>
            </a:r>
            <a:r>
              <a:rPr lang="en" sz="2400"/>
              <a:t>and </a:t>
            </a:r>
            <a:r>
              <a:rPr lang="en" sz="2400" b="1">
                <a:solidFill>
                  <a:srgbClr val="2F5597"/>
                </a:solidFill>
              </a:rPr>
              <a:t>speakers of English dialects</a:t>
            </a:r>
            <a:r>
              <a:rPr lang="en" sz="2400"/>
              <a:t>. Both groups require time and support for learning the variety of English that figures in literacy, that is, </a:t>
            </a:r>
            <a:r>
              <a:rPr lang="en" sz="2400" b="1">
                <a:solidFill>
                  <a:srgbClr val="2F5597"/>
                </a:solidFill>
              </a:rPr>
              <a:t>“book English”</a:t>
            </a:r>
            <a:r>
              <a:rPr lang="en" sz="2400"/>
              <a:t>.</a:t>
            </a:r>
            <a:endParaRPr sz="2400"/>
          </a:p>
          <a:p>
            <a:pPr marL="457200" lvl="0" indent="-381000" algn="l" rtl="0">
              <a:spcBef>
                <a:spcPts val="1000"/>
              </a:spcBef>
              <a:spcAft>
                <a:spcPts val="0"/>
              </a:spcAft>
              <a:buSzPts val="2400"/>
              <a:buChar char="•"/>
            </a:pPr>
            <a:r>
              <a:rPr lang="en" sz="2400"/>
              <a:t>For English learners, </a:t>
            </a:r>
            <a:r>
              <a:rPr lang="en" sz="2400" b="1">
                <a:solidFill>
                  <a:srgbClr val="2F5597"/>
                </a:solidFill>
              </a:rPr>
              <a:t>the ideal is to learn to read in their home language first</a:t>
            </a:r>
            <a:r>
              <a:rPr lang="en" sz="2400"/>
              <a:t>, have opportunities to learn to speak English, and once they have a firm grasp of reading in their L1, to </a:t>
            </a:r>
            <a:r>
              <a:rPr lang="en" sz="2400" b="1">
                <a:solidFill>
                  <a:srgbClr val="2F5597"/>
                </a:solidFill>
              </a:rPr>
              <a:t>add </a:t>
            </a:r>
            <a:r>
              <a:rPr lang="en" sz="2400"/>
              <a:t>on</a:t>
            </a:r>
            <a:r>
              <a:rPr lang="en" sz="2400" b="1">
                <a:solidFill>
                  <a:srgbClr val="2F5597"/>
                </a:solidFill>
              </a:rPr>
              <a:t> reading instruction in English</a:t>
            </a:r>
            <a:r>
              <a:rPr lang="en" sz="2400"/>
              <a:t>.</a:t>
            </a:r>
            <a:endParaRPr sz="2400"/>
          </a:p>
          <a:p>
            <a:pPr marL="457200" lvl="0" indent="-381000" algn="l" rtl="0">
              <a:spcBef>
                <a:spcPts val="1000"/>
              </a:spcBef>
              <a:spcAft>
                <a:spcPts val="0"/>
              </a:spcAft>
              <a:buSzPts val="2400"/>
              <a:buChar char="•"/>
            </a:pPr>
            <a:r>
              <a:rPr lang="en" sz="2400"/>
              <a:t>This is the approach in school districts and schools with bilingual or dual language programs, such as San Antonio, TX and Chula Vista, CA.  But not all districts have such programs, so children learn to read in English from the start. </a:t>
            </a:r>
            <a:endParaRPr sz="2400"/>
          </a:p>
          <a:p>
            <a:pPr marL="0" lvl="0" indent="0" algn="l" rtl="0">
              <a:spcBef>
                <a:spcPts val="1000"/>
              </a:spcBef>
              <a:spcAft>
                <a:spcPts val="0"/>
              </a:spcAft>
              <a:buNone/>
            </a:pPr>
            <a:endParaRPr sz="1700"/>
          </a:p>
        </p:txBody>
      </p:sp>
      <p:sp>
        <p:nvSpPr>
          <p:cNvPr id="255" name="Google Shape;255;p39"/>
          <p:cNvSpPr/>
          <p:nvPr/>
        </p:nvSpPr>
        <p:spPr>
          <a:xfrm>
            <a:off x="331025" y="430175"/>
            <a:ext cx="81027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Before I begin</a:t>
            </a:r>
            <a:endParaRPr sz="3000">
              <a:solidFill>
                <a:srgbClr val="FFFFFF"/>
              </a:solidFill>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5583</Words>
  <Application>Microsoft Office PowerPoint</Application>
  <PresentationFormat>On-screen Show (4:3)</PresentationFormat>
  <Paragraphs>406</Paragraphs>
  <Slides>57</Slides>
  <Notes>57</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57</vt:i4>
      </vt:variant>
    </vt:vector>
  </HeadingPairs>
  <TitlesOfParts>
    <vt:vector size="67" baseType="lpstr">
      <vt:lpstr>Arial</vt:lpstr>
      <vt:lpstr>Caveat Brush</vt:lpstr>
      <vt:lpstr>Allerta</vt:lpstr>
      <vt:lpstr>Calibri</vt:lpstr>
      <vt:lpstr>Noto Sans Symbols</vt:lpstr>
      <vt:lpstr>Quattrocento Sans</vt:lpstr>
      <vt:lpstr>Lucida Sans</vt:lpstr>
      <vt:lpstr>Comfortaa</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Tough job, but getting it right is critical…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Want a demo of what it’s like to have difficulty perceiving sounds?</vt:lpstr>
      <vt:lpstr>PowerPoint Presentation</vt:lpstr>
      <vt:lpstr>PowerPoint Presentation</vt:lpstr>
      <vt:lpstr>And now, masks make that more difficult for ELs and speakers of English dialects to see and hear what others are saying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resources you might find useful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new pages of resources!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Carey2019</dc:creator>
  <cp:lastModifiedBy>Lisa Goldschmidt</cp:lastModifiedBy>
  <cp:revision>4</cp:revision>
  <dcterms:modified xsi:type="dcterms:W3CDTF">2020-10-26T21:18:02Z</dcterms:modified>
</cp:coreProperties>
</file>